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559" r:id="rId2"/>
    <p:sldId id="555" r:id="rId3"/>
    <p:sldId id="557" r:id="rId4"/>
    <p:sldId id="558" r:id="rId5"/>
    <p:sldId id="561" r:id="rId6"/>
    <p:sldId id="564" r:id="rId7"/>
    <p:sldId id="563" r:id="rId8"/>
    <p:sldId id="562" r:id="rId9"/>
  </p:sldIdLst>
  <p:sldSz cx="12192000" cy="6858000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B050"/>
    <a:srgbClr val="0033CC"/>
    <a:srgbClr val="000000"/>
    <a:srgbClr val="00B0F0"/>
    <a:srgbClr val="333399"/>
    <a:srgbClr val="008080"/>
    <a:srgbClr val="FF0066"/>
    <a:srgbClr val="FF7C80"/>
    <a:srgbClr val="FFCC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290" autoAdjust="0"/>
    <p:restoredTop sz="91266" autoAdjust="0"/>
  </p:normalViewPr>
  <p:slideViewPr>
    <p:cSldViewPr>
      <p:cViewPr varScale="1">
        <p:scale>
          <a:sx n="103" d="100"/>
          <a:sy n="103" d="100"/>
        </p:scale>
        <p:origin x="138" y="17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55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FFF49D-DF8D-47CD-BF85-924E6A38552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092136-F55A-4B5B-969E-5705E7788E6D}">
      <dgm:prSet phldrT="[Текст]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ru-RU" dirty="0" smtClean="0"/>
            <a:t>1.</a:t>
          </a:r>
          <a:endParaRPr lang="ru-RU" dirty="0"/>
        </a:p>
      </dgm:t>
    </dgm:pt>
    <dgm:pt modelId="{6131F601-B6A1-4AC3-AE65-1A7AB37C6687}" type="parTrans" cxnId="{B7542BDB-EB20-4C41-9406-5B6868B0D604}">
      <dgm:prSet/>
      <dgm:spPr/>
      <dgm:t>
        <a:bodyPr/>
        <a:lstStyle/>
        <a:p>
          <a:endParaRPr lang="ru-RU"/>
        </a:p>
      </dgm:t>
    </dgm:pt>
    <dgm:pt modelId="{8E2E632D-B341-4CF5-AED2-08612AFF2605}" type="sibTrans" cxnId="{B7542BDB-EB20-4C41-9406-5B6868B0D604}">
      <dgm:prSet/>
      <dgm:spPr/>
      <dgm:t>
        <a:bodyPr/>
        <a:lstStyle/>
        <a:p>
          <a:endParaRPr lang="ru-RU"/>
        </a:p>
      </dgm:t>
    </dgm:pt>
    <dgm:pt modelId="{078CA4CE-34CE-48CB-8094-CD1D8570480D}">
      <dgm:prSet phldrT="[Текст]" custT="1"/>
      <dgm:spPr/>
      <dgm:t>
        <a:bodyPr/>
        <a:lstStyle/>
        <a:p>
          <a:pPr algn="ctr"/>
          <a:r>
            <a:rPr lang="ru-RU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Унификация подходов к учету расходов по сомнительным долгам в составе необходимой валовой выручки;</a:t>
          </a:r>
          <a:endParaRPr lang="ru-RU" sz="18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517CBF9-4917-4FB1-8CEC-5519A1DDBF6B}" type="parTrans" cxnId="{BFB0F280-9ECD-41C1-8737-D8B84C9BC2C8}">
      <dgm:prSet/>
      <dgm:spPr/>
      <dgm:t>
        <a:bodyPr/>
        <a:lstStyle/>
        <a:p>
          <a:endParaRPr lang="ru-RU"/>
        </a:p>
      </dgm:t>
    </dgm:pt>
    <dgm:pt modelId="{50FF0A8D-FF58-4CB4-9FD7-E07BB32A9D57}" type="sibTrans" cxnId="{BFB0F280-9ECD-41C1-8737-D8B84C9BC2C8}">
      <dgm:prSet/>
      <dgm:spPr/>
      <dgm:t>
        <a:bodyPr/>
        <a:lstStyle/>
        <a:p>
          <a:endParaRPr lang="ru-RU"/>
        </a:p>
      </dgm:t>
    </dgm:pt>
    <dgm:pt modelId="{BAFC8BC8-48CB-4D61-B749-0B81C540003C}">
      <dgm:prSet phldrT="[Текст]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ru-RU" dirty="0" smtClean="0"/>
            <a:t>2.</a:t>
          </a:r>
          <a:endParaRPr lang="ru-RU" dirty="0"/>
        </a:p>
      </dgm:t>
    </dgm:pt>
    <dgm:pt modelId="{9B2018C1-0E45-400B-B479-D7992CD73030}" type="parTrans" cxnId="{F037F351-89F4-45A3-B30D-F6A1C82FC443}">
      <dgm:prSet/>
      <dgm:spPr/>
      <dgm:t>
        <a:bodyPr/>
        <a:lstStyle/>
        <a:p>
          <a:endParaRPr lang="ru-RU"/>
        </a:p>
      </dgm:t>
    </dgm:pt>
    <dgm:pt modelId="{88E7C5AE-77CE-4211-917E-D8CADF8D175E}" type="sibTrans" cxnId="{F037F351-89F4-45A3-B30D-F6A1C82FC443}">
      <dgm:prSet/>
      <dgm:spPr/>
      <dgm:t>
        <a:bodyPr/>
        <a:lstStyle/>
        <a:p>
          <a:endParaRPr lang="ru-RU"/>
        </a:p>
      </dgm:t>
    </dgm:pt>
    <dgm:pt modelId="{DA3CF0F7-DDAE-42F8-95AB-408E6B6217EB}">
      <dgm:prSet phldrT="[Текст]" custT="1"/>
      <dgm:spPr/>
      <dgm:t>
        <a:bodyPr/>
        <a:lstStyle/>
        <a:p>
          <a:pPr algn="ctr"/>
          <a:r>
            <a:rPr lang="ru-RU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Введение дополнительных оснований корректировки долгосрочных тарифов;</a:t>
          </a:r>
          <a:endParaRPr lang="ru-RU" sz="18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4E8AD3A-1C6E-4A3D-8CD9-49B0E815643E}" type="parTrans" cxnId="{97EC0AC0-2BB5-4BDF-999F-7431CAD2CC52}">
      <dgm:prSet/>
      <dgm:spPr/>
      <dgm:t>
        <a:bodyPr/>
        <a:lstStyle/>
        <a:p>
          <a:endParaRPr lang="ru-RU"/>
        </a:p>
      </dgm:t>
    </dgm:pt>
    <dgm:pt modelId="{05D99C0A-011F-44A8-BD65-BA8F16A65668}" type="sibTrans" cxnId="{97EC0AC0-2BB5-4BDF-999F-7431CAD2CC52}">
      <dgm:prSet/>
      <dgm:spPr/>
      <dgm:t>
        <a:bodyPr/>
        <a:lstStyle/>
        <a:p>
          <a:endParaRPr lang="ru-RU"/>
        </a:p>
      </dgm:t>
    </dgm:pt>
    <dgm:pt modelId="{F00E145A-9E7B-4DD8-87BD-78D3F5A4DC99}">
      <dgm:prSet phldrT="[Текст]"/>
      <dgm:spPr/>
      <dgm:t>
        <a:bodyPr/>
        <a:lstStyle/>
        <a:p>
          <a:pPr algn="ctr"/>
          <a:r>
            <a: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Совершенствование процедуры установления тарифов в части уточнения сроков проведения тарифных кампаний;</a:t>
          </a:r>
          <a:endParaRPr lang="ru-RU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3435F12-FF85-4FD8-A9AC-379C61CF3889}" type="sibTrans" cxnId="{6B7A5CEF-D291-4876-B716-12F80FAB9E2A}">
      <dgm:prSet/>
      <dgm:spPr/>
      <dgm:t>
        <a:bodyPr/>
        <a:lstStyle/>
        <a:p>
          <a:endParaRPr lang="ru-RU"/>
        </a:p>
      </dgm:t>
    </dgm:pt>
    <dgm:pt modelId="{BCEA7220-8131-4C32-A925-A0FD4F05000E}" type="parTrans" cxnId="{6B7A5CEF-D291-4876-B716-12F80FAB9E2A}">
      <dgm:prSet/>
      <dgm:spPr/>
      <dgm:t>
        <a:bodyPr/>
        <a:lstStyle/>
        <a:p>
          <a:endParaRPr lang="ru-RU"/>
        </a:p>
      </dgm:t>
    </dgm:pt>
    <dgm:pt modelId="{FAE97BDC-A425-460D-B2EE-E46A2351791F}">
      <dgm:prSet phldrT="[Текст]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ru-RU" dirty="0" smtClean="0"/>
            <a:t>3.</a:t>
          </a:r>
          <a:endParaRPr lang="ru-RU" dirty="0"/>
        </a:p>
      </dgm:t>
    </dgm:pt>
    <dgm:pt modelId="{D3CE7F82-940D-4D45-BB03-1DA4C11329F9}" type="sibTrans" cxnId="{639051A8-77E3-43BA-BEAE-E744BCDE3AF0}">
      <dgm:prSet/>
      <dgm:spPr/>
      <dgm:t>
        <a:bodyPr/>
        <a:lstStyle/>
        <a:p>
          <a:endParaRPr lang="ru-RU"/>
        </a:p>
      </dgm:t>
    </dgm:pt>
    <dgm:pt modelId="{B5E712DE-6F8B-46F1-BCAF-2573CFEBE3AC}" type="parTrans" cxnId="{639051A8-77E3-43BA-BEAE-E744BCDE3AF0}">
      <dgm:prSet/>
      <dgm:spPr/>
      <dgm:t>
        <a:bodyPr/>
        <a:lstStyle/>
        <a:p>
          <a:endParaRPr lang="ru-RU"/>
        </a:p>
      </dgm:t>
    </dgm:pt>
    <dgm:pt modelId="{64AE230C-9FE7-43B7-999B-64F2805450F5}">
      <dgm:prSet phldrT="[Текст]"/>
      <dgm:spPr/>
      <dgm:t>
        <a:bodyPr/>
        <a:lstStyle/>
        <a:p>
          <a:endParaRPr lang="ru-RU" b="1" dirty="0" smtClean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3D2A537-A6A5-46B4-8954-DB798E9E66B2}" type="parTrans" cxnId="{5AD486E8-E1F0-4148-BC47-BB69B5A894A2}">
      <dgm:prSet/>
      <dgm:spPr/>
      <dgm:t>
        <a:bodyPr/>
        <a:lstStyle/>
        <a:p>
          <a:endParaRPr lang="ru-RU"/>
        </a:p>
      </dgm:t>
    </dgm:pt>
    <dgm:pt modelId="{451F3732-C554-4AC0-A9D1-C95CED749B1B}" type="sibTrans" cxnId="{5AD486E8-E1F0-4148-BC47-BB69B5A894A2}">
      <dgm:prSet/>
      <dgm:spPr/>
      <dgm:t>
        <a:bodyPr/>
        <a:lstStyle/>
        <a:p>
          <a:endParaRPr lang="ru-RU"/>
        </a:p>
      </dgm:t>
    </dgm:pt>
    <dgm:pt modelId="{80613E5B-78B0-42DF-9CAB-CBAA7639D3C4}">
      <dgm:prSet phldrT="[Текст]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ru-RU" dirty="0" smtClean="0"/>
            <a:t>4.</a:t>
          </a:r>
          <a:endParaRPr lang="ru-RU" dirty="0"/>
        </a:p>
      </dgm:t>
    </dgm:pt>
    <dgm:pt modelId="{0E448615-2DA1-425C-9E56-B702AB46639F}" type="parTrans" cxnId="{2EB12E81-825B-4A13-912D-5A45EA47F863}">
      <dgm:prSet/>
      <dgm:spPr/>
      <dgm:t>
        <a:bodyPr/>
        <a:lstStyle/>
        <a:p>
          <a:endParaRPr lang="ru-RU"/>
        </a:p>
      </dgm:t>
    </dgm:pt>
    <dgm:pt modelId="{BC07BC62-B520-4EE2-A3EC-2FC56989FB54}" type="sibTrans" cxnId="{2EB12E81-825B-4A13-912D-5A45EA47F863}">
      <dgm:prSet/>
      <dgm:spPr/>
      <dgm:t>
        <a:bodyPr/>
        <a:lstStyle/>
        <a:p>
          <a:endParaRPr lang="ru-RU"/>
        </a:p>
      </dgm:t>
    </dgm:pt>
    <dgm:pt modelId="{953BFD05-5253-413D-9F3A-1C44CCA2A037}">
      <dgm:prSet/>
      <dgm:spPr/>
      <dgm:t>
        <a:bodyPr/>
        <a:lstStyle/>
        <a:p>
          <a:pPr algn="ctr"/>
          <a:r>
            <a: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Возможность дифференциации тарифов по дополнительным признакам.</a:t>
          </a:r>
          <a:endParaRPr lang="ru-RU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2265D17-529B-40AE-8DDC-D20A3E25FFAE}" type="parTrans" cxnId="{2F7FE07C-DAB4-4848-A7C9-24EF240F24F2}">
      <dgm:prSet/>
      <dgm:spPr/>
      <dgm:t>
        <a:bodyPr/>
        <a:lstStyle/>
        <a:p>
          <a:endParaRPr lang="ru-RU"/>
        </a:p>
      </dgm:t>
    </dgm:pt>
    <dgm:pt modelId="{A639C474-9C19-4B1B-8747-808481A721CF}" type="sibTrans" cxnId="{2F7FE07C-DAB4-4848-A7C9-24EF240F24F2}">
      <dgm:prSet/>
      <dgm:spPr/>
      <dgm:t>
        <a:bodyPr/>
        <a:lstStyle/>
        <a:p>
          <a:endParaRPr lang="ru-RU"/>
        </a:p>
      </dgm:t>
    </dgm:pt>
    <dgm:pt modelId="{640C7DFA-E3A1-4EBF-854D-671647464A7A}" type="pres">
      <dgm:prSet presAssocID="{0CFFF49D-DF8D-47CD-BF85-924E6A38552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6EA515-CA6D-478C-982F-920CFD49D29D}" type="pres">
      <dgm:prSet presAssocID="{78092136-F55A-4B5B-969E-5705E7788E6D}" presName="composite" presStyleCnt="0"/>
      <dgm:spPr/>
    </dgm:pt>
    <dgm:pt modelId="{7C5AD386-450C-4195-BDD8-046A7625867F}" type="pres">
      <dgm:prSet presAssocID="{78092136-F55A-4B5B-969E-5705E7788E6D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20D52D-CD25-419E-9CF0-B5FD86024C4C}" type="pres">
      <dgm:prSet presAssocID="{78092136-F55A-4B5B-969E-5705E7788E6D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0D4409-82A2-4B99-89E9-9453F5920365}" type="pres">
      <dgm:prSet presAssocID="{8E2E632D-B341-4CF5-AED2-08612AFF2605}" presName="sp" presStyleCnt="0"/>
      <dgm:spPr/>
    </dgm:pt>
    <dgm:pt modelId="{EFF09FA5-49A5-4918-A51C-4CFCF58A495F}" type="pres">
      <dgm:prSet presAssocID="{BAFC8BC8-48CB-4D61-B749-0B81C540003C}" presName="composite" presStyleCnt="0"/>
      <dgm:spPr/>
    </dgm:pt>
    <dgm:pt modelId="{874F35C1-2014-4E63-A311-A7E628FBFCB9}" type="pres">
      <dgm:prSet presAssocID="{BAFC8BC8-48CB-4D61-B749-0B81C540003C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E3333F-FB1F-42EB-82AF-2C4017313C81}" type="pres">
      <dgm:prSet presAssocID="{BAFC8BC8-48CB-4D61-B749-0B81C540003C}" presName="descendantText" presStyleLbl="alignAcc1" presStyleIdx="1" presStyleCnt="4" custLinFactNeighborX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388D21-6400-4F80-90B7-0B7C8EE49C24}" type="pres">
      <dgm:prSet presAssocID="{88E7C5AE-77CE-4211-917E-D8CADF8D175E}" presName="sp" presStyleCnt="0"/>
      <dgm:spPr/>
    </dgm:pt>
    <dgm:pt modelId="{EA490F4B-CEEC-47B2-A450-6DB813974469}" type="pres">
      <dgm:prSet presAssocID="{FAE97BDC-A425-460D-B2EE-E46A2351791F}" presName="composite" presStyleCnt="0"/>
      <dgm:spPr/>
    </dgm:pt>
    <dgm:pt modelId="{4E03B384-07EE-4678-848E-1517FFFCB09D}" type="pres">
      <dgm:prSet presAssocID="{FAE97BDC-A425-460D-B2EE-E46A2351791F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2FCA8A-2A9A-4866-A50F-C186BCED87F9}" type="pres">
      <dgm:prSet presAssocID="{FAE97BDC-A425-460D-B2EE-E46A2351791F}" presName="descendantText" presStyleLbl="alignAcc1" presStyleIdx="2" presStyleCnt="4" custLinFactNeighborX="199" custLinFactNeighborY="49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986787-9766-4F6B-8382-DEB6A8F0BAC5}" type="pres">
      <dgm:prSet presAssocID="{D3CE7F82-940D-4D45-BB03-1DA4C11329F9}" presName="sp" presStyleCnt="0"/>
      <dgm:spPr/>
    </dgm:pt>
    <dgm:pt modelId="{9338AA80-D6F4-4718-B6A1-1500DE53B351}" type="pres">
      <dgm:prSet presAssocID="{80613E5B-78B0-42DF-9CAB-CBAA7639D3C4}" presName="composite" presStyleCnt="0"/>
      <dgm:spPr/>
    </dgm:pt>
    <dgm:pt modelId="{4D8C4399-EBFD-4ED0-A1CF-117183B0EE02}" type="pres">
      <dgm:prSet presAssocID="{80613E5B-78B0-42DF-9CAB-CBAA7639D3C4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284297-4138-4FC1-821F-955507DEEDD1}" type="pres">
      <dgm:prSet presAssocID="{80613E5B-78B0-42DF-9CAB-CBAA7639D3C4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6BF4A0-CBC6-41C6-A849-A36610C03D2C}" type="presOf" srcId="{0CFFF49D-DF8D-47CD-BF85-924E6A385526}" destId="{640C7DFA-E3A1-4EBF-854D-671647464A7A}" srcOrd="0" destOrd="0" presId="urn:microsoft.com/office/officeart/2005/8/layout/chevron2"/>
    <dgm:cxn modelId="{A8213265-B9AE-4EB0-926A-DB849558B4C4}" type="presOf" srcId="{BAFC8BC8-48CB-4D61-B749-0B81C540003C}" destId="{874F35C1-2014-4E63-A311-A7E628FBFCB9}" srcOrd="0" destOrd="0" presId="urn:microsoft.com/office/officeart/2005/8/layout/chevron2"/>
    <dgm:cxn modelId="{B7542BDB-EB20-4C41-9406-5B6868B0D604}" srcId="{0CFFF49D-DF8D-47CD-BF85-924E6A385526}" destId="{78092136-F55A-4B5B-969E-5705E7788E6D}" srcOrd="0" destOrd="0" parTransId="{6131F601-B6A1-4AC3-AE65-1A7AB37C6687}" sibTransId="{8E2E632D-B341-4CF5-AED2-08612AFF2605}"/>
    <dgm:cxn modelId="{BFB0F280-9ECD-41C1-8737-D8B84C9BC2C8}" srcId="{78092136-F55A-4B5B-969E-5705E7788E6D}" destId="{078CA4CE-34CE-48CB-8094-CD1D8570480D}" srcOrd="0" destOrd="0" parTransId="{2517CBF9-4917-4FB1-8CEC-5519A1DDBF6B}" sibTransId="{50FF0A8D-FF58-4CB4-9FD7-E07BB32A9D57}"/>
    <dgm:cxn modelId="{F037F351-89F4-45A3-B30D-F6A1C82FC443}" srcId="{0CFFF49D-DF8D-47CD-BF85-924E6A385526}" destId="{BAFC8BC8-48CB-4D61-B749-0B81C540003C}" srcOrd="1" destOrd="0" parTransId="{9B2018C1-0E45-400B-B479-D7992CD73030}" sibTransId="{88E7C5AE-77CE-4211-917E-D8CADF8D175E}"/>
    <dgm:cxn modelId="{48DF15B1-25AE-4CE3-A445-153DA92C3ACF}" type="presOf" srcId="{64AE230C-9FE7-43B7-999B-64F2805450F5}" destId="{6F2FCA8A-2A9A-4866-A50F-C186BCED87F9}" srcOrd="0" destOrd="1" presId="urn:microsoft.com/office/officeart/2005/8/layout/chevron2"/>
    <dgm:cxn modelId="{2EB12E81-825B-4A13-912D-5A45EA47F863}" srcId="{0CFFF49D-DF8D-47CD-BF85-924E6A385526}" destId="{80613E5B-78B0-42DF-9CAB-CBAA7639D3C4}" srcOrd="3" destOrd="0" parTransId="{0E448615-2DA1-425C-9E56-B702AB46639F}" sibTransId="{BC07BC62-B520-4EE2-A3EC-2FC56989FB54}"/>
    <dgm:cxn modelId="{A26AB162-CEF5-4535-96E9-47D661139F71}" type="presOf" srcId="{078CA4CE-34CE-48CB-8094-CD1D8570480D}" destId="{BA20D52D-CD25-419E-9CF0-B5FD86024C4C}" srcOrd="0" destOrd="0" presId="urn:microsoft.com/office/officeart/2005/8/layout/chevron2"/>
    <dgm:cxn modelId="{6B7A5CEF-D291-4876-B716-12F80FAB9E2A}" srcId="{FAE97BDC-A425-460D-B2EE-E46A2351791F}" destId="{F00E145A-9E7B-4DD8-87BD-78D3F5A4DC99}" srcOrd="0" destOrd="0" parTransId="{BCEA7220-8131-4C32-A925-A0FD4F05000E}" sibTransId="{E3435F12-FF85-4FD8-A9AC-379C61CF3889}"/>
    <dgm:cxn modelId="{97EC0AC0-2BB5-4BDF-999F-7431CAD2CC52}" srcId="{BAFC8BC8-48CB-4D61-B749-0B81C540003C}" destId="{DA3CF0F7-DDAE-42F8-95AB-408E6B6217EB}" srcOrd="0" destOrd="0" parTransId="{84E8AD3A-1C6E-4A3D-8CD9-49B0E815643E}" sibTransId="{05D99C0A-011F-44A8-BD65-BA8F16A65668}"/>
    <dgm:cxn modelId="{9F160C03-0C53-43B2-B01D-D7CAD713F693}" type="presOf" srcId="{FAE97BDC-A425-460D-B2EE-E46A2351791F}" destId="{4E03B384-07EE-4678-848E-1517FFFCB09D}" srcOrd="0" destOrd="0" presId="urn:microsoft.com/office/officeart/2005/8/layout/chevron2"/>
    <dgm:cxn modelId="{35D5700A-F205-4662-9A67-51F3E54B135E}" type="presOf" srcId="{F00E145A-9E7B-4DD8-87BD-78D3F5A4DC99}" destId="{6F2FCA8A-2A9A-4866-A50F-C186BCED87F9}" srcOrd="0" destOrd="0" presId="urn:microsoft.com/office/officeart/2005/8/layout/chevron2"/>
    <dgm:cxn modelId="{5AD486E8-E1F0-4148-BC47-BB69B5A894A2}" srcId="{FAE97BDC-A425-460D-B2EE-E46A2351791F}" destId="{64AE230C-9FE7-43B7-999B-64F2805450F5}" srcOrd="1" destOrd="0" parTransId="{E3D2A537-A6A5-46B4-8954-DB798E9E66B2}" sibTransId="{451F3732-C554-4AC0-A9D1-C95CED749B1B}"/>
    <dgm:cxn modelId="{BA336294-411C-4248-83A9-D86B159BE259}" type="presOf" srcId="{953BFD05-5253-413D-9F3A-1C44CCA2A037}" destId="{5F284297-4138-4FC1-821F-955507DEEDD1}" srcOrd="0" destOrd="0" presId="urn:microsoft.com/office/officeart/2005/8/layout/chevron2"/>
    <dgm:cxn modelId="{639051A8-77E3-43BA-BEAE-E744BCDE3AF0}" srcId="{0CFFF49D-DF8D-47CD-BF85-924E6A385526}" destId="{FAE97BDC-A425-460D-B2EE-E46A2351791F}" srcOrd="2" destOrd="0" parTransId="{B5E712DE-6F8B-46F1-BCAF-2573CFEBE3AC}" sibTransId="{D3CE7F82-940D-4D45-BB03-1DA4C11329F9}"/>
    <dgm:cxn modelId="{E00361FA-06ED-4798-AD3D-F38036D8D986}" type="presOf" srcId="{DA3CF0F7-DDAE-42F8-95AB-408E6B6217EB}" destId="{3BE3333F-FB1F-42EB-82AF-2C4017313C81}" srcOrd="0" destOrd="0" presId="urn:microsoft.com/office/officeart/2005/8/layout/chevron2"/>
    <dgm:cxn modelId="{948707B2-B36B-4873-9668-53B1CFA2280D}" type="presOf" srcId="{80613E5B-78B0-42DF-9CAB-CBAA7639D3C4}" destId="{4D8C4399-EBFD-4ED0-A1CF-117183B0EE02}" srcOrd="0" destOrd="0" presId="urn:microsoft.com/office/officeart/2005/8/layout/chevron2"/>
    <dgm:cxn modelId="{D5FFC297-640F-408C-9789-77656CE5F761}" type="presOf" srcId="{78092136-F55A-4B5B-969E-5705E7788E6D}" destId="{7C5AD386-450C-4195-BDD8-046A7625867F}" srcOrd="0" destOrd="0" presId="urn:microsoft.com/office/officeart/2005/8/layout/chevron2"/>
    <dgm:cxn modelId="{2F7FE07C-DAB4-4848-A7C9-24EF240F24F2}" srcId="{80613E5B-78B0-42DF-9CAB-CBAA7639D3C4}" destId="{953BFD05-5253-413D-9F3A-1C44CCA2A037}" srcOrd="0" destOrd="0" parTransId="{82265D17-529B-40AE-8DDC-D20A3E25FFAE}" sibTransId="{A639C474-9C19-4B1B-8747-808481A721CF}"/>
    <dgm:cxn modelId="{C84C3D07-9DED-4199-A30E-5025BD2F1A87}" type="presParOf" srcId="{640C7DFA-E3A1-4EBF-854D-671647464A7A}" destId="{816EA515-CA6D-478C-982F-920CFD49D29D}" srcOrd="0" destOrd="0" presId="urn:microsoft.com/office/officeart/2005/8/layout/chevron2"/>
    <dgm:cxn modelId="{B030B3E3-FD3B-4046-B734-DA11CB1AAE10}" type="presParOf" srcId="{816EA515-CA6D-478C-982F-920CFD49D29D}" destId="{7C5AD386-450C-4195-BDD8-046A7625867F}" srcOrd="0" destOrd="0" presId="urn:microsoft.com/office/officeart/2005/8/layout/chevron2"/>
    <dgm:cxn modelId="{24DDF6E2-49F9-456B-979B-863C80D737A1}" type="presParOf" srcId="{816EA515-CA6D-478C-982F-920CFD49D29D}" destId="{BA20D52D-CD25-419E-9CF0-B5FD86024C4C}" srcOrd="1" destOrd="0" presId="urn:microsoft.com/office/officeart/2005/8/layout/chevron2"/>
    <dgm:cxn modelId="{917A0DDE-8230-46B4-8627-86F4293FCA10}" type="presParOf" srcId="{640C7DFA-E3A1-4EBF-854D-671647464A7A}" destId="{B00D4409-82A2-4B99-89E9-9453F5920365}" srcOrd="1" destOrd="0" presId="urn:microsoft.com/office/officeart/2005/8/layout/chevron2"/>
    <dgm:cxn modelId="{E401936A-2009-45D0-8CC7-1C18D48129F5}" type="presParOf" srcId="{640C7DFA-E3A1-4EBF-854D-671647464A7A}" destId="{EFF09FA5-49A5-4918-A51C-4CFCF58A495F}" srcOrd="2" destOrd="0" presId="urn:microsoft.com/office/officeart/2005/8/layout/chevron2"/>
    <dgm:cxn modelId="{F9B4DEDA-4BA8-4C5A-B2BC-70F33C09BBD7}" type="presParOf" srcId="{EFF09FA5-49A5-4918-A51C-4CFCF58A495F}" destId="{874F35C1-2014-4E63-A311-A7E628FBFCB9}" srcOrd="0" destOrd="0" presId="urn:microsoft.com/office/officeart/2005/8/layout/chevron2"/>
    <dgm:cxn modelId="{5FA3CC2B-ABD6-43E8-81CB-D48202EE16E5}" type="presParOf" srcId="{EFF09FA5-49A5-4918-A51C-4CFCF58A495F}" destId="{3BE3333F-FB1F-42EB-82AF-2C4017313C81}" srcOrd="1" destOrd="0" presId="urn:microsoft.com/office/officeart/2005/8/layout/chevron2"/>
    <dgm:cxn modelId="{B96B71CD-DB54-4063-9554-61930362EEA1}" type="presParOf" srcId="{640C7DFA-E3A1-4EBF-854D-671647464A7A}" destId="{FA388D21-6400-4F80-90B7-0B7C8EE49C24}" srcOrd="3" destOrd="0" presId="urn:microsoft.com/office/officeart/2005/8/layout/chevron2"/>
    <dgm:cxn modelId="{3EFEABE1-F199-445A-87BB-8EDA8FDDFA41}" type="presParOf" srcId="{640C7DFA-E3A1-4EBF-854D-671647464A7A}" destId="{EA490F4B-CEEC-47B2-A450-6DB813974469}" srcOrd="4" destOrd="0" presId="urn:microsoft.com/office/officeart/2005/8/layout/chevron2"/>
    <dgm:cxn modelId="{2B5FFEB8-3B55-4C63-9D76-C4E388986531}" type="presParOf" srcId="{EA490F4B-CEEC-47B2-A450-6DB813974469}" destId="{4E03B384-07EE-4678-848E-1517FFFCB09D}" srcOrd="0" destOrd="0" presId="urn:microsoft.com/office/officeart/2005/8/layout/chevron2"/>
    <dgm:cxn modelId="{C93E6282-F636-4068-A11A-D2E2D3F34850}" type="presParOf" srcId="{EA490F4B-CEEC-47B2-A450-6DB813974469}" destId="{6F2FCA8A-2A9A-4866-A50F-C186BCED87F9}" srcOrd="1" destOrd="0" presId="urn:microsoft.com/office/officeart/2005/8/layout/chevron2"/>
    <dgm:cxn modelId="{A3FCF156-D41D-4FA6-A396-37FD1B35F9F2}" type="presParOf" srcId="{640C7DFA-E3A1-4EBF-854D-671647464A7A}" destId="{3C986787-9766-4F6B-8382-DEB6A8F0BAC5}" srcOrd="5" destOrd="0" presId="urn:microsoft.com/office/officeart/2005/8/layout/chevron2"/>
    <dgm:cxn modelId="{D0EE071C-36C3-4E5B-AC9F-A796896F6FD0}" type="presParOf" srcId="{640C7DFA-E3A1-4EBF-854D-671647464A7A}" destId="{9338AA80-D6F4-4718-B6A1-1500DE53B351}" srcOrd="6" destOrd="0" presId="urn:microsoft.com/office/officeart/2005/8/layout/chevron2"/>
    <dgm:cxn modelId="{1B03C281-1C9F-40D4-A849-AA8CA264843A}" type="presParOf" srcId="{9338AA80-D6F4-4718-B6A1-1500DE53B351}" destId="{4D8C4399-EBFD-4ED0-A1CF-117183B0EE02}" srcOrd="0" destOrd="0" presId="urn:microsoft.com/office/officeart/2005/8/layout/chevron2"/>
    <dgm:cxn modelId="{9EEB8F92-1FAD-4E96-ACC4-4ECEAC2AD2A0}" type="presParOf" srcId="{9338AA80-D6F4-4718-B6A1-1500DE53B351}" destId="{5F284297-4138-4FC1-821F-955507DEEDD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91DAA3-0245-4E6A-8B51-EE72213DC94F}" type="doc">
      <dgm:prSet loTypeId="urn:microsoft.com/office/officeart/2005/8/layout/equation2" loCatId="process" qsTypeId="urn:microsoft.com/office/officeart/2005/8/quickstyle/simple1" qsCatId="simple" csTypeId="urn:microsoft.com/office/officeart/2005/8/colors/accent6_4" csCatId="accent6" phldr="1"/>
      <dgm:spPr/>
    </dgm:pt>
    <dgm:pt modelId="{1FCB42A3-03DC-420D-BCA1-734A6C149DEE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Приведение Приказа № 760-э в соответствии с принятым постановлением № 54</a:t>
          </a:r>
          <a:endParaRPr lang="ru-RU" dirty="0">
            <a:solidFill>
              <a:srgbClr val="FF0000"/>
            </a:solidFill>
          </a:endParaRPr>
        </a:p>
      </dgm:t>
    </dgm:pt>
    <dgm:pt modelId="{208BB0FF-C566-4575-856E-DD911958A867}" type="parTrans" cxnId="{F504F9CB-49C7-4D30-9CE3-DC1607767DEA}">
      <dgm:prSet/>
      <dgm:spPr/>
      <dgm:t>
        <a:bodyPr/>
        <a:lstStyle/>
        <a:p>
          <a:endParaRPr lang="ru-RU"/>
        </a:p>
      </dgm:t>
    </dgm:pt>
    <dgm:pt modelId="{EF627A09-FE57-40FE-83AF-62C33441FA74}" type="sibTrans" cxnId="{F504F9CB-49C7-4D30-9CE3-DC1607767DEA}">
      <dgm:prSet/>
      <dgm:spPr>
        <a:solidFill>
          <a:srgbClr val="FF0000"/>
        </a:solidFill>
      </dgm:spPr>
      <dgm:t>
        <a:bodyPr/>
        <a:lstStyle/>
        <a:p>
          <a:endParaRPr lang="ru-RU"/>
        </a:p>
      </dgm:t>
    </dgm:pt>
    <dgm:pt modelId="{F16B13DC-5D40-4915-9062-5DA1CC27426D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Исправление выявленных в Приказе № 1746-э технических и расчетных ошибок</a:t>
          </a:r>
          <a:endParaRPr lang="ru-RU" dirty="0">
            <a:solidFill>
              <a:srgbClr val="FF0000"/>
            </a:solidFill>
          </a:endParaRPr>
        </a:p>
      </dgm:t>
    </dgm:pt>
    <dgm:pt modelId="{CC301A5A-409D-42B6-B181-305180A4B941}" type="parTrans" cxnId="{3357A641-4307-481C-824A-B1655D75FEA6}">
      <dgm:prSet/>
      <dgm:spPr/>
      <dgm:t>
        <a:bodyPr/>
        <a:lstStyle/>
        <a:p>
          <a:endParaRPr lang="ru-RU"/>
        </a:p>
      </dgm:t>
    </dgm:pt>
    <dgm:pt modelId="{EFBECF07-80C2-432E-923B-4511425BCBAF}" type="sibTrans" cxnId="{3357A641-4307-481C-824A-B1655D75FEA6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3ED564DD-3B6C-491D-88B1-4080894381AA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>
              <a:solidFill>
                <a:srgbClr val="0033CC"/>
              </a:solidFill>
            </a:rPr>
            <a:t>Устранение неточностей в расчетах при установлении тарифов</a:t>
          </a:r>
          <a:endParaRPr lang="ru-RU" dirty="0">
            <a:solidFill>
              <a:srgbClr val="0033CC"/>
            </a:solidFill>
          </a:endParaRPr>
        </a:p>
      </dgm:t>
    </dgm:pt>
    <dgm:pt modelId="{41E6F9DF-2F12-4634-BCD6-2DC5851A27FE}" type="parTrans" cxnId="{2F8DC24F-6232-4F31-9442-64674C432D22}">
      <dgm:prSet/>
      <dgm:spPr/>
      <dgm:t>
        <a:bodyPr/>
        <a:lstStyle/>
        <a:p>
          <a:endParaRPr lang="ru-RU"/>
        </a:p>
      </dgm:t>
    </dgm:pt>
    <dgm:pt modelId="{433298DB-3B9B-425C-86CD-7792EAE46E20}" type="sibTrans" cxnId="{2F8DC24F-6232-4F31-9442-64674C432D22}">
      <dgm:prSet/>
      <dgm:spPr/>
      <dgm:t>
        <a:bodyPr/>
        <a:lstStyle/>
        <a:p>
          <a:endParaRPr lang="ru-RU"/>
        </a:p>
      </dgm:t>
    </dgm:pt>
    <dgm:pt modelId="{807811FA-DD88-4B14-92BD-B650EBD3818F}" type="pres">
      <dgm:prSet presAssocID="{C991DAA3-0245-4E6A-8B51-EE72213DC94F}" presName="Name0" presStyleCnt="0">
        <dgm:presLayoutVars>
          <dgm:dir/>
          <dgm:resizeHandles val="exact"/>
        </dgm:presLayoutVars>
      </dgm:prSet>
      <dgm:spPr/>
    </dgm:pt>
    <dgm:pt modelId="{5ED1DA53-9942-4298-A9D5-2600AAAD2B6F}" type="pres">
      <dgm:prSet presAssocID="{C991DAA3-0245-4E6A-8B51-EE72213DC94F}" presName="vNodes" presStyleCnt="0"/>
      <dgm:spPr/>
    </dgm:pt>
    <dgm:pt modelId="{990EA309-4ADD-41E8-86FD-EA7233ECE358}" type="pres">
      <dgm:prSet presAssocID="{1FCB42A3-03DC-420D-BCA1-734A6C149DEE}" presName="node" presStyleLbl="node1" presStyleIdx="0" presStyleCnt="3" custScaleX="226756" custLinFactY="12271" custLinFactNeighborX="-3239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41ACC5-07CD-4D6B-BC75-B62EC7E2B168}" type="pres">
      <dgm:prSet presAssocID="{EF627A09-FE57-40FE-83AF-62C33441FA74}" presName="spacerT" presStyleCnt="0"/>
      <dgm:spPr/>
    </dgm:pt>
    <dgm:pt modelId="{3EB48023-A55C-4BD6-B57D-A317F01C7D56}" type="pres">
      <dgm:prSet presAssocID="{EF627A09-FE57-40FE-83AF-62C33441FA74}" presName="sibTrans" presStyleLbl="sibTrans2D1" presStyleIdx="0" presStyleCnt="2" custLinFactY="359" custLinFactNeighborX="-55657" custLinFactNeighborY="100000"/>
      <dgm:spPr/>
      <dgm:t>
        <a:bodyPr/>
        <a:lstStyle/>
        <a:p>
          <a:endParaRPr lang="ru-RU"/>
        </a:p>
      </dgm:t>
    </dgm:pt>
    <dgm:pt modelId="{E67FDC04-92F1-44A0-9AE4-95560E8EBE84}" type="pres">
      <dgm:prSet presAssocID="{EF627A09-FE57-40FE-83AF-62C33441FA74}" presName="spacerB" presStyleCnt="0"/>
      <dgm:spPr/>
    </dgm:pt>
    <dgm:pt modelId="{7A3AA7C7-79F2-4EC8-B6D0-5DE37F2F3F63}" type="pres">
      <dgm:prSet presAssocID="{F16B13DC-5D40-4915-9062-5DA1CC27426D}" presName="node" presStyleLbl="node1" presStyleIdx="1" presStyleCnt="3" custScaleX="235137" custLinFactNeighborX="-34669" custLinFactNeighborY="-79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AD1C67-491E-41B1-91BF-162F5F30C84E}" type="pres">
      <dgm:prSet presAssocID="{C991DAA3-0245-4E6A-8B51-EE72213DC94F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ECE77FD3-1349-4750-A01E-252A723C5E41}" type="pres">
      <dgm:prSet presAssocID="{C991DAA3-0245-4E6A-8B51-EE72213DC94F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04920FA6-B961-475E-9C1F-1D522CEB4279}" type="pres">
      <dgm:prSet presAssocID="{C991DAA3-0245-4E6A-8B51-EE72213DC94F}" presName="lastNode" presStyleLbl="node1" presStyleIdx="2" presStyleCnt="3" custScaleX="78933" custScaleY="84124" custLinFactNeighborX="511" custLinFactNeighborY="13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02BA6E-1173-4150-BAEB-4247D1F337EC}" type="presOf" srcId="{F16B13DC-5D40-4915-9062-5DA1CC27426D}" destId="{7A3AA7C7-79F2-4EC8-B6D0-5DE37F2F3F63}" srcOrd="0" destOrd="0" presId="urn:microsoft.com/office/officeart/2005/8/layout/equation2"/>
    <dgm:cxn modelId="{086E6D69-BB71-4AC0-A69C-FA5435C0A5C4}" type="presOf" srcId="{C991DAA3-0245-4E6A-8B51-EE72213DC94F}" destId="{807811FA-DD88-4B14-92BD-B650EBD3818F}" srcOrd="0" destOrd="0" presId="urn:microsoft.com/office/officeart/2005/8/layout/equation2"/>
    <dgm:cxn modelId="{2F8DC24F-6232-4F31-9442-64674C432D22}" srcId="{C991DAA3-0245-4E6A-8B51-EE72213DC94F}" destId="{3ED564DD-3B6C-491D-88B1-4080894381AA}" srcOrd="2" destOrd="0" parTransId="{41E6F9DF-2F12-4634-BCD6-2DC5851A27FE}" sibTransId="{433298DB-3B9B-425C-86CD-7792EAE46E20}"/>
    <dgm:cxn modelId="{ECD29B99-7CDD-4DD2-82BE-61E81B6E9FB2}" type="presOf" srcId="{3ED564DD-3B6C-491D-88B1-4080894381AA}" destId="{04920FA6-B961-475E-9C1F-1D522CEB4279}" srcOrd="0" destOrd="0" presId="urn:microsoft.com/office/officeart/2005/8/layout/equation2"/>
    <dgm:cxn modelId="{01DCA068-AFE0-40F9-81D1-8476318FDB8C}" type="presOf" srcId="{EFBECF07-80C2-432E-923B-4511425BCBAF}" destId="{ECE77FD3-1349-4750-A01E-252A723C5E41}" srcOrd="1" destOrd="0" presId="urn:microsoft.com/office/officeart/2005/8/layout/equation2"/>
    <dgm:cxn modelId="{F504F9CB-49C7-4D30-9CE3-DC1607767DEA}" srcId="{C991DAA3-0245-4E6A-8B51-EE72213DC94F}" destId="{1FCB42A3-03DC-420D-BCA1-734A6C149DEE}" srcOrd="0" destOrd="0" parTransId="{208BB0FF-C566-4575-856E-DD911958A867}" sibTransId="{EF627A09-FE57-40FE-83AF-62C33441FA74}"/>
    <dgm:cxn modelId="{CDF72BE1-5D93-4AF1-95E5-4CA27BDF3A95}" type="presOf" srcId="{1FCB42A3-03DC-420D-BCA1-734A6C149DEE}" destId="{990EA309-4ADD-41E8-86FD-EA7233ECE358}" srcOrd="0" destOrd="0" presId="urn:microsoft.com/office/officeart/2005/8/layout/equation2"/>
    <dgm:cxn modelId="{3E56935C-E0DF-461D-91FA-34531FAA6537}" type="presOf" srcId="{EF627A09-FE57-40FE-83AF-62C33441FA74}" destId="{3EB48023-A55C-4BD6-B57D-A317F01C7D56}" srcOrd="0" destOrd="0" presId="urn:microsoft.com/office/officeart/2005/8/layout/equation2"/>
    <dgm:cxn modelId="{CEA0A74B-38B1-46E8-82B5-81450EA9C8C2}" type="presOf" srcId="{EFBECF07-80C2-432E-923B-4511425BCBAF}" destId="{69AD1C67-491E-41B1-91BF-162F5F30C84E}" srcOrd="0" destOrd="0" presId="urn:microsoft.com/office/officeart/2005/8/layout/equation2"/>
    <dgm:cxn modelId="{3357A641-4307-481C-824A-B1655D75FEA6}" srcId="{C991DAA3-0245-4E6A-8B51-EE72213DC94F}" destId="{F16B13DC-5D40-4915-9062-5DA1CC27426D}" srcOrd="1" destOrd="0" parTransId="{CC301A5A-409D-42B6-B181-305180A4B941}" sibTransId="{EFBECF07-80C2-432E-923B-4511425BCBAF}"/>
    <dgm:cxn modelId="{78069FEA-AC7F-40C3-9D02-CB4B30BDAD79}" type="presParOf" srcId="{807811FA-DD88-4B14-92BD-B650EBD3818F}" destId="{5ED1DA53-9942-4298-A9D5-2600AAAD2B6F}" srcOrd="0" destOrd="0" presId="urn:microsoft.com/office/officeart/2005/8/layout/equation2"/>
    <dgm:cxn modelId="{65C250F6-17CD-474B-94FA-144D6F64E3AE}" type="presParOf" srcId="{5ED1DA53-9942-4298-A9D5-2600AAAD2B6F}" destId="{990EA309-4ADD-41E8-86FD-EA7233ECE358}" srcOrd="0" destOrd="0" presId="urn:microsoft.com/office/officeart/2005/8/layout/equation2"/>
    <dgm:cxn modelId="{18A0CA4B-96B5-4D88-9BEF-C68068D00FF6}" type="presParOf" srcId="{5ED1DA53-9942-4298-A9D5-2600AAAD2B6F}" destId="{2141ACC5-07CD-4D6B-BC75-B62EC7E2B168}" srcOrd="1" destOrd="0" presId="urn:microsoft.com/office/officeart/2005/8/layout/equation2"/>
    <dgm:cxn modelId="{66308D8F-70F1-4FB8-BBC1-F2D9A0DB0BA4}" type="presParOf" srcId="{5ED1DA53-9942-4298-A9D5-2600AAAD2B6F}" destId="{3EB48023-A55C-4BD6-B57D-A317F01C7D56}" srcOrd="2" destOrd="0" presId="urn:microsoft.com/office/officeart/2005/8/layout/equation2"/>
    <dgm:cxn modelId="{00B71FE7-F7C9-4A6F-B734-33CE461F7626}" type="presParOf" srcId="{5ED1DA53-9942-4298-A9D5-2600AAAD2B6F}" destId="{E67FDC04-92F1-44A0-9AE4-95560E8EBE84}" srcOrd="3" destOrd="0" presId="urn:microsoft.com/office/officeart/2005/8/layout/equation2"/>
    <dgm:cxn modelId="{9B196D11-3943-48BC-AB8D-AE129AC449B6}" type="presParOf" srcId="{5ED1DA53-9942-4298-A9D5-2600AAAD2B6F}" destId="{7A3AA7C7-79F2-4EC8-B6D0-5DE37F2F3F63}" srcOrd="4" destOrd="0" presId="urn:microsoft.com/office/officeart/2005/8/layout/equation2"/>
    <dgm:cxn modelId="{8C7D64A7-D1FD-4058-AAD8-43F118549A1E}" type="presParOf" srcId="{807811FA-DD88-4B14-92BD-B650EBD3818F}" destId="{69AD1C67-491E-41B1-91BF-162F5F30C84E}" srcOrd="1" destOrd="0" presId="urn:microsoft.com/office/officeart/2005/8/layout/equation2"/>
    <dgm:cxn modelId="{3C3DB881-44F3-4509-B56E-D39F694E0043}" type="presParOf" srcId="{69AD1C67-491E-41B1-91BF-162F5F30C84E}" destId="{ECE77FD3-1349-4750-A01E-252A723C5E41}" srcOrd="0" destOrd="0" presId="urn:microsoft.com/office/officeart/2005/8/layout/equation2"/>
    <dgm:cxn modelId="{46200979-44CF-475F-9E30-C2767EFABF8A}" type="presParOf" srcId="{807811FA-DD88-4B14-92BD-B650EBD3818F}" destId="{04920FA6-B961-475E-9C1F-1D522CEB4279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7E2143-CD8E-4520-8105-387320FFC8E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FF93CB-2654-4E0C-A708-F11427CE64F3}">
      <dgm:prSet phldrT="[Текст]"/>
      <dgm:spPr/>
      <dgm:t>
        <a:bodyPr/>
        <a:lstStyle/>
        <a:p>
          <a:r>
            <a:rPr lang="ru-RU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Введение стандартизированных тарифных ставок</a:t>
          </a:r>
          <a:endParaRPr lang="ru-RU" b="1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C38305C-0FF0-4368-94B2-53835F3A02BC}" type="parTrans" cxnId="{5B875303-132B-47E2-B2FD-75B7858B7A31}">
      <dgm:prSet/>
      <dgm:spPr/>
      <dgm:t>
        <a:bodyPr/>
        <a:lstStyle/>
        <a:p>
          <a:endParaRPr lang="ru-RU"/>
        </a:p>
      </dgm:t>
    </dgm:pt>
    <dgm:pt modelId="{91DED38F-AEF2-4FA1-A9A0-23EF93572ACC}" type="sibTrans" cxnId="{5B875303-132B-47E2-B2FD-75B7858B7A31}">
      <dgm:prSet/>
      <dgm:spPr/>
      <dgm:t>
        <a:bodyPr/>
        <a:lstStyle/>
        <a:p>
          <a:endParaRPr lang="ru-RU"/>
        </a:p>
      </dgm:t>
    </dgm:pt>
    <dgm:pt modelId="{988F4936-8A94-4229-9F73-E5C68F071BF0}">
      <dgm:prSet phldrT="[Текст]"/>
      <dgm:spPr/>
      <dgm:t>
        <a:bodyPr/>
        <a:lstStyle/>
        <a:p>
          <a:r>
            <a:rPr lang="ru-RU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Совершенствование подходов к установлению льготной платы за подключение</a:t>
          </a:r>
          <a:endParaRPr lang="ru-RU" b="1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ED66883-1180-4262-A555-2F0AA3E731C4}" type="parTrans" cxnId="{12D1C337-03B9-4263-9D01-95089F76611C}">
      <dgm:prSet/>
      <dgm:spPr/>
      <dgm:t>
        <a:bodyPr/>
        <a:lstStyle/>
        <a:p>
          <a:endParaRPr lang="ru-RU"/>
        </a:p>
      </dgm:t>
    </dgm:pt>
    <dgm:pt modelId="{5FD83F00-3485-4B13-ABB1-BE814AC72162}" type="sibTrans" cxnId="{12D1C337-03B9-4263-9D01-95089F76611C}">
      <dgm:prSet/>
      <dgm:spPr/>
      <dgm:t>
        <a:bodyPr/>
        <a:lstStyle/>
        <a:p>
          <a:endParaRPr lang="ru-RU"/>
        </a:p>
      </dgm:t>
    </dgm:pt>
    <dgm:pt modelId="{52501884-7A91-4C57-B7CB-10A7C865FE75}">
      <dgm:prSet phldrT="[Текст]"/>
      <dgm:spPr/>
      <dgm:t>
        <a:bodyPr/>
        <a:lstStyle/>
        <a:p>
          <a:r>
            <a:rPr lang="ru-RU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Ответственность заявителя за неиспользованную мощность</a:t>
          </a:r>
          <a:endParaRPr lang="ru-RU" b="1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032A990-9E76-4412-A16D-2E76CC999322}" type="parTrans" cxnId="{BF63FE42-FCE4-4048-AE95-F966C2363BB9}">
      <dgm:prSet/>
      <dgm:spPr/>
      <dgm:t>
        <a:bodyPr/>
        <a:lstStyle/>
        <a:p>
          <a:endParaRPr lang="ru-RU"/>
        </a:p>
      </dgm:t>
    </dgm:pt>
    <dgm:pt modelId="{95A353EA-7CC6-4B57-A483-ADD41DA6FA52}" type="sibTrans" cxnId="{BF63FE42-FCE4-4048-AE95-F966C2363BB9}">
      <dgm:prSet/>
      <dgm:spPr/>
      <dgm:t>
        <a:bodyPr/>
        <a:lstStyle/>
        <a:p>
          <a:endParaRPr lang="ru-RU"/>
        </a:p>
      </dgm:t>
    </dgm:pt>
    <dgm:pt modelId="{3CAC8077-B25E-453A-BE2E-175CE9949AD2}">
      <dgm:prSet phldrT="[Текст]"/>
      <dgm:spPr/>
      <dgm:t>
        <a:bodyPr/>
        <a:lstStyle/>
        <a:p>
          <a:r>
            <a:rPr lang="ru-RU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Пересмотр подходов к структуре затрат, включаемых в плату за подключение</a:t>
          </a:r>
          <a:endParaRPr lang="ru-RU" b="1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DA1CAC-4D23-40D0-B81D-FC112B01C9D5}" type="parTrans" cxnId="{0E748B9C-54B5-415D-BFB1-FEBC11908C69}">
      <dgm:prSet/>
      <dgm:spPr/>
      <dgm:t>
        <a:bodyPr/>
        <a:lstStyle/>
        <a:p>
          <a:endParaRPr lang="ru-RU"/>
        </a:p>
      </dgm:t>
    </dgm:pt>
    <dgm:pt modelId="{DE5F1DD2-EF13-4C79-91B1-95B86F80EE93}" type="sibTrans" cxnId="{0E748B9C-54B5-415D-BFB1-FEBC11908C69}">
      <dgm:prSet/>
      <dgm:spPr/>
      <dgm:t>
        <a:bodyPr/>
        <a:lstStyle/>
        <a:p>
          <a:endParaRPr lang="ru-RU"/>
        </a:p>
      </dgm:t>
    </dgm:pt>
    <dgm:pt modelId="{38771226-4611-493C-B4A5-BB00AA9AE5DD}" type="pres">
      <dgm:prSet presAssocID="{E67E2143-CD8E-4520-8105-387320FFC8E0}" presName="linear" presStyleCnt="0">
        <dgm:presLayoutVars>
          <dgm:dir/>
          <dgm:animLvl val="lvl"/>
          <dgm:resizeHandles val="exact"/>
        </dgm:presLayoutVars>
      </dgm:prSet>
      <dgm:spPr/>
    </dgm:pt>
    <dgm:pt modelId="{D5C2373E-0430-49C6-A233-BFB233E15FB8}" type="pres">
      <dgm:prSet presAssocID="{61FF93CB-2654-4E0C-A708-F11427CE64F3}" presName="parentLin" presStyleCnt="0"/>
      <dgm:spPr/>
    </dgm:pt>
    <dgm:pt modelId="{6288B4DD-CF89-4CC2-AD71-08EA1247EF8B}" type="pres">
      <dgm:prSet presAssocID="{61FF93CB-2654-4E0C-A708-F11427CE64F3}" presName="parentLeftMargin" presStyleLbl="node1" presStyleIdx="0" presStyleCnt="4"/>
      <dgm:spPr/>
    </dgm:pt>
    <dgm:pt modelId="{479C1C06-2705-4B78-ADAB-8A952A30C9A3}" type="pres">
      <dgm:prSet presAssocID="{61FF93CB-2654-4E0C-A708-F11427CE64F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08DF8DC-457D-4C39-A3AD-9224F8B39253}" type="pres">
      <dgm:prSet presAssocID="{61FF93CB-2654-4E0C-A708-F11427CE64F3}" presName="negativeSpace" presStyleCnt="0"/>
      <dgm:spPr/>
    </dgm:pt>
    <dgm:pt modelId="{0174F64F-A473-400E-97F9-30D081A788C4}" type="pres">
      <dgm:prSet presAssocID="{61FF93CB-2654-4E0C-A708-F11427CE64F3}" presName="childText" presStyleLbl="conFgAcc1" presStyleIdx="0" presStyleCnt="4">
        <dgm:presLayoutVars>
          <dgm:bulletEnabled val="1"/>
        </dgm:presLayoutVars>
      </dgm:prSet>
      <dgm:spPr/>
    </dgm:pt>
    <dgm:pt modelId="{5CEE43F6-E65C-41FE-B14E-92D01E56A23A}" type="pres">
      <dgm:prSet presAssocID="{91DED38F-AEF2-4FA1-A9A0-23EF93572ACC}" presName="spaceBetweenRectangles" presStyleCnt="0"/>
      <dgm:spPr/>
    </dgm:pt>
    <dgm:pt modelId="{7221605F-B306-4652-9206-2D89A74576A4}" type="pres">
      <dgm:prSet presAssocID="{988F4936-8A94-4229-9F73-E5C68F071BF0}" presName="parentLin" presStyleCnt="0"/>
      <dgm:spPr/>
    </dgm:pt>
    <dgm:pt modelId="{82805F20-DC3F-4AF7-88E0-28C19F3034B0}" type="pres">
      <dgm:prSet presAssocID="{988F4936-8A94-4229-9F73-E5C68F071BF0}" presName="parentLeftMargin" presStyleLbl="node1" presStyleIdx="0" presStyleCnt="4"/>
      <dgm:spPr/>
    </dgm:pt>
    <dgm:pt modelId="{23FD7CCD-6906-47A9-A67F-B4C43B8BF3A9}" type="pres">
      <dgm:prSet presAssocID="{988F4936-8A94-4229-9F73-E5C68F071BF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10C954-1682-4DC1-8FD9-4944206E7040}" type="pres">
      <dgm:prSet presAssocID="{988F4936-8A94-4229-9F73-E5C68F071BF0}" presName="negativeSpace" presStyleCnt="0"/>
      <dgm:spPr/>
    </dgm:pt>
    <dgm:pt modelId="{4DA3C56A-08CB-436E-89C9-0BC5B0575223}" type="pres">
      <dgm:prSet presAssocID="{988F4936-8A94-4229-9F73-E5C68F071BF0}" presName="childText" presStyleLbl="conFgAcc1" presStyleIdx="1" presStyleCnt="4">
        <dgm:presLayoutVars>
          <dgm:bulletEnabled val="1"/>
        </dgm:presLayoutVars>
      </dgm:prSet>
      <dgm:spPr/>
    </dgm:pt>
    <dgm:pt modelId="{7201852A-468D-4D77-B322-8BEE0A3DA01F}" type="pres">
      <dgm:prSet presAssocID="{5FD83F00-3485-4B13-ABB1-BE814AC72162}" presName="spaceBetweenRectangles" presStyleCnt="0"/>
      <dgm:spPr/>
    </dgm:pt>
    <dgm:pt modelId="{E4EBB88A-0E19-4998-AA91-1A0B5D76EAD2}" type="pres">
      <dgm:prSet presAssocID="{52501884-7A91-4C57-B7CB-10A7C865FE75}" presName="parentLin" presStyleCnt="0"/>
      <dgm:spPr/>
    </dgm:pt>
    <dgm:pt modelId="{48CF0D6A-70F0-48C6-B92B-2FDF69547539}" type="pres">
      <dgm:prSet presAssocID="{52501884-7A91-4C57-B7CB-10A7C865FE75}" presName="parentLeftMargin" presStyleLbl="node1" presStyleIdx="1" presStyleCnt="4"/>
      <dgm:spPr/>
    </dgm:pt>
    <dgm:pt modelId="{E87D9261-49B8-42B0-8913-5F83F3A26927}" type="pres">
      <dgm:prSet presAssocID="{52501884-7A91-4C57-B7CB-10A7C865FE75}" presName="parentText" presStyleLbl="node1" presStyleIdx="2" presStyleCnt="4" custLinFactNeighborX="4575" custLinFactNeighborY="-56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14CE58-4E2F-4552-8441-58C9D87D487B}" type="pres">
      <dgm:prSet presAssocID="{52501884-7A91-4C57-B7CB-10A7C865FE75}" presName="negativeSpace" presStyleCnt="0"/>
      <dgm:spPr/>
    </dgm:pt>
    <dgm:pt modelId="{51290C5C-3657-4564-B644-399C68249B52}" type="pres">
      <dgm:prSet presAssocID="{52501884-7A91-4C57-B7CB-10A7C865FE75}" presName="childText" presStyleLbl="conFgAcc1" presStyleIdx="2" presStyleCnt="4">
        <dgm:presLayoutVars>
          <dgm:bulletEnabled val="1"/>
        </dgm:presLayoutVars>
      </dgm:prSet>
      <dgm:spPr/>
    </dgm:pt>
    <dgm:pt modelId="{30657DFB-26FF-4BAE-B8F1-10175EDADAB8}" type="pres">
      <dgm:prSet presAssocID="{95A353EA-7CC6-4B57-A483-ADD41DA6FA52}" presName="spaceBetweenRectangles" presStyleCnt="0"/>
      <dgm:spPr/>
    </dgm:pt>
    <dgm:pt modelId="{F2120D27-457D-47E4-AE38-2A993216D5A3}" type="pres">
      <dgm:prSet presAssocID="{3CAC8077-B25E-453A-BE2E-175CE9949AD2}" presName="parentLin" presStyleCnt="0"/>
      <dgm:spPr/>
    </dgm:pt>
    <dgm:pt modelId="{3F51715A-3054-4E7B-B653-5EF01A44EFD4}" type="pres">
      <dgm:prSet presAssocID="{3CAC8077-B25E-453A-BE2E-175CE9949AD2}" presName="parentLeftMargin" presStyleLbl="node1" presStyleIdx="2" presStyleCnt="4"/>
      <dgm:spPr/>
    </dgm:pt>
    <dgm:pt modelId="{C67BDC68-D193-4860-B7BA-41D1005DF4C7}" type="pres">
      <dgm:prSet presAssocID="{3CAC8077-B25E-453A-BE2E-175CE9949AD2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8FE26F36-3F66-4A89-9092-A4D9EBDF3019}" type="pres">
      <dgm:prSet presAssocID="{3CAC8077-B25E-453A-BE2E-175CE9949AD2}" presName="negativeSpace" presStyleCnt="0"/>
      <dgm:spPr/>
    </dgm:pt>
    <dgm:pt modelId="{1A25A28F-D14B-4757-964E-CCE6E098AB35}" type="pres">
      <dgm:prSet presAssocID="{3CAC8077-B25E-453A-BE2E-175CE9949AD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2D1C337-03B9-4263-9D01-95089F76611C}" srcId="{E67E2143-CD8E-4520-8105-387320FFC8E0}" destId="{988F4936-8A94-4229-9F73-E5C68F071BF0}" srcOrd="1" destOrd="0" parTransId="{8ED66883-1180-4262-A555-2F0AA3E731C4}" sibTransId="{5FD83F00-3485-4B13-ABB1-BE814AC72162}"/>
    <dgm:cxn modelId="{1552DE7E-B607-43DD-AB4D-9804797AC4F3}" type="presOf" srcId="{988F4936-8A94-4229-9F73-E5C68F071BF0}" destId="{82805F20-DC3F-4AF7-88E0-28C19F3034B0}" srcOrd="0" destOrd="0" presId="urn:microsoft.com/office/officeart/2005/8/layout/list1"/>
    <dgm:cxn modelId="{9B09E351-C1A6-4159-8332-B3DD674A44FA}" type="presOf" srcId="{E67E2143-CD8E-4520-8105-387320FFC8E0}" destId="{38771226-4611-493C-B4A5-BB00AA9AE5DD}" srcOrd="0" destOrd="0" presId="urn:microsoft.com/office/officeart/2005/8/layout/list1"/>
    <dgm:cxn modelId="{0E748B9C-54B5-415D-BFB1-FEBC11908C69}" srcId="{E67E2143-CD8E-4520-8105-387320FFC8E0}" destId="{3CAC8077-B25E-453A-BE2E-175CE9949AD2}" srcOrd="3" destOrd="0" parTransId="{7BDA1CAC-4D23-40D0-B81D-FC112B01C9D5}" sibTransId="{DE5F1DD2-EF13-4C79-91B1-95B86F80EE93}"/>
    <dgm:cxn modelId="{057FAC16-A5F1-4470-A24E-0E3F9E5AA68C}" type="presOf" srcId="{61FF93CB-2654-4E0C-A708-F11427CE64F3}" destId="{479C1C06-2705-4B78-ADAB-8A952A30C9A3}" srcOrd="1" destOrd="0" presId="urn:microsoft.com/office/officeart/2005/8/layout/list1"/>
    <dgm:cxn modelId="{72E5C391-F8D5-4D61-8DA0-2ACF076D529F}" type="presOf" srcId="{52501884-7A91-4C57-B7CB-10A7C865FE75}" destId="{E87D9261-49B8-42B0-8913-5F83F3A26927}" srcOrd="1" destOrd="0" presId="urn:microsoft.com/office/officeart/2005/8/layout/list1"/>
    <dgm:cxn modelId="{BF63FE42-FCE4-4048-AE95-F966C2363BB9}" srcId="{E67E2143-CD8E-4520-8105-387320FFC8E0}" destId="{52501884-7A91-4C57-B7CB-10A7C865FE75}" srcOrd="2" destOrd="0" parTransId="{7032A990-9E76-4412-A16D-2E76CC999322}" sibTransId="{95A353EA-7CC6-4B57-A483-ADD41DA6FA52}"/>
    <dgm:cxn modelId="{A2F6C8D9-ABAB-45AC-9474-D9A4ACDA360A}" type="presOf" srcId="{3CAC8077-B25E-453A-BE2E-175CE9949AD2}" destId="{3F51715A-3054-4E7B-B653-5EF01A44EFD4}" srcOrd="0" destOrd="0" presId="urn:microsoft.com/office/officeart/2005/8/layout/list1"/>
    <dgm:cxn modelId="{97700B53-94F6-403B-AE19-21D39FB5CC90}" type="presOf" srcId="{988F4936-8A94-4229-9F73-E5C68F071BF0}" destId="{23FD7CCD-6906-47A9-A67F-B4C43B8BF3A9}" srcOrd="1" destOrd="0" presId="urn:microsoft.com/office/officeart/2005/8/layout/list1"/>
    <dgm:cxn modelId="{9257E20F-86C8-4FCA-AD4E-34D7621705DB}" type="presOf" srcId="{52501884-7A91-4C57-B7CB-10A7C865FE75}" destId="{48CF0D6A-70F0-48C6-B92B-2FDF69547539}" srcOrd="0" destOrd="0" presId="urn:microsoft.com/office/officeart/2005/8/layout/list1"/>
    <dgm:cxn modelId="{058B9779-9C92-4706-9F89-9748DBA3C9C8}" type="presOf" srcId="{3CAC8077-B25E-453A-BE2E-175CE9949AD2}" destId="{C67BDC68-D193-4860-B7BA-41D1005DF4C7}" srcOrd="1" destOrd="0" presId="urn:microsoft.com/office/officeart/2005/8/layout/list1"/>
    <dgm:cxn modelId="{5B875303-132B-47E2-B2FD-75B7858B7A31}" srcId="{E67E2143-CD8E-4520-8105-387320FFC8E0}" destId="{61FF93CB-2654-4E0C-A708-F11427CE64F3}" srcOrd="0" destOrd="0" parTransId="{8C38305C-0FF0-4368-94B2-53835F3A02BC}" sibTransId="{91DED38F-AEF2-4FA1-A9A0-23EF93572ACC}"/>
    <dgm:cxn modelId="{1277E624-0A8E-488D-9763-4741E272D6B1}" type="presOf" srcId="{61FF93CB-2654-4E0C-A708-F11427CE64F3}" destId="{6288B4DD-CF89-4CC2-AD71-08EA1247EF8B}" srcOrd="0" destOrd="0" presId="urn:microsoft.com/office/officeart/2005/8/layout/list1"/>
    <dgm:cxn modelId="{F52C98F0-A660-4242-B5CE-FC040F033BB0}" type="presParOf" srcId="{38771226-4611-493C-B4A5-BB00AA9AE5DD}" destId="{D5C2373E-0430-49C6-A233-BFB233E15FB8}" srcOrd="0" destOrd="0" presId="urn:microsoft.com/office/officeart/2005/8/layout/list1"/>
    <dgm:cxn modelId="{F256C996-F568-4036-ACE3-B43348C60CFB}" type="presParOf" srcId="{D5C2373E-0430-49C6-A233-BFB233E15FB8}" destId="{6288B4DD-CF89-4CC2-AD71-08EA1247EF8B}" srcOrd="0" destOrd="0" presId="urn:microsoft.com/office/officeart/2005/8/layout/list1"/>
    <dgm:cxn modelId="{23BB09AC-9EA5-4375-8BF1-4D060265E26B}" type="presParOf" srcId="{D5C2373E-0430-49C6-A233-BFB233E15FB8}" destId="{479C1C06-2705-4B78-ADAB-8A952A30C9A3}" srcOrd="1" destOrd="0" presId="urn:microsoft.com/office/officeart/2005/8/layout/list1"/>
    <dgm:cxn modelId="{4D1896A5-7ED6-4912-AB35-721994C5EF67}" type="presParOf" srcId="{38771226-4611-493C-B4A5-BB00AA9AE5DD}" destId="{B08DF8DC-457D-4C39-A3AD-9224F8B39253}" srcOrd="1" destOrd="0" presId="urn:microsoft.com/office/officeart/2005/8/layout/list1"/>
    <dgm:cxn modelId="{47A81C14-8C36-4713-A5E3-82B5EAC9C1F5}" type="presParOf" srcId="{38771226-4611-493C-B4A5-BB00AA9AE5DD}" destId="{0174F64F-A473-400E-97F9-30D081A788C4}" srcOrd="2" destOrd="0" presId="urn:microsoft.com/office/officeart/2005/8/layout/list1"/>
    <dgm:cxn modelId="{76CCEC48-6D74-422A-AEF8-0C5CAF134E9A}" type="presParOf" srcId="{38771226-4611-493C-B4A5-BB00AA9AE5DD}" destId="{5CEE43F6-E65C-41FE-B14E-92D01E56A23A}" srcOrd="3" destOrd="0" presId="urn:microsoft.com/office/officeart/2005/8/layout/list1"/>
    <dgm:cxn modelId="{3544D039-CE9B-48B6-92B9-698203AFCAAE}" type="presParOf" srcId="{38771226-4611-493C-B4A5-BB00AA9AE5DD}" destId="{7221605F-B306-4652-9206-2D89A74576A4}" srcOrd="4" destOrd="0" presId="urn:microsoft.com/office/officeart/2005/8/layout/list1"/>
    <dgm:cxn modelId="{64CFA50F-289C-47BF-8DA8-5E5D645B05C8}" type="presParOf" srcId="{7221605F-B306-4652-9206-2D89A74576A4}" destId="{82805F20-DC3F-4AF7-88E0-28C19F3034B0}" srcOrd="0" destOrd="0" presId="urn:microsoft.com/office/officeart/2005/8/layout/list1"/>
    <dgm:cxn modelId="{7F363BE1-42EE-4374-852A-74AC3A2726C3}" type="presParOf" srcId="{7221605F-B306-4652-9206-2D89A74576A4}" destId="{23FD7CCD-6906-47A9-A67F-B4C43B8BF3A9}" srcOrd="1" destOrd="0" presId="urn:microsoft.com/office/officeart/2005/8/layout/list1"/>
    <dgm:cxn modelId="{063798FA-8C66-49C5-AADF-86387F84D0DD}" type="presParOf" srcId="{38771226-4611-493C-B4A5-BB00AA9AE5DD}" destId="{BF10C954-1682-4DC1-8FD9-4944206E7040}" srcOrd="5" destOrd="0" presId="urn:microsoft.com/office/officeart/2005/8/layout/list1"/>
    <dgm:cxn modelId="{385C7159-3851-458C-8966-5E5457F2904A}" type="presParOf" srcId="{38771226-4611-493C-B4A5-BB00AA9AE5DD}" destId="{4DA3C56A-08CB-436E-89C9-0BC5B0575223}" srcOrd="6" destOrd="0" presId="urn:microsoft.com/office/officeart/2005/8/layout/list1"/>
    <dgm:cxn modelId="{DBE64CBD-3B2A-49B5-810A-43FCE6BD9349}" type="presParOf" srcId="{38771226-4611-493C-B4A5-BB00AA9AE5DD}" destId="{7201852A-468D-4D77-B322-8BEE0A3DA01F}" srcOrd="7" destOrd="0" presId="urn:microsoft.com/office/officeart/2005/8/layout/list1"/>
    <dgm:cxn modelId="{8524415B-01D0-4430-AB5B-17240E8F0F69}" type="presParOf" srcId="{38771226-4611-493C-B4A5-BB00AA9AE5DD}" destId="{E4EBB88A-0E19-4998-AA91-1A0B5D76EAD2}" srcOrd="8" destOrd="0" presId="urn:microsoft.com/office/officeart/2005/8/layout/list1"/>
    <dgm:cxn modelId="{3CA14D19-0AD4-481F-9FB4-12C8AC811CFD}" type="presParOf" srcId="{E4EBB88A-0E19-4998-AA91-1A0B5D76EAD2}" destId="{48CF0D6A-70F0-48C6-B92B-2FDF69547539}" srcOrd="0" destOrd="0" presId="urn:microsoft.com/office/officeart/2005/8/layout/list1"/>
    <dgm:cxn modelId="{23CF7D80-680E-4E52-9A12-D87DB3996BB2}" type="presParOf" srcId="{E4EBB88A-0E19-4998-AA91-1A0B5D76EAD2}" destId="{E87D9261-49B8-42B0-8913-5F83F3A26927}" srcOrd="1" destOrd="0" presId="urn:microsoft.com/office/officeart/2005/8/layout/list1"/>
    <dgm:cxn modelId="{E6456FD9-C990-4FDE-953F-EA534BB3BE2E}" type="presParOf" srcId="{38771226-4611-493C-B4A5-BB00AA9AE5DD}" destId="{0E14CE58-4E2F-4552-8441-58C9D87D487B}" srcOrd="9" destOrd="0" presId="urn:microsoft.com/office/officeart/2005/8/layout/list1"/>
    <dgm:cxn modelId="{B5FE42BC-4C7E-4756-9607-1812EEE13EFA}" type="presParOf" srcId="{38771226-4611-493C-B4A5-BB00AA9AE5DD}" destId="{51290C5C-3657-4564-B644-399C68249B52}" srcOrd="10" destOrd="0" presId="urn:microsoft.com/office/officeart/2005/8/layout/list1"/>
    <dgm:cxn modelId="{C023248A-F4C3-4D18-95E6-D0B786ACB59F}" type="presParOf" srcId="{38771226-4611-493C-B4A5-BB00AA9AE5DD}" destId="{30657DFB-26FF-4BAE-B8F1-10175EDADAB8}" srcOrd="11" destOrd="0" presId="urn:microsoft.com/office/officeart/2005/8/layout/list1"/>
    <dgm:cxn modelId="{DDDF8DC8-3C3A-49FC-9F22-F7B934A4B2DB}" type="presParOf" srcId="{38771226-4611-493C-B4A5-BB00AA9AE5DD}" destId="{F2120D27-457D-47E4-AE38-2A993216D5A3}" srcOrd="12" destOrd="0" presId="urn:microsoft.com/office/officeart/2005/8/layout/list1"/>
    <dgm:cxn modelId="{C091055A-CE84-4425-B4D5-C723DCE4775F}" type="presParOf" srcId="{F2120D27-457D-47E4-AE38-2A993216D5A3}" destId="{3F51715A-3054-4E7B-B653-5EF01A44EFD4}" srcOrd="0" destOrd="0" presId="urn:microsoft.com/office/officeart/2005/8/layout/list1"/>
    <dgm:cxn modelId="{C2E32173-38B8-475C-860F-4EDD5F216060}" type="presParOf" srcId="{F2120D27-457D-47E4-AE38-2A993216D5A3}" destId="{C67BDC68-D193-4860-B7BA-41D1005DF4C7}" srcOrd="1" destOrd="0" presId="urn:microsoft.com/office/officeart/2005/8/layout/list1"/>
    <dgm:cxn modelId="{7193BB65-18BA-44F9-BFB7-61DA207AF922}" type="presParOf" srcId="{38771226-4611-493C-B4A5-BB00AA9AE5DD}" destId="{8FE26F36-3F66-4A89-9092-A4D9EBDF3019}" srcOrd="13" destOrd="0" presId="urn:microsoft.com/office/officeart/2005/8/layout/list1"/>
    <dgm:cxn modelId="{678D2D5C-FBBA-4B7C-83F4-C6664D947D07}" type="presParOf" srcId="{38771226-4611-493C-B4A5-BB00AA9AE5DD}" destId="{1A25A28F-D14B-4757-964E-CCE6E098AB3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A67CB7-A0D3-455F-94B9-D2C949C9C953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DD8E5709-763D-4903-8D41-E69E4448DECA}">
      <dgm:prSet phldrT="[Текст]" custT="1"/>
      <dgm:spPr>
        <a:solidFill>
          <a:schemeClr val="accent6"/>
        </a:solidFill>
        <a:ln>
          <a:solidFill>
            <a:srgbClr val="FF0000"/>
          </a:solidFill>
        </a:ln>
      </dgm:spPr>
      <dgm:t>
        <a:bodyPr/>
        <a:lstStyle/>
        <a:p>
          <a:r>
            <a:rPr lang="ru-RU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 2017 год предельные индексы утверждены ФАС России Приказом 21.11.2016 № 1646/16</a:t>
          </a:r>
          <a:endParaRPr lang="ru-RU" sz="16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E71F245-C39A-4293-BB85-BB27B0C75FB3}" type="parTrans" cxnId="{DFFDABCB-7F27-4E08-980E-664ADE6FCD9E}">
      <dgm:prSet/>
      <dgm:spPr/>
      <dgm:t>
        <a:bodyPr/>
        <a:lstStyle/>
        <a:p>
          <a:endParaRPr lang="ru-RU"/>
        </a:p>
      </dgm:t>
    </dgm:pt>
    <dgm:pt modelId="{AAF888CF-9332-49DE-9F90-14D7A43CC313}" type="sibTrans" cxnId="{DFFDABCB-7F27-4E08-980E-664ADE6FCD9E}">
      <dgm:prSet/>
      <dgm:spPr>
        <a:solidFill>
          <a:schemeClr val="accent2"/>
        </a:solidFill>
        <a:ln>
          <a:solidFill>
            <a:srgbClr val="FF0000"/>
          </a:solidFill>
        </a:ln>
      </dgm:spPr>
      <dgm:t>
        <a:bodyPr/>
        <a:lstStyle/>
        <a:p>
          <a:endParaRPr lang="ru-RU"/>
        </a:p>
      </dgm:t>
    </dgm:pt>
    <dgm:pt modelId="{CC8FC312-16FE-4FDE-86AF-C407C25A0894}">
      <dgm:prSet phldrT="[Текст]"/>
      <dgm:spPr>
        <a:solidFill>
          <a:srgbClr val="FF0000"/>
        </a:solidFill>
        <a:ln>
          <a:solidFill>
            <a:schemeClr val="accent2"/>
          </a:solidFill>
        </a:ln>
      </dgm:spPr>
      <dgm:t>
        <a:bodyPr/>
        <a:lstStyle/>
        <a:p>
          <a:r>
            <a:rPr lang="ru-RU" dirty="0" smtClean="0">
              <a:solidFill>
                <a:srgbClr val="0033CC"/>
              </a:solidFill>
            </a:rPr>
            <a:t>Установление индексов произведено в соответствии с показателями Прогноза СЭР</a:t>
          </a:r>
          <a:endParaRPr lang="ru-RU" dirty="0">
            <a:solidFill>
              <a:srgbClr val="0033CC"/>
            </a:solidFill>
          </a:endParaRPr>
        </a:p>
      </dgm:t>
    </dgm:pt>
    <dgm:pt modelId="{A2B000F6-C6A1-4FE3-9818-8D4190F31CA9}" type="parTrans" cxnId="{9DC3A1ED-2A69-4FB5-AFF0-B92BDDCE9079}">
      <dgm:prSet/>
      <dgm:spPr/>
      <dgm:t>
        <a:bodyPr/>
        <a:lstStyle/>
        <a:p>
          <a:endParaRPr lang="ru-RU"/>
        </a:p>
      </dgm:t>
    </dgm:pt>
    <dgm:pt modelId="{FC40FB48-8E90-41DC-A42B-156D241423EE}" type="sibTrans" cxnId="{9DC3A1ED-2A69-4FB5-AFF0-B92BDDCE9079}">
      <dgm:prSet/>
      <dgm:spPr>
        <a:solidFill>
          <a:srgbClr val="FF0000"/>
        </a:solidFill>
        <a:ln>
          <a:solidFill>
            <a:schemeClr val="accent2"/>
          </a:solidFill>
        </a:ln>
      </dgm:spPr>
      <dgm:t>
        <a:bodyPr/>
        <a:lstStyle/>
        <a:p>
          <a:endParaRPr lang="ru-RU"/>
        </a:p>
      </dgm:t>
    </dgm:pt>
    <dgm:pt modelId="{223B344D-BEB5-4E5F-A434-6D041028E051}">
      <dgm:prSet phldrT="[Текст]" custT="1"/>
      <dgm:spPr>
        <a:solidFill>
          <a:schemeClr val="accent6"/>
        </a:solidFill>
        <a:ln>
          <a:solidFill>
            <a:srgbClr val="FFFF00"/>
          </a:solidFill>
        </a:ln>
      </dgm:spPr>
      <dgm:t>
        <a:bodyPr/>
        <a:lstStyle/>
        <a:p>
          <a:r>
            <a:rPr lang="ru-RU" sz="1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Соблюдение индексации регулируемых тарифов в коммунальном секторе на уровне </a:t>
          </a:r>
          <a:r>
            <a:rPr lang="ru-RU" sz="1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4%</a:t>
          </a:r>
          <a:endParaRPr lang="ru-RU" sz="1200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7200DB-368B-4DBD-B2CE-DA5D0D1901D5}" type="parTrans" cxnId="{80E2B4F1-1735-4978-AB29-69926D022A5B}">
      <dgm:prSet/>
      <dgm:spPr/>
      <dgm:t>
        <a:bodyPr/>
        <a:lstStyle/>
        <a:p>
          <a:endParaRPr lang="ru-RU"/>
        </a:p>
      </dgm:t>
    </dgm:pt>
    <dgm:pt modelId="{8DE9101C-C7E2-47AF-9569-C4B00B84E11E}" type="sibTrans" cxnId="{80E2B4F1-1735-4978-AB29-69926D022A5B}">
      <dgm:prSet/>
      <dgm:spPr>
        <a:solidFill>
          <a:srgbClr val="FFFF00"/>
        </a:solidFill>
        <a:ln>
          <a:solidFill>
            <a:schemeClr val="accent2"/>
          </a:solidFill>
        </a:ln>
      </dgm:spPr>
      <dgm:t>
        <a:bodyPr/>
        <a:lstStyle/>
        <a:p>
          <a:endParaRPr lang="ru-RU"/>
        </a:p>
      </dgm:t>
    </dgm:pt>
    <dgm:pt modelId="{AE1FE70A-C909-4900-81E5-C1CE43289D58}" type="pres">
      <dgm:prSet presAssocID="{CBA67CB7-A0D3-455F-94B9-D2C949C9C95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19FC6CA-653E-4A1E-9885-5AECC2A64A95}" type="pres">
      <dgm:prSet presAssocID="{DD8E5709-763D-4903-8D41-E69E4448DECA}" presName="gear1" presStyleLbl="node1" presStyleIdx="0" presStyleCnt="3" custScaleX="11690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7B0E3E-8160-41C4-843A-590D555A36EE}" type="pres">
      <dgm:prSet presAssocID="{DD8E5709-763D-4903-8D41-E69E4448DECA}" presName="gear1srcNode" presStyleLbl="node1" presStyleIdx="0" presStyleCnt="3"/>
      <dgm:spPr/>
      <dgm:t>
        <a:bodyPr/>
        <a:lstStyle/>
        <a:p>
          <a:endParaRPr lang="ru-RU"/>
        </a:p>
      </dgm:t>
    </dgm:pt>
    <dgm:pt modelId="{4068DB2B-213B-4DDE-93D3-815DF8335800}" type="pres">
      <dgm:prSet presAssocID="{DD8E5709-763D-4903-8D41-E69E4448DECA}" presName="gear1dstNode" presStyleLbl="node1" presStyleIdx="0" presStyleCnt="3"/>
      <dgm:spPr/>
      <dgm:t>
        <a:bodyPr/>
        <a:lstStyle/>
        <a:p>
          <a:endParaRPr lang="ru-RU"/>
        </a:p>
      </dgm:t>
    </dgm:pt>
    <dgm:pt modelId="{F48E8B51-A3F7-4E01-A5D2-E8D2D0EC2103}" type="pres">
      <dgm:prSet presAssocID="{CC8FC312-16FE-4FDE-86AF-C407C25A0894}" presName="gear2" presStyleLbl="node1" presStyleIdx="1" presStyleCnt="3" custScaleX="153474" custScaleY="140666" custLinFactNeighborX="-35797" custLinFactNeighborY="-41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8EA948-BB33-4E54-9C59-908E8AE52AD2}" type="pres">
      <dgm:prSet presAssocID="{CC8FC312-16FE-4FDE-86AF-C407C25A0894}" presName="gear2srcNode" presStyleLbl="node1" presStyleIdx="1" presStyleCnt="3"/>
      <dgm:spPr/>
      <dgm:t>
        <a:bodyPr/>
        <a:lstStyle/>
        <a:p>
          <a:endParaRPr lang="ru-RU"/>
        </a:p>
      </dgm:t>
    </dgm:pt>
    <dgm:pt modelId="{E2DD4F68-5C60-4C49-8C38-489865897705}" type="pres">
      <dgm:prSet presAssocID="{CC8FC312-16FE-4FDE-86AF-C407C25A0894}" presName="gear2dstNode" presStyleLbl="node1" presStyleIdx="1" presStyleCnt="3"/>
      <dgm:spPr/>
      <dgm:t>
        <a:bodyPr/>
        <a:lstStyle/>
        <a:p>
          <a:endParaRPr lang="ru-RU"/>
        </a:p>
      </dgm:t>
    </dgm:pt>
    <dgm:pt modelId="{40BA69A5-D140-4B57-BC51-A99564EF5B7C}" type="pres">
      <dgm:prSet presAssocID="{223B344D-BEB5-4E5F-A434-6D041028E051}" presName="gear3" presStyleLbl="node1" presStyleIdx="2" presStyleCnt="3" custLinFactNeighborX="16455" custLinFactNeighborY="-5531"/>
      <dgm:spPr/>
      <dgm:t>
        <a:bodyPr/>
        <a:lstStyle/>
        <a:p>
          <a:endParaRPr lang="ru-RU"/>
        </a:p>
      </dgm:t>
    </dgm:pt>
    <dgm:pt modelId="{137233BA-1D8E-49A8-968F-7A8854486E1A}" type="pres">
      <dgm:prSet presAssocID="{223B344D-BEB5-4E5F-A434-6D041028E051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4C4A7A-39D3-4FE0-9DA0-271DBC3F5A83}" type="pres">
      <dgm:prSet presAssocID="{223B344D-BEB5-4E5F-A434-6D041028E051}" presName="gear3srcNode" presStyleLbl="node1" presStyleIdx="2" presStyleCnt="3"/>
      <dgm:spPr/>
      <dgm:t>
        <a:bodyPr/>
        <a:lstStyle/>
        <a:p>
          <a:endParaRPr lang="ru-RU"/>
        </a:p>
      </dgm:t>
    </dgm:pt>
    <dgm:pt modelId="{17568FC8-C2C7-414F-B817-B2E5A830A3A7}" type="pres">
      <dgm:prSet presAssocID="{223B344D-BEB5-4E5F-A434-6D041028E051}" presName="gear3dstNode" presStyleLbl="node1" presStyleIdx="2" presStyleCnt="3"/>
      <dgm:spPr/>
      <dgm:t>
        <a:bodyPr/>
        <a:lstStyle/>
        <a:p>
          <a:endParaRPr lang="ru-RU"/>
        </a:p>
      </dgm:t>
    </dgm:pt>
    <dgm:pt modelId="{EC344EAE-282B-4422-BDC5-B32D8B8073CB}" type="pres">
      <dgm:prSet presAssocID="{AAF888CF-9332-49DE-9F90-14D7A43CC313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30597C22-E221-459C-AC3F-D9341BB1D021}" type="pres">
      <dgm:prSet presAssocID="{FC40FB48-8E90-41DC-A42B-156D241423EE}" presName="connector2" presStyleLbl="sibTrans2D1" presStyleIdx="1" presStyleCnt="3" custLinFactNeighborX="-41274" custLinFactNeighborY="-9951"/>
      <dgm:spPr/>
      <dgm:t>
        <a:bodyPr/>
        <a:lstStyle/>
        <a:p>
          <a:endParaRPr lang="ru-RU"/>
        </a:p>
      </dgm:t>
    </dgm:pt>
    <dgm:pt modelId="{6AD52B5F-5E92-448B-ABB7-DD41D7E57C0E}" type="pres">
      <dgm:prSet presAssocID="{8DE9101C-C7E2-47AF-9569-C4B00B84E11E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64D14976-0559-4DEC-9543-4CD6E10864B7}" type="presOf" srcId="{223B344D-BEB5-4E5F-A434-6D041028E051}" destId="{AB4C4A7A-39D3-4FE0-9DA0-271DBC3F5A83}" srcOrd="2" destOrd="0" presId="urn:microsoft.com/office/officeart/2005/8/layout/gear1"/>
    <dgm:cxn modelId="{F3FED06B-4BB8-49FD-AA75-E9D560C598E4}" type="presOf" srcId="{CBA67CB7-A0D3-455F-94B9-D2C949C9C953}" destId="{AE1FE70A-C909-4900-81E5-C1CE43289D58}" srcOrd="0" destOrd="0" presId="urn:microsoft.com/office/officeart/2005/8/layout/gear1"/>
    <dgm:cxn modelId="{839AF624-E065-4AD6-A614-E77117843B4C}" type="presOf" srcId="{DD8E5709-763D-4903-8D41-E69E4448DECA}" destId="{4068DB2B-213B-4DDE-93D3-815DF8335800}" srcOrd="2" destOrd="0" presId="urn:microsoft.com/office/officeart/2005/8/layout/gear1"/>
    <dgm:cxn modelId="{E780D439-0CD7-4D7B-885A-393CD9F0F867}" type="presOf" srcId="{FC40FB48-8E90-41DC-A42B-156D241423EE}" destId="{30597C22-E221-459C-AC3F-D9341BB1D021}" srcOrd="0" destOrd="0" presId="urn:microsoft.com/office/officeart/2005/8/layout/gear1"/>
    <dgm:cxn modelId="{93DF9B34-399F-4003-A2C5-359DF50F6896}" type="presOf" srcId="{DD8E5709-763D-4903-8D41-E69E4448DECA}" destId="{4F7B0E3E-8160-41C4-843A-590D555A36EE}" srcOrd="1" destOrd="0" presId="urn:microsoft.com/office/officeart/2005/8/layout/gear1"/>
    <dgm:cxn modelId="{FE067DA8-C6C6-497A-B847-9D64923141EA}" type="presOf" srcId="{223B344D-BEB5-4E5F-A434-6D041028E051}" destId="{40BA69A5-D140-4B57-BC51-A99564EF5B7C}" srcOrd="0" destOrd="0" presId="urn:microsoft.com/office/officeart/2005/8/layout/gear1"/>
    <dgm:cxn modelId="{80E2B4F1-1735-4978-AB29-69926D022A5B}" srcId="{CBA67CB7-A0D3-455F-94B9-D2C949C9C953}" destId="{223B344D-BEB5-4E5F-A434-6D041028E051}" srcOrd="2" destOrd="0" parTransId="{B47200DB-368B-4DBD-B2CE-DA5D0D1901D5}" sibTransId="{8DE9101C-C7E2-47AF-9569-C4B00B84E11E}"/>
    <dgm:cxn modelId="{421F9C07-6544-46AA-931C-E9E07D3EB504}" type="presOf" srcId="{8DE9101C-C7E2-47AF-9569-C4B00B84E11E}" destId="{6AD52B5F-5E92-448B-ABB7-DD41D7E57C0E}" srcOrd="0" destOrd="0" presId="urn:microsoft.com/office/officeart/2005/8/layout/gear1"/>
    <dgm:cxn modelId="{44E784A8-9166-48D2-B2EB-791D6F23FBCD}" type="presOf" srcId="{CC8FC312-16FE-4FDE-86AF-C407C25A0894}" destId="{E2DD4F68-5C60-4C49-8C38-489865897705}" srcOrd="2" destOrd="0" presId="urn:microsoft.com/office/officeart/2005/8/layout/gear1"/>
    <dgm:cxn modelId="{2FB54D5A-2807-469A-9384-23B6140936DA}" type="presOf" srcId="{223B344D-BEB5-4E5F-A434-6D041028E051}" destId="{17568FC8-C2C7-414F-B817-B2E5A830A3A7}" srcOrd="3" destOrd="0" presId="urn:microsoft.com/office/officeart/2005/8/layout/gear1"/>
    <dgm:cxn modelId="{7185EF96-E725-45CE-BC8C-0CD9E1B5BA5C}" type="presOf" srcId="{DD8E5709-763D-4903-8D41-E69E4448DECA}" destId="{519FC6CA-653E-4A1E-9885-5AECC2A64A95}" srcOrd="0" destOrd="0" presId="urn:microsoft.com/office/officeart/2005/8/layout/gear1"/>
    <dgm:cxn modelId="{A2BAFCB8-1840-466C-8DEE-DB1EFFD9E128}" type="presOf" srcId="{223B344D-BEB5-4E5F-A434-6D041028E051}" destId="{137233BA-1D8E-49A8-968F-7A8854486E1A}" srcOrd="1" destOrd="0" presId="urn:microsoft.com/office/officeart/2005/8/layout/gear1"/>
    <dgm:cxn modelId="{411C87EC-3DA8-4CD0-B5EE-FD6E08BD11CC}" type="presOf" srcId="{CC8FC312-16FE-4FDE-86AF-C407C25A0894}" destId="{F48E8B51-A3F7-4E01-A5D2-E8D2D0EC2103}" srcOrd="0" destOrd="0" presId="urn:microsoft.com/office/officeart/2005/8/layout/gear1"/>
    <dgm:cxn modelId="{DFFDABCB-7F27-4E08-980E-664ADE6FCD9E}" srcId="{CBA67CB7-A0D3-455F-94B9-D2C949C9C953}" destId="{DD8E5709-763D-4903-8D41-E69E4448DECA}" srcOrd="0" destOrd="0" parTransId="{3E71F245-C39A-4293-BB85-BB27B0C75FB3}" sibTransId="{AAF888CF-9332-49DE-9F90-14D7A43CC313}"/>
    <dgm:cxn modelId="{812C3286-9EBA-4BC5-A4ED-45D1AE2049B3}" type="presOf" srcId="{AAF888CF-9332-49DE-9F90-14D7A43CC313}" destId="{EC344EAE-282B-4422-BDC5-B32D8B8073CB}" srcOrd="0" destOrd="0" presId="urn:microsoft.com/office/officeart/2005/8/layout/gear1"/>
    <dgm:cxn modelId="{BEFD00CC-D006-4560-A36A-229BAE3C2871}" type="presOf" srcId="{CC8FC312-16FE-4FDE-86AF-C407C25A0894}" destId="{878EA948-BB33-4E54-9C59-908E8AE52AD2}" srcOrd="1" destOrd="0" presId="urn:microsoft.com/office/officeart/2005/8/layout/gear1"/>
    <dgm:cxn modelId="{9DC3A1ED-2A69-4FB5-AFF0-B92BDDCE9079}" srcId="{CBA67CB7-A0D3-455F-94B9-D2C949C9C953}" destId="{CC8FC312-16FE-4FDE-86AF-C407C25A0894}" srcOrd="1" destOrd="0" parTransId="{A2B000F6-C6A1-4FE3-9818-8D4190F31CA9}" sibTransId="{FC40FB48-8E90-41DC-A42B-156D241423EE}"/>
    <dgm:cxn modelId="{8D6B1FD8-5251-4B8F-8260-6B0035E2505E}" type="presParOf" srcId="{AE1FE70A-C909-4900-81E5-C1CE43289D58}" destId="{519FC6CA-653E-4A1E-9885-5AECC2A64A95}" srcOrd="0" destOrd="0" presId="urn:microsoft.com/office/officeart/2005/8/layout/gear1"/>
    <dgm:cxn modelId="{D3D3FA7E-89B9-4272-928B-F1B627509210}" type="presParOf" srcId="{AE1FE70A-C909-4900-81E5-C1CE43289D58}" destId="{4F7B0E3E-8160-41C4-843A-590D555A36EE}" srcOrd="1" destOrd="0" presId="urn:microsoft.com/office/officeart/2005/8/layout/gear1"/>
    <dgm:cxn modelId="{018250AD-2E3C-45D3-8070-9F374947EBBF}" type="presParOf" srcId="{AE1FE70A-C909-4900-81E5-C1CE43289D58}" destId="{4068DB2B-213B-4DDE-93D3-815DF8335800}" srcOrd="2" destOrd="0" presId="urn:microsoft.com/office/officeart/2005/8/layout/gear1"/>
    <dgm:cxn modelId="{088A750C-B620-42C8-AE89-70679EDD183B}" type="presParOf" srcId="{AE1FE70A-C909-4900-81E5-C1CE43289D58}" destId="{F48E8B51-A3F7-4E01-A5D2-E8D2D0EC2103}" srcOrd="3" destOrd="0" presId="urn:microsoft.com/office/officeart/2005/8/layout/gear1"/>
    <dgm:cxn modelId="{F1D4DB6C-9D12-4C29-9CDF-1B6F5586D692}" type="presParOf" srcId="{AE1FE70A-C909-4900-81E5-C1CE43289D58}" destId="{878EA948-BB33-4E54-9C59-908E8AE52AD2}" srcOrd="4" destOrd="0" presId="urn:microsoft.com/office/officeart/2005/8/layout/gear1"/>
    <dgm:cxn modelId="{89C900BE-7DBE-43C9-BB2D-F6BD24C6F891}" type="presParOf" srcId="{AE1FE70A-C909-4900-81E5-C1CE43289D58}" destId="{E2DD4F68-5C60-4C49-8C38-489865897705}" srcOrd="5" destOrd="0" presId="urn:microsoft.com/office/officeart/2005/8/layout/gear1"/>
    <dgm:cxn modelId="{BBB00CE7-1D16-4C80-A700-C96383875279}" type="presParOf" srcId="{AE1FE70A-C909-4900-81E5-C1CE43289D58}" destId="{40BA69A5-D140-4B57-BC51-A99564EF5B7C}" srcOrd="6" destOrd="0" presId="urn:microsoft.com/office/officeart/2005/8/layout/gear1"/>
    <dgm:cxn modelId="{1D0B6530-D750-498B-8C8E-B74DF65C8E07}" type="presParOf" srcId="{AE1FE70A-C909-4900-81E5-C1CE43289D58}" destId="{137233BA-1D8E-49A8-968F-7A8854486E1A}" srcOrd="7" destOrd="0" presId="urn:microsoft.com/office/officeart/2005/8/layout/gear1"/>
    <dgm:cxn modelId="{5094FDCC-E74D-4313-BA58-CB1F9A3324C7}" type="presParOf" srcId="{AE1FE70A-C909-4900-81E5-C1CE43289D58}" destId="{AB4C4A7A-39D3-4FE0-9DA0-271DBC3F5A83}" srcOrd="8" destOrd="0" presId="urn:microsoft.com/office/officeart/2005/8/layout/gear1"/>
    <dgm:cxn modelId="{30B7C741-E1FA-4E4A-8E1B-C409FC1B7357}" type="presParOf" srcId="{AE1FE70A-C909-4900-81E5-C1CE43289D58}" destId="{17568FC8-C2C7-414F-B817-B2E5A830A3A7}" srcOrd="9" destOrd="0" presId="urn:microsoft.com/office/officeart/2005/8/layout/gear1"/>
    <dgm:cxn modelId="{250AA602-5750-4317-9DB9-C9B9FF70307B}" type="presParOf" srcId="{AE1FE70A-C909-4900-81E5-C1CE43289D58}" destId="{EC344EAE-282B-4422-BDC5-B32D8B8073CB}" srcOrd="10" destOrd="0" presId="urn:microsoft.com/office/officeart/2005/8/layout/gear1"/>
    <dgm:cxn modelId="{5BE05F7D-9350-4219-BF27-46E291E48AAC}" type="presParOf" srcId="{AE1FE70A-C909-4900-81E5-C1CE43289D58}" destId="{30597C22-E221-459C-AC3F-D9341BB1D021}" srcOrd="11" destOrd="0" presId="urn:microsoft.com/office/officeart/2005/8/layout/gear1"/>
    <dgm:cxn modelId="{A298C4D0-774C-40E8-A23D-BD9E38BCF60D}" type="presParOf" srcId="{AE1FE70A-C909-4900-81E5-C1CE43289D58}" destId="{6AD52B5F-5E92-448B-ABB7-DD41D7E57C0E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74F64F-A473-400E-97F9-30D081A788C4}">
      <dsp:nvSpPr>
        <dsp:cNvPr id="0" name=""/>
        <dsp:cNvSpPr/>
      </dsp:nvSpPr>
      <dsp:spPr>
        <a:xfrm>
          <a:off x="0" y="1024353"/>
          <a:ext cx="11017224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9C1C06-2705-4B78-ADAB-8A952A30C9A3}">
      <dsp:nvSpPr>
        <dsp:cNvPr id="0" name=""/>
        <dsp:cNvSpPr/>
      </dsp:nvSpPr>
      <dsp:spPr>
        <a:xfrm>
          <a:off x="550861" y="684873"/>
          <a:ext cx="7712056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497" tIns="0" rIns="291497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Введение стандартизированных тарифных ставок</a:t>
          </a:r>
          <a:endParaRPr lang="ru-RU" sz="2300" b="1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4005" y="718017"/>
        <a:ext cx="7645768" cy="612672"/>
      </dsp:txXfrm>
    </dsp:sp>
    <dsp:sp modelId="{4DA3C56A-08CB-436E-89C9-0BC5B0575223}">
      <dsp:nvSpPr>
        <dsp:cNvPr id="0" name=""/>
        <dsp:cNvSpPr/>
      </dsp:nvSpPr>
      <dsp:spPr>
        <a:xfrm>
          <a:off x="0" y="2067633"/>
          <a:ext cx="11017224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FD7CCD-6906-47A9-A67F-B4C43B8BF3A9}">
      <dsp:nvSpPr>
        <dsp:cNvPr id="0" name=""/>
        <dsp:cNvSpPr/>
      </dsp:nvSpPr>
      <dsp:spPr>
        <a:xfrm>
          <a:off x="550861" y="1728153"/>
          <a:ext cx="7712056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497" tIns="0" rIns="291497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Совершенствование подходов к установлению льготной платы за подключение</a:t>
          </a:r>
          <a:endParaRPr lang="ru-RU" sz="2300" b="1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4005" y="1761297"/>
        <a:ext cx="7645768" cy="612672"/>
      </dsp:txXfrm>
    </dsp:sp>
    <dsp:sp modelId="{51290C5C-3657-4564-B644-399C68249B52}">
      <dsp:nvSpPr>
        <dsp:cNvPr id="0" name=""/>
        <dsp:cNvSpPr/>
      </dsp:nvSpPr>
      <dsp:spPr>
        <a:xfrm>
          <a:off x="0" y="3110913"/>
          <a:ext cx="11017224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7D9261-49B8-42B0-8913-5F83F3A26927}">
      <dsp:nvSpPr>
        <dsp:cNvPr id="0" name=""/>
        <dsp:cNvSpPr/>
      </dsp:nvSpPr>
      <dsp:spPr>
        <a:xfrm>
          <a:off x="576063" y="2733371"/>
          <a:ext cx="7712056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497" tIns="0" rIns="291497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Ответственность заявителя за неиспользованную мощность</a:t>
          </a:r>
          <a:endParaRPr lang="ru-RU" sz="2300" b="1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09207" y="2766515"/>
        <a:ext cx="7645768" cy="612672"/>
      </dsp:txXfrm>
    </dsp:sp>
    <dsp:sp modelId="{1A25A28F-D14B-4757-964E-CCE6E098AB35}">
      <dsp:nvSpPr>
        <dsp:cNvPr id="0" name=""/>
        <dsp:cNvSpPr/>
      </dsp:nvSpPr>
      <dsp:spPr>
        <a:xfrm>
          <a:off x="0" y="4154193"/>
          <a:ext cx="11017224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7BDC68-D193-4860-B7BA-41D1005DF4C7}">
      <dsp:nvSpPr>
        <dsp:cNvPr id="0" name=""/>
        <dsp:cNvSpPr/>
      </dsp:nvSpPr>
      <dsp:spPr>
        <a:xfrm>
          <a:off x="550861" y="3814713"/>
          <a:ext cx="7712056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497" tIns="0" rIns="291497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Пересмотр подходов к структуре затрат, включаемых в плату за подключение</a:t>
          </a:r>
          <a:endParaRPr lang="ru-RU" sz="2300" b="1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4005" y="3847857"/>
        <a:ext cx="7645768" cy="6126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9FC6CA-653E-4A1E-9885-5AECC2A64A95}">
      <dsp:nvSpPr>
        <dsp:cNvPr id="0" name=""/>
        <dsp:cNvSpPr/>
      </dsp:nvSpPr>
      <dsp:spPr>
        <a:xfrm>
          <a:off x="3248786" y="2430269"/>
          <a:ext cx="3472345" cy="2970330"/>
        </a:xfrm>
        <a:prstGeom prst="gear9">
          <a:avLst/>
        </a:prstGeom>
        <a:solidFill>
          <a:schemeClr val="accent6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 2017 год предельные индексы утверждены ФАС России Приказом 21.11.2016 № 1646/16</a:t>
          </a:r>
          <a:endParaRPr lang="ru-RU" sz="16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09362" y="3126055"/>
        <a:ext cx="2151193" cy="1526811"/>
      </dsp:txXfrm>
    </dsp:sp>
    <dsp:sp modelId="{F48E8B51-A3F7-4E01-A5D2-E8D2D0EC2103}">
      <dsp:nvSpPr>
        <dsp:cNvPr id="0" name=""/>
        <dsp:cNvSpPr/>
      </dsp:nvSpPr>
      <dsp:spPr>
        <a:xfrm>
          <a:off x="420717" y="1199991"/>
          <a:ext cx="3315406" cy="3038723"/>
        </a:xfrm>
        <a:prstGeom prst="gear6">
          <a:avLst/>
        </a:prstGeom>
        <a:solidFill>
          <a:srgbClr val="FF0000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rgbClr val="0033CC"/>
              </a:solidFill>
            </a:rPr>
            <a:t>Установление индексов произведено в соответствии с показателями Прогноза СЭР</a:t>
          </a:r>
          <a:endParaRPr lang="ru-RU" sz="1700" kern="1200" dirty="0">
            <a:solidFill>
              <a:srgbClr val="0033CC"/>
            </a:solidFill>
          </a:endParaRPr>
        </a:p>
      </dsp:txBody>
      <dsp:txXfrm>
        <a:off x="1225944" y="1969622"/>
        <a:ext cx="1704952" cy="1499461"/>
      </dsp:txXfrm>
    </dsp:sp>
    <dsp:sp modelId="{40BA69A5-D140-4B57-BC51-A99564EF5B7C}">
      <dsp:nvSpPr>
        <dsp:cNvPr id="0" name=""/>
        <dsp:cNvSpPr/>
      </dsp:nvSpPr>
      <dsp:spPr>
        <a:xfrm rot="20700000">
          <a:off x="3408117" y="237846"/>
          <a:ext cx="2116594" cy="2116594"/>
        </a:xfrm>
        <a:prstGeom prst="gear6">
          <a:avLst/>
        </a:prstGeom>
        <a:solidFill>
          <a:schemeClr val="accent6"/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Соблюдение индексации регулируемых тарифов в коммунальном секторе на уровне </a:t>
          </a:r>
          <a:r>
            <a:rPr lang="ru-RU" sz="12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4%</a:t>
          </a:r>
          <a:endParaRPr lang="ru-RU" sz="12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20700000">
        <a:off x="3872349" y="702078"/>
        <a:ext cx="1188132" cy="1188132"/>
      </dsp:txXfrm>
    </dsp:sp>
    <dsp:sp modelId="{EC344EAE-282B-4422-BDC5-B32D8B8073CB}">
      <dsp:nvSpPr>
        <dsp:cNvPr id="0" name=""/>
        <dsp:cNvSpPr/>
      </dsp:nvSpPr>
      <dsp:spPr>
        <a:xfrm>
          <a:off x="3284864" y="1974351"/>
          <a:ext cx="3802022" cy="3802022"/>
        </a:xfrm>
        <a:prstGeom prst="circularArrow">
          <a:avLst>
            <a:gd name="adj1" fmla="val 4687"/>
            <a:gd name="adj2" fmla="val 299029"/>
            <a:gd name="adj3" fmla="val 2539023"/>
            <a:gd name="adj4" fmla="val 15812887"/>
            <a:gd name="adj5" fmla="val 5469"/>
          </a:avLst>
        </a:prstGeom>
        <a:solidFill>
          <a:schemeClr val="accent2"/>
        </a:solidFill>
        <a:ln>
          <a:solidFill>
            <a:srgbClr val="FF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597C22-E221-459C-AC3F-D9341BB1D021}">
      <dsp:nvSpPr>
        <dsp:cNvPr id="0" name=""/>
        <dsp:cNvSpPr/>
      </dsp:nvSpPr>
      <dsp:spPr>
        <a:xfrm>
          <a:off x="248871" y="970148"/>
          <a:ext cx="2762406" cy="276240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rgbClr val="FF0000"/>
        </a:solidFill>
        <a:ln>
          <a:solidFill>
            <a:schemeClr val="accent2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D52B5F-5E92-448B-ABB7-DD41D7E57C0E}">
      <dsp:nvSpPr>
        <dsp:cNvPr id="0" name=""/>
        <dsp:cNvSpPr/>
      </dsp:nvSpPr>
      <dsp:spPr>
        <a:xfrm>
          <a:off x="2491966" y="-230943"/>
          <a:ext cx="2978430" cy="297843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rgbClr val="FFFF00"/>
        </a:solidFill>
        <a:ln>
          <a:solidFill>
            <a:schemeClr val="accent2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5" tIns="46411" rIns="92825" bIns="46411" numCol="1" anchor="t" anchorCtr="0" compatLnSpc="1">
            <a:prstTxWarp prst="textNoShape">
              <a:avLst/>
            </a:prstTxWarp>
          </a:bodyPr>
          <a:lstStyle>
            <a:lvl1pPr defTabSz="928394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7" y="1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5" tIns="46411" rIns="92825" bIns="46411" numCol="1" anchor="t" anchorCtr="0" compatLnSpc="1">
            <a:prstTxWarp prst="textNoShape">
              <a:avLst/>
            </a:prstTxWarp>
          </a:bodyPr>
          <a:lstStyle>
            <a:lvl1pPr algn="r" defTabSz="928394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" y="746125"/>
            <a:ext cx="6608763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1700"/>
            <a:ext cx="5438775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5" tIns="46411" rIns="92825" bIns="464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2926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5" tIns="46411" rIns="92825" bIns="46411" numCol="1" anchor="b" anchorCtr="0" compatLnSpc="1">
            <a:prstTxWarp prst="textNoShape">
              <a:avLst/>
            </a:prstTxWarp>
          </a:bodyPr>
          <a:lstStyle>
            <a:lvl1pPr defTabSz="928394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7" y="9432926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5" tIns="46411" rIns="92825" bIns="46411" numCol="1" anchor="b" anchorCtr="0" compatLnSpc="1">
            <a:prstTxWarp prst="textNoShape">
              <a:avLst/>
            </a:prstTxWarp>
          </a:bodyPr>
          <a:lstStyle>
            <a:lvl1pPr algn="r" defTabSz="925689" eaLnBrk="1" hangingPunct="1">
              <a:defRPr sz="12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5A3512-E5BA-2445-A096-989628CFE8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036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41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1AB2E-4307-8F47-9D0B-89031855F9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24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F8F40-2E5A-4548-B740-C9ED869040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551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6A716-4E2F-664A-8DE4-57C86E8708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560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2A09F-2E6E-6A44-AFDB-46A0304DF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1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3"/>
            <a:ext cx="109728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B6886-E24C-CA45-9615-C454E8D48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7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41090-CCA2-5F4C-8E78-54F06E17A5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26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77CC1-1BDB-4E47-A4B2-7E58201B21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999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7ED83-6620-134D-9FD0-9D9FFE82BF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819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DEEAF-5AC4-F64A-9A02-1B1FD2B956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448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6B6A3-DB5F-B746-9AB3-67ED5D6DA5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2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B3DB5-7D60-4D47-BF14-D702D0F61B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076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5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ABE48-D34A-744C-92A9-154CC290B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63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8DC83-63DF-CC44-8525-FDB0561312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12192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96413" y="6580188"/>
            <a:ext cx="284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726BBF5-3E53-514F-BAAA-29F393B16B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8" r:id="rId1"/>
    <p:sldLayoutId id="2147484625" r:id="rId2"/>
    <p:sldLayoutId id="2147484626" r:id="rId3"/>
    <p:sldLayoutId id="2147484627" r:id="rId4"/>
    <p:sldLayoutId id="2147484628" r:id="rId5"/>
    <p:sldLayoutId id="2147484629" r:id="rId6"/>
    <p:sldLayoutId id="2147484630" r:id="rId7"/>
    <p:sldLayoutId id="2147484631" r:id="rId8"/>
    <p:sldLayoutId id="2147484632" r:id="rId9"/>
    <p:sldLayoutId id="2147484633" r:id="rId10"/>
    <p:sldLayoutId id="2147484634" r:id="rId11"/>
    <p:sldLayoutId id="2147484635" r:id="rId12"/>
    <p:sldLayoutId id="2147484636" r:id="rId13"/>
    <p:sldLayoutId id="2147484637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pitchFamily="34" charset="-128"/>
          <a:cs typeface="MS PGothic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pitchFamily="34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5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347200" y="6580188"/>
            <a:ext cx="2844800" cy="304800"/>
          </a:xfrm>
        </p:spPr>
        <p:txBody>
          <a:bodyPr/>
          <a:lstStyle/>
          <a:p>
            <a:pPr>
              <a:defRPr/>
            </a:pPr>
            <a:fld id="{5F341090-CCA2-5F4C-8E78-54F06E17A59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2636912"/>
            <a:ext cx="1238807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i="1" spc="50" dirty="0" smtClean="0">
                <a:ln w="0"/>
                <a:solidFill>
                  <a:schemeClr val="accent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Совершенствование подходов</a:t>
            </a:r>
            <a:br>
              <a:rPr lang="ru-RU" sz="3600" b="1" i="1" spc="50" dirty="0" smtClean="0">
                <a:ln w="0"/>
                <a:solidFill>
                  <a:schemeClr val="accent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3600" b="1" i="1" spc="50" dirty="0" smtClean="0">
                <a:ln w="0"/>
                <a:solidFill>
                  <a:schemeClr val="accent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к расчету регулируемых тарифов</a:t>
            </a:r>
            <a:br>
              <a:rPr lang="ru-RU" sz="3600" b="1" i="1" spc="50" dirty="0" smtClean="0">
                <a:ln w="0"/>
                <a:solidFill>
                  <a:schemeClr val="accent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3600" b="1" i="1" spc="50" dirty="0" smtClean="0">
                <a:ln w="0"/>
                <a:solidFill>
                  <a:schemeClr val="accent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в сфере тепло-, водоснабжения и водоотведения </a:t>
            </a:r>
            <a:endParaRPr lang="ru-RU" sz="3600" b="1" i="1" spc="50" dirty="0">
              <a:ln w="0"/>
              <a:solidFill>
                <a:schemeClr val="accent6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6" name="Объект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6280" y="4381418"/>
            <a:ext cx="2964160" cy="22085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7368" y="4797152"/>
            <a:ext cx="64414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i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А.С. Федяков</a:t>
            </a:r>
          </a:p>
          <a:p>
            <a:r>
              <a:rPr lang="ru-RU" sz="2200" i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начальника Управления регулирования в сфере ЖКХ ФАС России</a:t>
            </a:r>
            <a:endParaRPr lang="ru-RU" sz="2200" i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78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767408" y="9525"/>
            <a:ext cx="11267430" cy="534988"/>
          </a:xfrm>
        </p:spPr>
        <p:txBody>
          <a:bodyPr/>
          <a:lstStyle/>
          <a:p>
            <a:pPr algn="r">
              <a:defRPr/>
            </a:pPr>
            <a:r>
              <a:rPr lang="ru-RU" sz="2800" b="1" cap="small" dirty="0" smtClean="0">
                <a:solidFill>
                  <a:schemeClr val="accent2"/>
                </a:solidFill>
              </a:rPr>
              <a:t>Постановление Правительства РФ от 24.01.2017 № 54 </a:t>
            </a:r>
            <a:endParaRPr lang="ru-RU" sz="2800" b="1" cap="small" dirty="0">
              <a:solidFill>
                <a:schemeClr val="accent2"/>
              </a:solidFill>
            </a:endParaRP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62414" y="1554095"/>
            <a:ext cx="6261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>
              <a:defRPr/>
            </a:pPr>
            <a:r>
              <a:rPr lang="ru-RU" altLang="ru-RU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Нормативный уровень прибыли исключен из долгосрочных параметров регулирования </a:t>
            </a:r>
            <a:r>
              <a:rPr lang="ru-RU" altLang="ru-RU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(кроме концессии, аренды)</a:t>
            </a:r>
            <a:endParaRPr lang="ru-RU" altLang="ru-RU" sz="16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4574604" y="2315368"/>
            <a:ext cx="7066011" cy="715600"/>
          </a:xfrm>
          <a:prstGeom prst="roundRect">
            <a:avLst/>
          </a:prstGeom>
          <a:noFill/>
          <a:ln w="38100" cap="flat" cmpd="sng" algn="ctr">
            <a:solidFill>
              <a:srgbClr val="000099">
                <a:alpha val="50196"/>
              </a:srgb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31704" y="2386553"/>
            <a:ext cx="820891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389600" algn="just" eaLnBrk="1" hangingPunct="1">
              <a:defRPr/>
            </a:pPr>
            <a:r>
              <a:rPr lang="ru-RU" altLang="ru-RU" sz="1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НВВ должна меняться при изменении инвестиционных обязательств (в том числе в случае утверждения инвестиционной программы в течение долгосрочного периода).</a:t>
            </a:r>
          </a:p>
        </p:txBody>
      </p:sp>
      <p:sp>
        <p:nvSpPr>
          <p:cNvPr id="20" name="Скругленный прямоугольник 19"/>
          <p:cNvSpPr/>
          <p:nvPr/>
        </p:nvSpPr>
        <p:spPr bwMode="auto">
          <a:xfrm>
            <a:off x="1415480" y="1484784"/>
            <a:ext cx="6696744" cy="680170"/>
          </a:xfrm>
          <a:prstGeom prst="roundRect">
            <a:avLst/>
          </a:prstGeom>
          <a:noFill/>
          <a:ln w="38100" cap="flat" cmpd="sng" algn="ctr">
            <a:solidFill>
              <a:srgbClr val="000099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4574605" y="908720"/>
            <a:ext cx="3462223" cy="424613"/>
          </a:xfrm>
          <a:prstGeom prst="roundRect">
            <a:avLst/>
          </a:prstGeom>
          <a:noFill/>
          <a:ln w="38100" cap="flat" cmpd="sng" algn="ctr">
            <a:solidFill>
              <a:srgbClr val="000099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05452" y="908720"/>
            <a:ext cx="2574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>
              <a:defRPr/>
            </a:pPr>
            <a:r>
              <a:rPr lang="ru-RU" altLang="ru-RU" sz="1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ТЕПЛОСНАБЖЕНИЕ</a:t>
            </a:r>
            <a:endParaRPr lang="ru-RU" altLang="ru-RU" sz="1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Выгнутая влево стрелка 3"/>
          <p:cNvSpPr/>
          <p:nvPr/>
        </p:nvSpPr>
        <p:spPr>
          <a:xfrm>
            <a:off x="3899756" y="2077597"/>
            <a:ext cx="864096" cy="64205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62414" y="3210279"/>
            <a:ext cx="6261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>
              <a:defRPr/>
            </a:pPr>
            <a:r>
              <a:rPr lang="ru-RU" altLang="ru-RU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подхода к определению экономии расходов на приобретение топлива при смене вида и (или) марки </a:t>
            </a:r>
            <a:r>
              <a:rPr lang="ru-RU" altLang="ru-RU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топлива</a:t>
            </a:r>
            <a:endParaRPr lang="ru-RU" altLang="ru-RU" sz="16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 bwMode="auto">
          <a:xfrm>
            <a:off x="4574604" y="4002367"/>
            <a:ext cx="7066011" cy="715600"/>
          </a:xfrm>
          <a:prstGeom prst="roundRect">
            <a:avLst/>
          </a:prstGeom>
          <a:noFill/>
          <a:ln w="38100" cap="flat" cmpd="sng" algn="ctr">
            <a:solidFill>
              <a:srgbClr val="000099">
                <a:alpha val="50196"/>
              </a:srgb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31704" y="4074375"/>
            <a:ext cx="820891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389600" algn="just" eaLnBrk="1" hangingPunct="1">
              <a:defRPr/>
            </a:pPr>
            <a:r>
              <a:rPr lang="ru-RU" altLang="ru-RU" sz="1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учитываться разница в плановых и фактических ценах топлива</a:t>
            </a:r>
            <a:r>
              <a:rPr lang="ru-RU" altLang="ru-RU" sz="1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altLang="ru-RU" sz="14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89600" algn="just" eaLnBrk="1" hangingPunct="1">
              <a:defRPr/>
            </a:pPr>
            <a:r>
              <a:rPr lang="ru-RU" altLang="ru-RU" sz="1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финансирования переоборудования – не тариф и не бюджет</a:t>
            </a:r>
          </a:p>
        </p:txBody>
      </p:sp>
      <p:sp>
        <p:nvSpPr>
          <p:cNvPr id="27" name="Скругленный прямоугольник 26"/>
          <p:cNvSpPr/>
          <p:nvPr/>
        </p:nvSpPr>
        <p:spPr bwMode="auto">
          <a:xfrm>
            <a:off x="1415480" y="3210279"/>
            <a:ext cx="6696744" cy="680170"/>
          </a:xfrm>
          <a:prstGeom prst="roundRect">
            <a:avLst/>
          </a:prstGeom>
          <a:noFill/>
          <a:ln w="38100" cap="flat" cmpd="sng" algn="ctr">
            <a:solidFill>
              <a:srgbClr val="000099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Выгнутая влево стрелка 27"/>
          <p:cNvSpPr/>
          <p:nvPr/>
        </p:nvSpPr>
        <p:spPr>
          <a:xfrm>
            <a:off x="3899756" y="3714335"/>
            <a:ext cx="864096" cy="64205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379476" y="4866463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>
              <a:defRPr/>
            </a:pPr>
            <a:r>
              <a:rPr lang="ru-RU" altLang="ru-RU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 перечень оснований для досрочного пересмотра тарифов: </a:t>
            </a:r>
            <a:r>
              <a:rPr lang="ru-RU" altLang="ru-RU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имущественного комплекса</a:t>
            </a:r>
            <a:r>
              <a:rPr lang="ru-RU" altLang="ru-RU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изменение </a:t>
            </a:r>
            <a:r>
              <a:rPr lang="ru-RU" altLang="ru-RU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налогообложения</a:t>
            </a:r>
            <a:r>
              <a:rPr lang="ru-RU" altLang="ru-RU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приобретение </a:t>
            </a:r>
            <a:r>
              <a:rPr lang="ru-RU" altLang="ru-RU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(утрата) статуса </a:t>
            </a:r>
            <a:r>
              <a:rPr lang="ru-RU" altLang="ru-RU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ЕТО</a:t>
            </a:r>
            <a:endParaRPr lang="ru-RU" altLang="ru-RU" sz="16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 bwMode="auto">
          <a:xfrm>
            <a:off x="4574604" y="5901391"/>
            <a:ext cx="7066011" cy="437596"/>
          </a:xfrm>
          <a:prstGeom prst="roundRect">
            <a:avLst/>
          </a:prstGeom>
          <a:noFill/>
          <a:ln w="38100" cap="flat" cmpd="sng" algn="ctr">
            <a:solidFill>
              <a:srgbClr val="000099">
                <a:alpha val="50196"/>
              </a:srgb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1704" y="5972575"/>
            <a:ext cx="820891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389600" algn="just" eaLnBrk="1" hangingPunct="1">
              <a:defRPr/>
            </a:pPr>
            <a:r>
              <a:rPr lang="ru-RU" altLang="ru-RU" sz="1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гибкое, оперативное тарифное регулирование</a:t>
            </a:r>
            <a:endParaRPr lang="ru-RU" altLang="ru-RU" sz="14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 bwMode="auto">
          <a:xfrm>
            <a:off x="1415480" y="4866463"/>
            <a:ext cx="6696744" cy="852990"/>
          </a:xfrm>
          <a:prstGeom prst="roundRect">
            <a:avLst/>
          </a:prstGeom>
          <a:noFill/>
          <a:ln w="38100" cap="flat" cmpd="sng" algn="ctr">
            <a:solidFill>
              <a:srgbClr val="000099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Выгнутая влево стрелка 32"/>
          <p:cNvSpPr/>
          <p:nvPr/>
        </p:nvSpPr>
        <p:spPr>
          <a:xfrm>
            <a:off x="3899756" y="5592127"/>
            <a:ext cx="864096" cy="64205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79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32963" y="1771489"/>
            <a:ext cx="62617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>
              <a:defRPr/>
            </a:pPr>
            <a:r>
              <a:rPr lang="ru-RU" altLang="ru-RU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субъекта РФ менять предельные значения критериев, при которых плата за подключение к системе </a:t>
            </a:r>
            <a:r>
              <a:rPr lang="ru-RU" altLang="ru-RU" sz="160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</a:t>
            </a:r>
            <a:r>
              <a:rPr lang="ru-RU" altLang="ru-RU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устанавливается в индивидуальном порядке, как в меньшую, так и в большую сторону </a:t>
            </a:r>
          </a:p>
          <a:p>
            <a:pPr algn="just" eaLnBrk="1" hangingPunct="1">
              <a:defRPr/>
            </a:pPr>
            <a:r>
              <a:rPr lang="ru-RU" altLang="ru-RU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(прим. 250 м3/ </a:t>
            </a:r>
            <a:r>
              <a:rPr lang="ru-RU" altLang="ru-RU" sz="160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</a:t>
            </a:r>
            <a:r>
              <a:rPr lang="ru-RU" altLang="ru-RU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диаметр 250 мм)</a:t>
            </a:r>
            <a:endParaRPr lang="ru-RU" altLang="ru-RU" sz="16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4688227" y="3036301"/>
            <a:ext cx="7066011" cy="715600"/>
          </a:xfrm>
          <a:prstGeom prst="roundRect">
            <a:avLst/>
          </a:prstGeom>
          <a:noFill/>
          <a:ln w="38100" cap="flat" cmpd="sng" algn="ctr">
            <a:solidFill>
              <a:srgbClr val="000099">
                <a:alpha val="50196"/>
              </a:srgb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72322" y="3061822"/>
            <a:ext cx="8208911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389600" algn="just" eaLnBrk="1" hangingPunct="1">
              <a:defRPr/>
            </a:pPr>
            <a:r>
              <a:rPr lang="ru-RU" altLang="ru-RU" sz="1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региональных особенностей. В </a:t>
            </a:r>
            <a:r>
              <a:rPr lang="ru-RU" altLang="ru-RU" sz="1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ряде случаев позволит упростить процедуру подключения, снизить количество обращений об установлении индивидуальной платы за </a:t>
            </a:r>
            <a:r>
              <a:rPr lang="ru-RU" altLang="ru-RU" sz="1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подключение. </a:t>
            </a:r>
            <a:endParaRPr lang="ru-RU" altLang="ru-RU" sz="14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 bwMode="auto">
          <a:xfrm>
            <a:off x="1415480" y="1749221"/>
            <a:ext cx="6696744" cy="1099485"/>
          </a:xfrm>
          <a:prstGeom prst="roundRect">
            <a:avLst/>
          </a:prstGeom>
          <a:noFill/>
          <a:ln w="38100" cap="flat" cmpd="sng" algn="ctr">
            <a:solidFill>
              <a:srgbClr val="000099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4367809" y="1132179"/>
            <a:ext cx="3669020" cy="424613"/>
          </a:xfrm>
          <a:prstGeom prst="roundRect">
            <a:avLst/>
          </a:prstGeom>
          <a:noFill/>
          <a:ln w="38100" cap="flat" cmpd="sng" algn="ctr">
            <a:solidFill>
              <a:srgbClr val="000099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39816" y="1132179"/>
            <a:ext cx="3525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>
              <a:defRPr/>
            </a:pPr>
            <a:r>
              <a:rPr lang="ru-RU" altLang="ru-RU" sz="1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Водоснабжение и водоотведение</a:t>
            </a:r>
            <a:endParaRPr lang="ru-RU" altLang="ru-RU" sz="1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Выгнутая влево стрелка 3"/>
          <p:cNvSpPr/>
          <p:nvPr/>
        </p:nvSpPr>
        <p:spPr>
          <a:xfrm>
            <a:off x="3956821" y="2780558"/>
            <a:ext cx="864096" cy="64205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379476" y="4005064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>
              <a:defRPr/>
            </a:pPr>
            <a:r>
              <a:rPr lang="ru-RU" altLang="ru-RU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 перечень оснований для досрочного пересмотра тарифов: </a:t>
            </a:r>
            <a:r>
              <a:rPr lang="ru-RU" altLang="ru-RU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имущественного комплекса</a:t>
            </a:r>
            <a:r>
              <a:rPr lang="ru-RU" altLang="ru-RU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изменение </a:t>
            </a:r>
            <a:r>
              <a:rPr lang="ru-RU" altLang="ru-RU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</a:t>
            </a:r>
            <a:r>
              <a:rPr lang="ru-RU" altLang="ru-RU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налогообложения</a:t>
            </a:r>
            <a:endParaRPr lang="ru-RU" altLang="ru-RU" sz="16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 bwMode="auto">
          <a:xfrm>
            <a:off x="4646613" y="4977718"/>
            <a:ext cx="7066011" cy="437596"/>
          </a:xfrm>
          <a:prstGeom prst="roundRect">
            <a:avLst/>
          </a:prstGeom>
          <a:noFill/>
          <a:ln w="38100" cap="flat" cmpd="sng" algn="ctr">
            <a:solidFill>
              <a:srgbClr val="000099">
                <a:alpha val="50196"/>
              </a:srgb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75720" y="5050484"/>
            <a:ext cx="820891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389600" algn="just" eaLnBrk="1" hangingPunct="1">
              <a:defRPr/>
            </a:pPr>
            <a:r>
              <a:rPr lang="ru-RU" altLang="ru-RU" sz="1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гибкое, оперативное тарифное регулирование</a:t>
            </a:r>
            <a:endParaRPr lang="ru-RU" altLang="ru-RU" sz="14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 bwMode="auto">
          <a:xfrm>
            <a:off x="1415480" y="4005064"/>
            <a:ext cx="6696744" cy="852990"/>
          </a:xfrm>
          <a:prstGeom prst="roundRect">
            <a:avLst/>
          </a:prstGeom>
          <a:noFill/>
          <a:ln w="38100" cap="flat" cmpd="sng" algn="ctr">
            <a:solidFill>
              <a:srgbClr val="000099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Выгнутая влево стрелка 32"/>
          <p:cNvSpPr/>
          <p:nvPr/>
        </p:nvSpPr>
        <p:spPr>
          <a:xfrm>
            <a:off x="3899756" y="4659150"/>
            <a:ext cx="864096" cy="64205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 bwMode="auto">
          <a:xfrm>
            <a:off x="767408" y="9525"/>
            <a:ext cx="1126743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ru-RU" sz="2800" b="1" kern="0" cap="small" smtClean="0">
                <a:solidFill>
                  <a:schemeClr val="accent2"/>
                </a:solidFill>
              </a:rPr>
              <a:t>Постановление Правительства РФ от 24.01.2017 № 54 </a:t>
            </a:r>
            <a:endParaRPr lang="ru-RU" sz="2800" b="1" kern="0" cap="small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12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930337" y="1005013"/>
            <a:ext cx="10297144" cy="737062"/>
          </a:xfrm>
          <a:prstGeom prst="roundRect">
            <a:avLst/>
          </a:prstGeom>
          <a:noFill/>
          <a:ln w="38100" cap="flat" cmpd="sng" algn="ctr">
            <a:solidFill>
              <a:srgbClr val="000099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8289" y="911078"/>
            <a:ext cx="11161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defRPr/>
            </a:pPr>
            <a:r>
              <a:rPr lang="ru-RU" alt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ФАС России подготовлен проект постановления, предусматривающий внесение следующих изменений в ПП РФ от 22.10.2012 № 1075:</a:t>
            </a:r>
            <a:endParaRPr lang="ru-RU" alt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 bwMode="auto">
          <a:xfrm>
            <a:off x="445194" y="71627"/>
            <a:ext cx="1126743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2400" b="1" kern="0" cap="small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2400" b="1" kern="0" cap="small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овершенствование норм Основ ценообразования и Правил регулирования тарифов в сфере теплоснабжения </a:t>
            </a:r>
            <a:endParaRPr lang="ru-RU" sz="2400" b="1" kern="0" cap="small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631935961"/>
              </p:ext>
            </p:extLst>
          </p:nvPr>
        </p:nvGraphicFramePr>
        <p:xfrm>
          <a:off x="700431" y="2036403"/>
          <a:ext cx="10959098" cy="4344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810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 bwMode="auto">
          <a:xfrm>
            <a:off x="445194" y="71627"/>
            <a:ext cx="1126743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2400" b="1" kern="0" cap="small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2400" b="1" kern="0" cap="small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овершенствование норм Методических указаний по расчету тарифов в сфере тепло-, водоснабжения и водоотведения </a:t>
            </a:r>
            <a:endParaRPr lang="ru-RU" sz="2400" b="1" kern="0" cap="small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686926191"/>
              </p:ext>
            </p:extLst>
          </p:nvPr>
        </p:nvGraphicFramePr>
        <p:xfrm>
          <a:off x="922165" y="980728"/>
          <a:ext cx="989664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570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 bwMode="auto">
          <a:xfrm>
            <a:off x="445194" y="71627"/>
            <a:ext cx="1126743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2400" b="1" kern="0" cap="small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Унификация подходов к расчету п</a:t>
            </a:r>
            <a:r>
              <a:rPr lang="ru-RU" sz="2400" b="1" kern="0" cap="small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латы </a:t>
            </a:r>
            <a:r>
              <a:rPr lang="ru-RU" sz="2400" b="1" kern="0" cap="small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</a:t>
            </a:r>
            <a:r>
              <a:rPr lang="ru-RU" sz="2400" b="1" kern="0" cap="small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подключение в сфере тепло-, водо-, газо-, электроснабжения</a:t>
            </a:r>
            <a:endParaRPr lang="ru-RU" sz="2400" b="1" kern="0" cap="small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36200496"/>
              </p:ext>
            </p:extLst>
          </p:nvPr>
        </p:nvGraphicFramePr>
        <p:xfrm>
          <a:off x="695400" y="911654"/>
          <a:ext cx="1101722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661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-243408"/>
            <a:ext cx="10972800" cy="1143000"/>
          </a:xfrm>
        </p:spPr>
        <p:txBody>
          <a:bodyPr/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Утверждение предельных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уровней тарифов на тепловую энергию (мощность), производимую в режиме комбинированной выработки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5187493"/>
              </p:ext>
            </p:extLst>
          </p:nvPr>
        </p:nvGraphicFramePr>
        <p:xfrm>
          <a:off x="0" y="1052736"/>
          <a:ext cx="779065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41090-CCA2-5F4C-8E78-54F06E17A597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2050" name="Picture 2" descr="Картинки по запросу рисунок тэц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7296" y="2564904"/>
            <a:ext cx="3247256" cy="3433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165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347200" y="6580188"/>
            <a:ext cx="28448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19536" y="2996952"/>
            <a:ext cx="97210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5400" b="1" i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Картинки по запросу человечки для презентаци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76" y="4077072"/>
            <a:ext cx="3237045" cy="2427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564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22501</TotalTime>
  <Words>439</Words>
  <Application>Microsoft Office PowerPoint</Application>
  <PresentationFormat>Широкоэкранный</PresentationFormat>
  <Paragraphs>51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MS PGothic</vt:lpstr>
      <vt:lpstr>MS PGothic</vt:lpstr>
      <vt:lpstr>Arial</vt:lpstr>
      <vt:lpstr>Times New Roman</vt:lpstr>
      <vt:lpstr>Оформление по умолчанию</vt:lpstr>
      <vt:lpstr>Презентация PowerPoint</vt:lpstr>
      <vt:lpstr>Постановление Правительства РФ от 24.01.2017 № 54 </vt:lpstr>
      <vt:lpstr>Презентация PowerPoint</vt:lpstr>
      <vt:lpstr>Презентация PowerPoint</vt:lpstr>
      <vt:lpstr>Презентация PowerPoint</vt:lpstr>
      <vt:lpstr>Презентация PowerPoint</vt:lpstr>
      <vt:lpstr>Утверждение предельных уровней тарифов на тепловую энергию (мощность), производимую в режиме комбинированной выработки</vt:lpstr>
      <vt:lpstr>Презентация PowerPoint</vt:lpstr>
    </vt:vector>
  </TitlesOfParts>
  <Company>ФАС России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Кашунина Ирина Валерьевна</dc:creator>
  <cp:lastModifiedBy>Безменщикова Анна Владимировна</cp:lastModifiedBy>
  <cp:revision>1521</cp:revision>
  <cp:lastPrinted>2017-03-02T13:59:06Z</cp:lastPrinted>
  <dcterms:created xsi:type="dcterms:W3CDTF">2011-08-24T07:02:51Z</dcterms:created>
  <dcterms:modified xsi:type="dcterms:W3CDTF">2017-03-02T17:04:11Z</dcterms:modified>
</cp:coreProperties>
</file>