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25" r:id="rId2"/>
  </p:sldMasterIdLst>
  <p:notesMasterIdLst>
    <p:notesMasterId r:id="rId18"/>
  </p:notesMasterIdLst>
  <p:handoutMasterIdLst>
    <p:handoutMasterId r:id="rId19"/>
  </p:handoutMasterIdLst>
  <p:sldIdLst>
    <p:sldId id="443" r:id="rId3"/>
    <p:sldId id="489" r:id="rId4"/>
    <p:sldId id="499" r:id="rId5"/>
    <p:sldId id="501" r:id="rId6"/>
    <p:sldId id="503" r:id="rId7"/>
    <p:sldId id="504" r:id="rId8"/>
    <p:sldId id="507" r:id="rId9"/>
    <p:sldId id="500" r:id="rId10"/>
    <p:sldId id="487" r:id="rId11"/>
    <p:sldId id="510" r:id="rId12"/>
    <p:sldId id="512" r:id="rId13"/>
    <p:sldId id="502" r:id="rId14"/>
    <p:sldId id="511" r:id="rId15"/>
    <p:sldId id="508" r:id="rId16"/>
    <p:sldId id="506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цкевич Олег Анатольевич" initials="МОА" lastIdx="4" clrIdx="0">
    <p:extLst>
      <p:ext uri="{19B8F6BF-5375-455C-9EA6-DF929625EA0E}">
        <p15:presenceInfo xmlns:p15="http://schemas.microsoft.com/office/powerpoint/2012/main" xmlns="" userId="S-1-5-21-1946519835-3947329076-1904122579-2710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  <a:srgbClr val="FF4B4B"/>
    <a:srgbClr val="A7D4D9"/>
    <a:srgbClr val="73B8E7"/>
    <a:srgbClr val="5D8EC3"/>
    <a:srgbClr val="E1FFFF"/>
    <a:srgbClr val="0033CC"/>
    <a:srgbClr val="008080"/>
    <a:srgbClr val="92CDD2"/>
    <a:srgbClr val="69B7B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666" autoAdjust="0"/>
    <p:restoredTop sz="80437" autoAdjust="0"/>
  </p:normalViewPr>
  <p:slideViewPr>
    <p:cSldViewPr snapToGrid="0">
      <p:cViewPr varScale="1">
        <p:scale>
          <a:sx n="59" d="100"/>
          <a:sy n="59" d="100"/>
        </p:scale>
        <p:origin x="-10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3" d="100"/>
          <a:sy n="113" d="100"/>
        </p:scale>
        <p:origin x="5142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A32E1D-845C-432B-A189-56AF6664F6A3}" type="doc">
      <dgm:prSet loTypeId="urn:microsoft.com/office/officeart/2005/8/layout/default#3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E75B9-4B53-4EB3-9C3F-AAA5D6FE8154}" type="pres">
      <dgm:prSet presAssocID="{C1A32E1D-845C-432B-A189-56AF6664F6A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ABADE91-58D4-4D22-87AA-345B48CAA0EA}" type="presOf" srcId="{C1A32E1D-845C-432B-A189-56AF6664F6A3}" destId="{3C3E75B9-4B53-4EB3-9C3F-AAA5D6FE8154}" srcOrd="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5B948C-35A3-475B-AAD6-BE53AE59FE5A}" type="doc">
      <dgm:prSet loTypeId="urn:microsoft.com/office/officeart/2005/8/layout/arrow2" loCatId="process" qsTypeId="urn:microsoft.com/office/officeart/2005/8/quickstyle/simple1" qsCatId="simple" csTypeId="urn:microsoft.com/office/officeart/2005/8/colors/colorful4" csCatId="colorful" phldr="1"/>
      <dgm:spPr/>
    </dgm:pt>
    <dgm:pt modelId="{1658DB77-E829-48EE-90FC-407788911A55}">
      <dgm:prSet phldrT="[Текст]" custT="1"/>
      <dgm:spPr>
        <a:xfrm>
          <a:off x="1371833" y="4324414"/>
          <a:ext cx="1552702" cy="135066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l"/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Учет амортизации основных средств в тарифах исходя из первоначальной стоимости основных средств, максимального срока полезного использования, подтвержденных инвентарными карточками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F07599E-598C-492C-A049-2E5E75E644D6}" type="parTrans" cxnId="{A5ED5CAB-3993-4007-9C28-1FAEEC9C980E}">
      <dgm:prSet/>
      <dgm:spPr/>
      <dgm:t>
        <a:bodyPr/>
        <a:lstStyle/>
        <a:p>
          <a:endParaRPr lang="ru-RU"/>
        </a:p>
      </dgm:t>
    </dgm:pt>
    <dgm:pt modelId="{2B286B6F-F50C-4DB1-AE89-81C0B4DCDAD1}" type="sibTrans" cxnId="{A5ED5CAB-3993-4007-9C28-1FAEEC9C980E}">
      <dgm:prSet/>
      <dgm:spPr/>
      <dgm:t>
        <a:bodyPr/>
        <a:lstStyle/>
        <a:p>
          <a:endParaRPr lang="ru-RU"/>
        </a:p>
      </dgm:t>
    </dgm:pt>
    <dgm:pt modelId="{6FCEDA31-6E3A-4EE8-B48D-2EDA63912D44}">
      <dgm:prSet phldrT="[Текст]" custT="1"/>
      <dgm:spPr>
        <a:xfrm>
          <a:off x="2924536" y="3081570"/>
          <a:ext cx="1906828" cy="259351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l"/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Анализ начисления сумм амортизации в бухгалтерском учете и их получения в тарифной выручке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0C83E6D-4490-4C46-B2FD-152883667903}" type="parTrans" cxnId="{D764166A-B2CB-4FEC-8775-E7F8A3F310EC}">
      <dgm:prSet/>
      <dgm:spPr/>
      <dgm:t>
        <a:bodyPr/>
        <a:lstStyle/>
        <a:p>
          <a:endParaRPr lang="ru-RU"/>
        </a:p>
      </dgm:t>
    </dgm:pt>
    <dgm:pt modelId="{F6861F6B-32BF-444C-9601-E536D064022F}" type="sibTrans" cxnId="{D764166A-B2CB-4FEC-8775-E7F8A3F310EC}">
      <dgm:prSet/>
      <dgm:spPr/>
      <dgm:t>
        <a:bodyPr/>
        <a:lstStyle/>
        <a:p>
          <a:endParaRPr lang="ru-RU"/>
        </a:p>
      </dgm:t>
    </dgm:pt>
    <dgm:pt modelId="{322405DF-27B7-449C-B72E-039212EDCD64}">
      <dgm:prSet phldrT="[Текст]" custT="1"/>
      <dgm:spPr>
        <a:xfrm>
          <a:off x="7001516" y="1606048"/>
          <a:ext cx="1906828" cy="406903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l"/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Контроль целевого использования амортизационного фонда для финансирования инвестиций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1A8F18F-020B-4063-B5BD-AF6F7D5254E6}" type="parTrans" cxnId="{8482FC89-6617-49B7-A0E5-762ED98352F6}">
      <dgm:prSet/>
      <dgm:spPr/>
      <dgm:t>
        <a:bodyPr/>
        <a:lstStyle/>
        <a:p>
          <a:endParaRPr lang="ru-RU"/>
        </a:p>
      </dgm:t>
    </dgm:pt>
    <dgm:pt modelId="{E3E45341-AE89-401F-BBDB-5D20582894BE}" type="sibTrans" cxnId="{8482FC89-6617-49B7-A0E5-762ED98352F6}">
      <dgm:prSet/>
      <dgm:spPr/>
      <dgm:t>
        <a:bodyPr/>
        <a:lstStyle/>
        <a:p>
          <a:endParaRPr lang="ru-RU"/>
        </a:p>
      </dgm:t>
    </dgm:pt>
    <dgm:pt modelId="{861AF670-E937-48BC-B9D3-9B2DB2E1186B}">
      <dgm:prSet custT="1"/>
      <dgm:spPr>
        <a:xfrm>
          <a:off x="4867684" y="2167882"/>
          <a:ext cx="1906828" cy="350720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Определение амортизации источником финансирования инвестиций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1233E25-1B35-43DF-9794-B708C33074B9}" type="parTrans" cxnId="{4653DA8A-F5E9-4263-ACE7-68EB65551947}">
      <dgm:prSet/>
      <dgm:spPr/>
      <dgm:t>
        <a:bodyPr/>
        <a:lstStyle/>
        <a:p>
          <a:endParaRPr lang="ru-RU"/>
        </a:p>
      </dgm:t>
    </dgm:pt>
    <dgm:pt modelId="{8C853F4C-1DCD-4F94-9C8C-BA6684E0ACCF}" type="sibTrans" cxnId="{4653DA8A-F5E9-4263-ACE7-68EB65551947}">
      <dgm:prSet/>
      <dgm:spPr/>
      <dgm:t>
        <a:bodyPr/>
        <a:lstStyle/>
        <a:p>
          <a:endParaRPr lang="ru-RU"/>
        </a:p>
      </dgm:t>
    </dgm:pt>
    <dgm:pt modelId="{EA56E02A-7001-4C9E-A931-43F4BCB59B3C}" type="pres">
      <dgm:prSet presAssocID="{B95B948C-35A3-475B-AAD6-BE53AE59FE5A}" presName="arrowDiagram" presStyleCnt="0">
        <dgm:presLayoutVars>
          <dgm:chMax val="5"/>
          <dgm:dir/>
          <dgm:resizeHandles val="exact"/>
        </dgm:presLayoutVars>
      </dgm:prSet>
      <dgm:spPr/>
    </dgm:pt>
    <dgm:pt modelId="{4D4933BD-C9F6-4093-8AC8-952772BAA301}" type="pres">
      <dgm:prSet presAssocID="{B95B948C-35A3-475B-AAD6-BE53AE59FE5A}" presName="arrow" presStyleLbl="bgShp" presStyleIdx="0" presStyleCnt="1" custLinFactNeighborX="3580" custLinFactNeighborY="-3160"/>
      <dgm:spPr>
        <a:xfrm>
          <a:off x="698087" y="0"/>
          <a:ext cx="9080134" cy="5675083"/>
        </a:xfrm>
        <a:prstGeom prst="swooshArrow">
          <a:avLst>
            <a:gd name="adj1" fmla="val 25000"/>
            <a:gd name="adj2" fmla="val 25000"/>
          </a:avLst>
        </a:prstGeom>
        <a:solidFill>
          <a:srgbClr val="FFC00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B13F69E3-02D0-487B-B54F-8EAD9F3E28FD}" type="pres">
      <dgm:prSet presAssocID="{B95B948C-35A3-475B-AAD6-BE53AE59FE5A}" presName="arrowDiagram4" presStyleCnt="0"/>
      <dgm:spPr/>
    </dgm:pt>
    <dgm:pt modelId="{EA21149F-AF75-4C53-8501-169CAFA6DD44}" type="pres">
      <dgm:prSet presAssocID="{1658DB77-E829-48EE-90FC-407788911A55}" presName="bullet4a" presStyleLbl="node1" presStyleIdx="0" presStyleCnt="4" custLinFactNeighborX="97552" custLinFactNeighborY="48776"/>
      <dgm:spPr>
        <a:xfrm>
          <a:off x="1267411" y="4219992"/>
          <a:ext cx="208843" cy="208843"/>
        </a:xfrm>
        <a:prstGeom prst="ellips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E445A4B5-22BA-4ECB-8AE2-84E37AF23FAD}" type="pres">
      <dgm:prSet presAssocID="{1658DB77-E829-48EE-90FC-407788911A55}" presName="textBox4a" presStyleLbl="revTx" presStyleIdx="0" presStyleCnt="4" custScaleX="351159" custLinFactX="40827" custLinFactNeighborX="100000" custLinFactNeighborY="-207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9D89D98-0628-43D5-9229-45397A06BA9E}" type="pres">
      <dgm:prSet presAssocID="{6FCEDA31-6E3A-4EE8-B48D-2EDA63912D44}" presName="bullet4b" presStyleLbl="node1" presStyleIdx="1" presStyleCnt="4" custScaleX="88102" custScaleY="88102" custLinFactNeighborX="8013" custLinFactNeighborY="48077"/>
      <dgm:spPr>
        <a:xfrm>
          <a:off x="2742933" y="2899967"/>
          <a:ext cx="363205" cy="363205"/>
        </a:xfrm>
        <a:prstGeom prst="ellipse">
          <a:avLst/>
        </a:prstGeom>
        <a:solidFill>
          <a:srgbClr val="FFC000">
            <a:hueOff val="3465231"/>
            <a:satOff val="-15989"/>
            <a:lumOff val="58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298A2CDC-98EC-40B3-8100-3A1F3B7F338A}" type="pres">
      <dgm:prSet presAssocID="{6FCEDA31-6E3A-4EE8-B48D-2EDA63912D44}" presName="textBox4b" presStyleLbl="revTx" presStyleIdx="1" presStyleCnt="4" custScaleX="187705" custLinFactNeighborX="46551" custLinFactNeighborY="56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5B0701A-970A-437C-8BC1-68B1654DCAAD}" type="pres">
      <dgm:prSet presAssocID="{861AF670-E937-48BC-B9D3-9B2DB2E1186B}" presName="bullet4c" presStyleLbl="node1" presStyleIdx="2" presStyleCnt="4" custLinFactNeighborY="27216"/>
      <dgm:spPr>
        <a:xfrm>
          <a:off x="4627061" y="1927258"/>
          <a:ext cx="481247" cy="481247"/>
        </a:xfrm>
        <a:prstGeom prst="ellipse">
          <a:avLst/>
        </a:prstGeom>
        <a:solidFill>
          <a:srgbClr val="FFC000">
            <a:hueOff val="6930461"/>
            <a:satOff val="-31979"/>
            <a:lumOff val="117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1DA5D505-7181-4939-A772-A7939C0C50C7}" type="pres">
      <dgm:prSet presAssocID="{861AF670-E937-48BC-B9D3-9B2DB2E1186B}" presName="textBox4c" presStyleLbl="revTx" presStyleIdx="2" presStyleCnt="4" custScaleX="235332" custLinFactNeighborX="68876" custLinFactNeighborY="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3B22A-2A19-44B9-8FCF-E87FE9310EB5}" type="pres">
      <dgm:prSet presAssocID="{322405DF-27B7-449C-B72E-039212EDCD64}" presName="bullet4d" presStyleLbl="node1" presStyleIdx="3" presStyleCnt="4" custLinFactNeighborY="4514"/>
      <dgm:spPr>
        <a:xfrm>
          <a:off x="6679171" y="1283704"/>
          <a:ext cx="644689" cy="644689"/>
        </a:xfrm>
        <a:prstGeom prst="ellipse">
          <a:avLst/>
        </a:prstGeom>
        <a:solidFill>
          <a:srgbClr val="FFC000">
            <a:hueOff val="10395692"/>
            <a:satOff val="-47968"/>
            <a:lumOff val="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585D3EA3-19DC-4F80-B7B6-E87EEE2DD7B7}" type="pres">
      <dgm:prSet presAssocID="{322405DF-27B7-449C-B72E-039212EDCD64}" presName="textBox4d" presStyleLbl="revTx" presStyleIdx="3" presStyleCnt="4" custScaleX="223126" custScaleY="37775" custLinFactNeighborX="19078" custLinFactNeighborY="-5435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D764166A-B2CB-4FEC-8775-E7F8A3F310EC}" srcId="{B95B948C-35A3-475B-AAD6-BE53AE59FE5A}" destId="{6FCEDA31-6E3A-4EE8-B48D-2EDA63912D44}" srcOrd="1" destOrd="0" parTransId="{E0C83E6D-4490-4C46-B2FD-152883667903}" sibTransId="{F6861F6B-32BF-444C-9601-E536D064022F}"/>
    <dgm:cxn modelId="{4653DA8A-F5E9-4263-ACE7-68EB65551947}" srcId="{B95B948C-35A3-475B-AAD6-BE53AE59FE5A}" destId="{861AF670-E937-48BC-B9D3-9B2DB2E1186B}" srcOrd="2" destOrd="0" parTransId="{21233E25-1B35-43DF-9794-B708C33074B9}" sibTransId="{8C853F4C-1DCD-4F94-9C8C-BA6684E0ACCF}"/>
    <dgm:cxn modelId="{5667FE86-3B79-420D-AB6E-98CF864F24EA}" type="presOf" srcId="{322405DF-27B7-449C-B72E-039212EDCD64}" destId="{585D3EA3-19DC-4F80-B7B6-E87EEE2DD7B7}" srcOrd="0" destOrd="0" presId="urn:microsoft.com/office/officeart/2005/8/layout/arrow2"/>
    <dgm:cxn modelId="{9E5F1965-7A6A-4E30-A6AE-536DC5703DD9}" type="presOf" srcId="{B95B948C-35A3-475B-AAD6-BE53AE59FE5A}" destId="{EA56E02A-7001-4C9E-A931-43F4BCB59B3C}" srcOrd="0" destOrd="0" presId="urn:microsoft.com/office/officeart/2005/8/layout/arrow2"/>
    <dgm:cxn modelId="{996EAD5E-CFC9-4F22-A8D3-D7F3F19A29C2}" type="presOf" srcId="{6FCEDA31-6E3A-4EE8-B48D-2EDA63912D44}" destId="{298A2CDC-98EC-40B3-8100-3A1F3B7F338A}" srcOrd="0" destOrd="0" presId="urn:microsoft.com/office/officeart/2005/8/layout/arrow2"/>
    <dgm:cxn modelId="{ED227D3C-0198-4606-AB5A-95D29F68CDCB}" type="presOf" srcId="{1658DB77-E829-48EE-90FC-407788911A55}" destId="{E445A4B5-22BA-4ECB-8AE2-84E37AF23FAD}" srcOrd="0" destOrd="0" presId="urn:microsoft.com/office/officeart/2005/8/layout/arrow2"/>
    <dgm:cxn modelId="{8482FC89-6617-49B7-A0E5-762ED98352F6}" srcId="{B95B948C-35A3-475B-AAD6-BE53AE59FE5A}" destId="{322405DF-27B7-449C-B72E-039212EDCD64}" srcOrd="3" destOrd="0" parTransId="{81A8F18F-020B-4063-B5BD-AF6F7D5254E6}" sibTransId="{E3E45341-AE89-401F-BBDB-5D20582894BE}"/>
    <dgm:cxn modelId="{285CB157-2B17-4CE7-91DE-E5A4E4022427}" type="presOf" srcId="{861AF670-E937-48BC-B9D3-9B2DB2E1186B}" destId="{1DA5D505-7181-4939-A772-A7939C0C50C7}" srcOrd="0" destOrd="0" presId="urn:microsoft.com/office/officeart/2005/8/layout/arrow2"/>
    <dgm:cxn modelId="{A5ED5CAB-3993-4007-9C28-1FAEEC9C980E}" srcId="{B95B948C-35A3-475B-AAD6-BE53AE59FE5A}" destId="{1658DB77-E829-48EE-90FC-407788911A55}" srcOrd="0" destOrd="0" parTransId="{8F07599E-598C-492C-A049-2E5E75E644D6}" sibTransId="{2B286B6F-F50C-4DB1-AE89-81C0B4DCDAD1}"/>
    <dgm:cxn modelId="{3F3936B7-EBE5-4423-8BEA-B6B7C7413C02}" type="presParOf" srcId="{EA56E02A-7001-4C9E-A931-43F4BCB59B3C}" destId="{4D4933BD-C9F6-4093-8AC8-952772BAA301}" srcOrd="0" destOrd="0" presId="urn:microsoft.com/office/officeart/2005/8/layout/arrow2"/>
    <dgm:cxn modelId="{E153779D-8629-4519-B3E3-C9B452FC1ED5}" type="presParOf" srcId="{EA56E02A-7001-4C9E-A931-43F4BCB59B3C}" destId="{B13F69E3-02D0-487B-B54F-8EAD9F3E28FD}" srcOrd="1" destOrd="0" presId="urn:microsoft.com/office/officeart/2005/8/layout/arrow2"/>
    <dgm:cxn modelId="{9E71AC94-4133-4D1A-8A45-4C70FE2E1617}" type="presParOf" srcId="{B13F69E3-02D0-487B-B54F-8EAD9F3E28FD}" destId="{EA21149F-AF75-4C53-8501-169CAFA6DD44}" srcOrd="0" destOrd="0" presId="urn:microsoft.com/office/officeart/2005/8/layout/arrow2"/>
    <dgm:cxn modelId="{3EA4A04A-096D-49D7-9E3D-2220A1616777}" type="presParOf" srcId="{B13F69E3-02D0-487B-B54F-8EAD9F3E28FD}" destId="{E445A4B5-22BA-4ECB-8AE2-84E37AF23FAD}" srcOrd="1" destOrd="0" presId="urn:microsoft.com/office/officeart/2005/8/layout/arrow2"/>
    <dgm:cxn modelId="{00399077-9476-486B-A7B3-04F637328F17}" type="presParOf" srcId="{B13F69E3-02D0-487B-B54F-8EAD9F3E28FD}" destId="{F9D89D98-0628-43D5-9229-45397A06BA9E}" srcOrd="2" destOrd="0" presId="urn:microsoft.com/office/officeart/2005/8/layout/arrow2"/>
    <dgm:cxn modelId="{51853BC1-5F56-4A85-A400-A455A6BF507F}" type="presParOf" srcId="{B13F69E3-02D0-487B-B54F-8EAD9F3E28FD}" destId="{298A2CDC-98EC-40B3-8100-3A1F3B7F338A}" srcOrd="3" destOrd="0" presId="urn:microsoft.com/office/officeart/2005/8/layout/arrow2"/>
    <dgm:cxn modelId="{2E54F278-3BAD-4003-BE30-133F99BC5A84}" type="presParOf" srcId="{B13F69E3-02D0-487B-B54F-8EAD9F3E28FD}" destId="{35B0701A-970A-437C-8BC1-68B1654DCAAD}" srcOrd="4" destOrd="0" presId="urn:microsoft.com/office/officeart/2005/8/layout/arrow2"/>
    <dgm:cxn modelId="{3A0C5640-9D8D-40B6-AF70-1C0EBBC4CB10}" type="presParOf" srcId="{B13F69E3-02D0-487B-B54F-8EAD9F3E28FD}" destId="{1DA5D505-7181-4939-A772-A7939C0C50C7}" srcOrd="5" destOrd="0" presId="urn:microsoft.com/office/officeart/2005/8/layout/arrow2"/>
    <dgm:cxn modelId="{8BDB66E7-27ED-49C3-9795-0610AD7246C8}" type="presParOf" srcId="{B13F69E3-02D0-487B-B54F-8EAD9F3E28FD}" destId="{1D53B22A-2A19-44B9-8FCF-E87FE9310EB5}" srcOrd="6" destOrd="0" presId="urn:microsoft.com/office/officeart/2005/8/layout/arrow2"/>
    <dgm:cxn modelId="{4692F6A4-278D-4BB0-955A-891FD02FE77C}" type="presParOf" srcId="{B13F69E3-02D0-487B-B54F-8EAD9F3E28FD}" destId="{585D3EA3-19DC-4F80-B7B6-E87EEE2DD7B7}" srcOrd="7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A32E1D-845C-432B-A189-56AF6664F6A3}" type="doc">
      <dgm:prSet loTypeId="urn:microsoft.com/office/officeart/2005/8/layout/vList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033F141-2029-4945-A04B-00A92684403A}">
      <dgm:prSet phldrT="[Текст]" custT="1"/>
      <dgm:spPr>
        <a:solidFill>
          <a:srgbClr val="C00000"/>
        </a:solidFill>
      </dgm:spPr>
      <dgm:t>
        <a:bodyPr/>
        <a:lstStyle/>
        <a:p>
          <a:pPr algn="ctr"/>
          <a:r>
            <a:rPr lang="ru-RU" sz="1800" dirty="0" smtClean="0"/>
            <a:t>Недопустимые факты неисполнения решений и приказов ФАС России</a:t>
          </a:r>
          <a:endParaRPr lang="ru-RU" sz="1800" dirty="0"/>
        </a:p>
      </dgm:t>
    </dgm:pt>
    <dgm:pt modelId="{5B9916CD-A514-4067-AE35-F32E44F5D664}" type="parTrans" cxnId="{393A95D1-17BD-4596-8A59-1591E31034F2}">
      <dgm:prSet/>
      <dgm:spPr/>
      <dgm:t>
        <a:bodyPr/>
        <a:lstStyle/>
        <a:p>
          <a:endParaRPr lang="ru-RU"/>
        </a:p>
      </dgm:t>
    </dgm:pt>
    <dgm:pt modelId="{CDA3A326-813D-4D27-B4A8-320337A4BFF4}" type="sibTrans" cxnId="{393A95D1-17BD-4596-8A59-1591E31034F2}">
      <dgm:prSet/>
      <dgm:spPr/>
      <dgm:t>
        <a:bodyPr/>
        <a:lstStyle/>
        <a:p>
          <a:endParaRPr lang="ru-RU"/>
        </a:p>
      </dgm:t>
    </dgm:pt>
    <dgm:pt modelId="{3C5DCF6D-048E-449F-8BA4-649FDF6F9248}" type="pres">
      <dgm:prSet presAssocID="{C1A32E1D-845C-432B-A189-56AF6664F6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960660-C844-47C5-8D8F-7298E844512B}" type="pres">
      <dgm:prSet presAssocID="{A033F141-2029-4945-A04B-00A92684403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0ABFFB-17AB-48C4-B986-F484FC28F684}" type="presOf" srcId="{C1A32E1D-845C-432B-A189-56AF6664F6A3}" destId="{3C5DCF6D-048E-449F-8BA4-649FDF6F9248}" srcOrd="0" destOrd="0" presId="urn:microsoft.com/office/officeart/2005/8/layout/vList2"/>
    <dgm:cxn modelId="{FAC30070-44B9-4EC5-A879-55C9A6D82E59}" type="presOf" srcId="{A033F141-2029-4945-A04B-00A92684403A}" destId="{84960660-C844-47C5-8D8F-7298E844512B}" srcOrd="0" destOrd="0" presId="urn:microsoft.com/office/officeart/2005/8/layout/vList2"/>
    <dgm:cxn modelId="{393A95D1-17BD-4596-8A59-1591E31034F2}" srcId="{C1A32E1D-845C-432B-A189-56AF6664F6A3}" destId="{A033F141-2029-4945-A04B-00A92684403A}" srcOrd="0" destOrd="0" parTransId="{5B9916CD-A514-4067-AE35-F32E44F5D664}" sibTransId="{CDA3A326-813D-4D27-B4A8-320337A4BFF4}"/>
    <dgm:cxn modelId="{13C318B8-B8A9-41EF-9A73-325DEC9437EE}" type="presParOf" srcId="{3C5DCF6D-048E-449F-8BA4-649FDF6F9248}" destId="{84960660-C844-47C5-8D8F-7298E84451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6399" cy="496729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1" y="3"/>
            <a:ext cx="2946399" cy="496729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r">
              <a:defRPr sz="1200"/>
            </a:lvl1pPr>
          </a:lstStyle>
          <a:p>
            <a:fld id="{C03A2E45-123C-4DFF-B2ED-E95116189C2C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329"/>
            <a:ext cx="2946399" cy="496728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1" y="9428329"/>
            <a:ext cx="2946399" cy="496728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r">
              <a:defRPr sz="1200"/>
            </a:lvl1pPr>
          </a:lstStyle>
          <a:p>
            <a:fld id="{D2F48323-C7BC-43BE-A3C2-5CF3211CD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17345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45659" cy="498055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9" y="3"/>
            <a:ext cx="2945659" cy="498055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r">
              <a:defRPr sz="1200"/>
            </a:lvl1pPr>
          </a:lstStyle>
          <a:p>
            <a:fld id="{5B179AD8-3FD2-4EF3-891B-D6DBDDF5A535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9" rIns="91418" bIns="4570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201"/>
            <a:ext cx="5438140" cy="3908614"/>
          </a:xfrm>
          <a:prstGeom prst="rect">
            <a:avLst/>
          </a:prstGeom>
        </p:spPr>
        <p:txBody>
          <a:bodyPr vert="horz" lIns="91418" tIns="45709" rIns="91418" bIns="4570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28592"/>
            <a:ext cx="2945659" cy="498054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9" y="9428592"/>
            <a:ext cx="2945659" cy="498054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r">
              <a:defRPr sz="1200"/>
            </a:lvl1pPr>
          </a:lstStyle>
          <a:p>
            <a:fld id="{BCD4731F-5EB1-4524-B4E5-6AB9565907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01480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39838"/>
            <a:ext cx="4470400" cy="3352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6893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8027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9190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0411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1439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6700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5347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ru-RU" baseline="0" dirty="0" smtClean="0"/>
              <a:t>ГУП СК «Ставрополькрайводоканал» – Ставропольский край, Карачаево-Черкесская Республика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ОКК – Организации коммунального комплекса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В сфере пригородных железнодорожных перевозок не предусмотрено вообще</a:t>
            </a:r>
          </a:p>
        </p:txBody>
      </p:sp>
    </p:spTree>
    <p:extLst>
      <p:ext uri="{BB962C8B-B14F-4D97-AF65-F5344CB8AC3E}">
        <p14:creationId xmlns:p14="http://schemas.microsoft.com/office/powerpoint/2010/main" xmlns="" val="3670713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3531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3460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ru-RU" dirty="0" smtClean="0"/>
              <a:t>По результатам</a:t>
            </a:r>
            <a:r>
              <a:rPr lang="ru-RU" baseline="0" dirty="0" smtClean="0"/>
              <a:t> рассмотрения досудебного спора между </a:t>
            </a:r>
            <a:r>
              <a:rPr lang="ru-RU" dirty="0" smtClean="0"/>
              <a:t>РВК-Воронеж и УРТ Воронежской области</a:t>
            </a:r>
            <a:r>
              <a:rPr lang="ru-RU" baseline="0" dirty="0" smtClean="0"/>
              <a:t> исключены:  </a:t>
            </a:r>
          </a:p>
          <a:p>
            <a:pPr marL="0" indent="0">
              <a:buNone/>
            </a:pPr>
            <a:r>
              <a:rPr lang="ru-RU" baseline="0" dirty="0" smtClean="0"/>
              <a:t>- Расходы по д</a:t>
            </a:r>
            <a:r>
              <a:rPr lang="ru-RU" dirty="0" smtClean="0"/>
              <a:t>оговору</a:t>
            </a:r>
            <a:r>
              <a:rPr lang="ru-RU" baseline="0" dirty="0" smtClean="0"/>
              <a:t> стратегического управления на сумму 208 млн руб.;</a:t>
            </a:r>
          </a:p>
          <a:p>
            <a:pPr marL="0" indent="0">
              <a:buFontTx/>
              <a:buNone/>
            </a:pPr>
            <a:r>
              <a:rPr lang="ru-RU" baseline="0" dirty="0" smtClean="0"/>
              <a:t>- Расходы по агентский договор (услуги агента в закупочной деятельности) на 29,9 млн руб.;</a:t>
            </a:r>
          </a:p>
          <a:p>
            <a:pPr marL="0" indent="0">
              <a:buFontTx/>
              <a:buNone/>
            </a:pPr>
            <a:r>
              <a:rPr lang="ru-RU" baseline="0" dirty="0" smtClean="0"/>
              <a:t>- Расходы по сублицензионному договору (права на использование программы ЭВМ) - 500 тыс. руб.;</a:t>
            </a:r>
          </a:p>
          <a:p>
            <a:pPr marL="0" indent="0">
              <a:buFontTx/>
              <a:buNone/>
            </a:pPr>
            <a:r>
              <a:rPr lang="ru-RU" baseline="0" dirty="0" smtClean="0"/>
              <a:t>- Расходы по договору субаренды (субаренда офисных помещений в другом городе) – 940 тыс. руб.;</a:t>
            </a:r>
          </a:p>
          <a:p>
            <a:pPr marL="0" indent="0">
              <a:buFontTx/>
              <a:buNone/>
            </a:pPr>
            <a:r>
              <a:rPr lang="ru-RU" baseline="0" dirty="0" smtClean="0"/>
              <a:t>- Расходы по договору оказания услуг на сопровождение комплекса информационных систем – 708 тыс. руб.</a:t>
            </a:r>
          </a:p>
          <a:p>
            <a:pPr marL="0" indent="0">
              <a:buNone/>
            </a:pPr>
            <a:r>
              <a:rPr lang="ru-RU" dirty="0" smtClean="0"/>
              <a:t>2)</a:t>
            </a:r>
            <a:r>
              <a:rPr lang="ru-RU" baseline="0" dirty="0" smtClean="0"/>
              <a:t> При анализе экономической обоснованности расходов на корпоративное управление необходимо анализировать и исключать дублирование функций, а не штатных должностей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992845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7128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-</a:t>
            </a:r>
            <a:r>
              <a:rPr lang="ru-RU" baseline="0" dirty="0" smtClean="0"/>
              <a:t> </a:t>
            </a:r>
            <a:r>
              <a:rPr lang="ru-RU" dirty="0" smtClean="0"/>
              <a:t>Экспертное заключение составляет</a:t>
            </a:r>
            <a:r>
              <a:rPr lang="ru-RU" baseline="0" dirty="0" smtClean="0"/>
              <a:t> только РЭК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Иные экспертные</a:t>
            </a:r>
            <a:r>
              <a:rPr lang="ru-RU" baseline="0" dirty="0" smtClean="0"/>
              <a:t> могут приобщаться к делу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 сфере пригородных железнодорожных перевозок нет требований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1369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 реальный пример. Министерство энергетики, жилищно-коммунального хозяйства и государственного регулирования тарифов Удмуртской</a:t>
            </a:r>
            <a:r>
              <a:rPr lang="ru-RU" baseline="0" dirty="0" smtClean="0"/>
              <a:t> Республики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4932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ru-RU" baseline="0" dirty="0" smtClean="0"/>
              <a:t>Алтайский край (единые котловые тарифы)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Тверская область (ООО «</a:t>
            </a:r>
            <a:r>
              <a:rPr lang="ru-RU" baseline="0" dirty="0" err="1" smtClean="0"/>
              <a:t>АтомТеплоЭлектроСеть</a:t>
            </a:r>
            <a:r>
              <a:rPr lang="ru-RU" baseline="0" dirty="0" smtClean="0"/>
              <a:t>»)</a:t>
            </a:r>
          </a:p>
          <a:p>
            <a:pPr marL="0" indent="0">
              <a:buNone/>
            </a:pPr>
            <a:r>
              <a:rPr lang="ru-RU" baseline="0" dirty="0" smtClean="0"/>
              <a:t>3) г. Санкт-Петербург (ТГК-1)</a:t>
            </a:r>
          </a:p>
          <a:p>
            <a:pPr marL="0" indent="0">
              <a:buNone/>
            </a:pPr>
            <a:endParaRPr lang="ru-RU" baseline="0" dirty="0" smtClean="0"/>
          </a:p>
          <a:p>
            <a:pPr marL="0" indent="0">
              <a:buNone/>
            </a:pPr>
            <a:r>
              <a:rPr lang="ru-RU" baseline="0" dirty="0" smtClean="0"/>
              <a:t>Сроки исполнения решений ФАС России: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п. 14 Правил рассмотрения в досудебном порядке споров, утвержденных ПП РФ от 12.10.2007 № 669:</a:t>
            </a:r>
          </a:p>
          <a:p>
            <a:pPr marL="0" indent="0">
              <a:buNone/>
            </a:pPr>
            <a:r>
              <a:rPr lang="ru-RU" baseline="0" dirty="0" smtClean="0"/>
              <a:t>«Решение, принятое по результатам рассмотрения спора, подлежит исполнению в течении 1 месяца (если в решении не указан иной срок)…».</a:t>
            </a:r>
          </a:p>
          <a:p>
            <a:pPr marL="0" indent="0">
              <a:buNone/>
            </a:pPr>
            <a:r>
              <a:rPr lang="ru-RU" baseline="0" dirty="0" smtClean="0"/>
              <a:t>2) п. 21 Правил рассмотрения разногласий, утвержденных ПП РФ от 05.11.2003 № 674:</a:t>
            </a:r>
          </a:p>
          <a:p>
            <a:pPr marL="0" indent="0">
              <a:buNone/>
            </a:pPr>
            <a:r>
              <a:rPr lang="ru-RU" baseline="0" dirty="0" smtClean="0"/>
              <a:t>«Решение, принятое по результатам рассмотрения разногласий, подлежит исполнению в течение одного месяца со дня его принятия, если в решении не указан иной срок».</a:t>
            </a:r>
          </a:p>
          <a:p>
            <a:pPr marL="0" indent="0">
              <a:buNone/>
            </a:pPr>
            <a:r>
              <a:rPr lang="ru-RU" baseline="0" dirty="0" smtClean="0"/>
              <a:t>3) п. 15 Правил рассмотрения разногласий, утвержденных ПП РФ от 07.04.2007 № 208:</a:t>
            </a:r>
          </a:p>
          <a:p>
            <a:pPr marL="0" indent="0">
              <a:buNone/>
            </a:pPr>
            <a:r>
              <a:rPr lang="ru-RU" baseline="0" dirty="0" smtClean="0"/>
              <a:t>«Решение, принятое по результатам рассмотрения разногласий, подлежит исполнению в течение 1 месяца с даты его принятия, если в решении не указан иной срок».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5850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577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DDE4B-8B30-4645-A0E5-0119F153AA4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48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F9396-7A55-445A-88FD-9A7E0A3091A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882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7086-880D-476A-9924-DFC22C382D0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204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72116-5C6D-47CA-BC92-A4DBEAE4BD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3112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4CE99-1BB7-4898-B056-F1E35115EAF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5563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32A19-7491-4FC0-B6E9-320453ECFD0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2453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7728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1011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1859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629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63ACF-489A-4BAD-B362-0ACED2251F5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2468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5275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9707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5037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00934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6012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9180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4871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453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D279-F3DD-437D-A337-386CBFE1FD6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021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C9410-9F92-4D34-B0DA-23BF1BA7D9A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43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96D7D-B978-4365-85C9-85207FD9B9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58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2B101-1A0E-412E-B29D-B25D855F50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11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B33A0-2D83-4904-8E04-062BF1EF93B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043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6C0A4-F887-4CBC-B17E-ACCC9DC494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20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A9DC6-C943-4AAD-AF72-9C825937CE5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81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2C39A3-C713-4A8D-B05F-6EA333364FA8}" type="slidenum">
              <a:rPr lang="ru-RU">
                <a:solidFill>
                  <a:srgbClr val="FFFFFF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2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006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microsoft.com/office/2007/relationships/diagramDrawing" Target="../diagrams/drawing2.xml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079"/>
          <p:cNvSpPr>
            <a:spLocks noChangeArrowheads="1"/>
          </p:cNvSpPr>
          <p:nvPr/>
        </p:nvSpPr>
        <p:spPr bwMode="auto">
          <a:xfrm>
            <a:off x="285258" y="3386012"/>
            <a:ext cx="8601456" cy="312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375"/>
              </a:spcAft>
            </a:pPr>
            <a:r>
              <a:rPr lang="ru-RU" altLang="ru-RU" sz="3200" b="1" dirty="0" smtClean="0">
                <a:solidFill>
                  <a:srgbClr val="333399"/>
                </a:solidFill>
                <a:latin typeface="Arial" pitchFamily="34" charset="0"/>
              </a:rPr>
              <a:t>Актуальные вопросы тарифного регулирования</a:t>
            </a:r>
          </a:p>
          <a:p>
            <a:pPr algn="r"/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</a:p>
          <a:p>
            <a:pPr algn="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тарифного регулирования </a:t>
            </a:r>
          </a:p>
          <a:p>
            <a:pPr algn="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 России Юдина Ю.В.</a:t>
            </a:r>
          </a:p>
          <a:p>
            <a:pPr algn="r"/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>
              <a:spcAft>
                <a:spcPts val="375"/>
              </a:spcAft>
            </a:pPr>
            <a:endParaRPr lang="en-US" altLang="ru-RU" sz="2000" b="1" dirty="0">
              <a:solidFill>
                <a:srgbClr val="333399"/>
              </a:solidFill>
              <a:latin typeface="Arial" pitchFamily="34" charset="0"/>
            </a:endParaRPr>
          </a:p>
          <a:p>
            <a:endParaRPr lang="en-US" altLang="ru-RU" sz="1600" b="1" dirty="0" smtClean="0">
              <a:solidFill>
                <a:srgbClr val="333399"/>
              </a:solidFill>
              <a:latin typeface="Arial" pitchFamily="34" charset="0"/>
            </a:endParaRPr>
          </a:p>
          <a:p>
            <a:endParaRPr lang="ru-RU" altLang="ru-RU" sz="1600" b="1" dirty="0" smtClean="0">
              <a:solidFill>
                <a:srgbClr val="333399"/>
              </a:solidFill>
              <a:latin typeface="Arial" pitchFamily="34" charset="0"/>
            </a:endParaRPr>
          </a:p>
          <a:p>
            <a:endParaRPr lang="ru-RU" altLang="ru-RU" sz="1600" b="1" dirty="0">
              <a:solidFill>
                <a:srgbClr val="333399"/>
              </a:solidFill>
              <a:latin typeface="Arial" pitchFamily="34" charset="0"/>
            </a:endParaRPr>
          </a:p>
          <a:p>
            <a:endParaRPr lang="ru-RU" altLang="ru-RU" sz="1600" b="1" dirty="0" smtClean="0">
              <a:solidFill>
                <a:srgbClr val="333399"/>
              </a:solidFill>
              <a:latin typeface="Arial" pitchFamily="34" charset="0"/>
            </a:endParaRPr>
          </a:p>
          <a:p>
            <a:pPr algn="r"/>
            <a:endParaRPr lang="ru-RU" altLang="ru-RU" sz="1600" dirty="0" smtClean="0">
              <a:solidFill>
                <a:srgbClr val="333399"/>
              </a:solidFill>
              <a:latin typeface="Arial" pitchFamily="34" charset="0"/>
            </a:endParaRPr>
          </a:p>
          <a:p>
            <a:pPr algn="r"/>
            <a:endParaRPr lang="ru-RU" altLang="ru-RU" sz="1600" dirty="0">
              <a:solidFill>
                <a:srgbClr val="333399"/>
              </a:solidFill>
              <a:latin typeface="Arial" pitchFamily="34" charset="0"/>
            </a:endParaRPr>
          </a:p>
          <a:p>
            <a:pPr algn="r"/>
            <a:endParaRPr lang="ru-RU" altLang="ru-RU" sz="1600" dirty="0">
              <a:solidFill>
                <a:srgbClr val="333399"/>
              </a:solidFill>
            </a:endParaRP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1260475" y="1989138"/>
            <a:ext cx="78835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2400" b="1" dirty="0">
                <a:solidFill>
                  <a:srgbClr val="008080"/>
                </a:solidFill>
                <a:latin typeface="Arial" pitchFamily="34" charset="0"/>
              </a:rPr>
              <a:t>ФЕДЕРАЛЬНАЯ АНТИМОНОПОЛЬНАЯ СЛУЖБА</a:t>
            </a:r>
            <a:endParaRPr lang="en-US" altLang="ru-RU" sz="2400" b="1" dirty="0">
              <a:solidFill>
                <a:srgbClr val="008080"/>
              </a:solidFill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80946" y="6349428"/>
            <a:ext cx="2120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Москва, 3 марта 2017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796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-84146" y="27274"/>
            <a:ext cx="9144000" cy="60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400" b="1" kern="0" dirty="0" smtClean="0">
                <a:solidFill>
                  <a:srgbClr val="FFFFFF"/>
                </a:solidFill>
                <a:ea typeface="ＭＳ Ｐゴシック" pitchFamily="34" charset="-128"/>
              </a:rPr>
              <a:t>Исполнение решений ФАС России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101" y="2332351"/>
            <a:ext cx="848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По совместному ходатайству сторон ФАС России вправе принять решение о внесении изменений в резолютивную часть решения в части сроков исполнения</a:t>
            </a:r>
            <a:endParaRPr lang="ru-RU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5865" y="3255681"/>
            <a:ext cx="3063977" cy="301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375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-84146" y="27274"/>
            <a:ext cx="9144000" cy="60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400" b="1" kern="0" dirty="0" smtClean="0">
                <a:solidFill>
                  <a:srgbClr val="FFFFFF"/>
                </a:solidFill>
                <a:ea typeface="ＭＳ Ｐゴシック" pitchFamily="34" charset="-128"/>
              </a:rPr>
              <a:t>Актуальные вопросы тарифного регулирования </a:t>
            </a:r>
          </a:p>
          <a:p>
            <a:pPr algn="r"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400" b="1" kern="0" dirty="0" smtClean="0">
                <a:solidFill>
                  <a:srgbClr val="FFFFFF"/>
                </a:solidFill>
                <a:ea typeface="ＭＳ Ｐゴシック" pitchFamily="34" charset="-128"/>
              </a:rPr>
              <a:t>в сфере пригородных железнодорожных перевозок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088" y="2019449"/>
            <a:ext cx="864753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333399"/>
                </a:solidFill>
                <a:cs typeface="Arial" panose="020B0604020202020204" pitchFamily="34" charset="0"/>
              </a:rPr>
              <a:t>Отсутствие требований к экспертному заключению регионального органа регулирования по делу об установлении тарифов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333399"/>
                </a:solidFill>
                <a:cs typeface="Arial" panose="020B0604020202020204" pitchFamily="34" charset="0"/>
              </a:rPr>
              <a:t>Незаинтересованность пригородных пассажирских компаний в увеличении тарифов для населения (льготных)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333399"/>
                </a:solidFill>
                <a:cs typeface="Arial" panose="020B0604020202020204" pitchFamily="34" charset="0"/>
              </a:rPr>
              <a:t>Отсутствие ограничений по сроку действия тарифов и порядку их изменения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333399"/>
                </a:solidFill>
                <a:cs typeface="Arial" panose="020B0604020202020204" pitchFamily="34" charset="0"/>
              </a:rPr>
              <a:t>Отсутствие порядка утверждения и согласования с органами исполнительной власти инвестиционных программ пригородных пассажирских компаний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333399"/>
              </a:solidFill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33339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60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64228" y="-5718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>
                <a:solidFill>
                  <a:schemeClr val="bg1"/>
                </a:solidFill>
                <a:ea typeface="DejaVu Sans Light" panose="020B0203030804020204" pitchFamily="34" charset="0"/>
                <a:cs typeface="DejaVu Sans Light" panose="020B0203030804020204" pitchFamily="34" charset="0"/>
              </a:rPr>
              <a:t>Введение механизма привязки результатов работы</a:t>
            </a:r>
            <a:r>
              <a:rPr lang="en-US" sz="2200" b="1" dirty="0" smtClean="0">
                <a:solidFill>
                  <a:schemeClr val="bg1"/>
                </a:solidFill>
                <a:ea typeface="DejaVu Sans Light" panose="020B0203030804020204" pitchFamily="34" charset="0"/>
                <a:cs typeface="DejaVu Sans Light" panose="020B0203030804020204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ea typeface="DejaVu Sans Light" panose="020B0203030804020204" pitchFamily="34" charset="0"/>
                <a:cs typeface="DejaVu Sans Light" panose="020B0203030804020204" pitchFamily="34" charset="0"/>
              </a:rPr>
              <a:t>предыдущего собственника при установлении тарифов</a:t>
            </a:r>
            <a:endParaRPr lang="ru-RU" sz="2200" b="1" dirty="0">
              <a:solidFill>
                <a:schemeClr val="bg1"/>
              </a:solidFill>
              <a:ea typeface="DejaVu Sans Light" panose="020B0203030804020204" pitchFamily="34" charset="0"/>
              <a:cs typeface="DejaVu Sans Light" panose="020B02030308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0201" y="4773968"/>
            <a:ext cx="2399572" cy="17970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1734949"/>
            <a:ext cx="864753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333399"/>
                </a:solidFill>
                <a:cs typeface="Arial" panose="020B0604020202020204" pitchFamily="34" charset="0"/>
              </a:rPr>
              <a:t>Учет результатов работы предыдущего собственника при установлении тарифов в целях исключения избыточного дохода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333399"/>
              </a:solidFill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333399"/>
                </a:solidFill>
                <a:cs typeface="Arial" panose="020B0604020202020204" pitchFamily="34" charset="0"/>
              </a:rPr>
              <a:t>Использование признаков искусственной взаимозависимости и аффилированности организаций в тарифном регулировании по аналогии с практикой налоговых органов (абз. 9 пп. 2 п. 2 ст. 45 НК РФ):</a:t>
            </a:r>
          </a:p>
          <a:p>
            <a:pPr lvl="1" algn="just">
              <a:spcAft>
                <a:spcPts val="1200"/>
              </a:spcAft>
            </a:pPr>
            <a:r>
              <a:rPr lang="ru-RU" sz="16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Взыскание налога может производиться в пределах поступившей основным (преобладающим, участвующим) обществам (предприятиям), зависимым (дочерним) обществам (предприятиям), лицам, признанным судом </a:t>
            </a:r>
            <a:r>
              <a:rPr lang="ru-RU" sz="1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иным образом зависимыми с налогоплательщиком</a:t>
            </a:r>
            <a:r>
              <a:rPr lang="ru-RU" sz="16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которым числится недоимка, выручки за реализуемые товары (работы, услуги), переданных денежных средств, иного имущества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55855" y="1023546"/>
            <a:ext cx="4708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ПРЕДЛОЖЕНИЕ ДЛЯ ОБСУЖДЕНИЯ</a:t>
            </a:r>
            <a:endParaRPr lang="ru-RU" sz="2000" dirty="0">
              <a:solidFill>
                <a:srgbClr val="00B050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123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0201" y="4773968"/>
            <a:ext cx="2399572" cy="17970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64228" y="-5718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ea typeface="DejaVu Sans Light" panose="020B0203030804020204" pitchFamily="34" charset="0"/>
                <a:cs typeface="DejaVu Sans Light" panose="020B0203030804020204" pitchFamily="34" charset="0"/>
              </a:rPr>
              <a:t>Судебная практика по взысканию налоговыми органами задолженности с основных и (или) зависимых  с налогоплательщиком обществ</a:t>
            </a:r>
            <a:endParaRPr lang="ru-RU" b="1" dirty="0">
              <a:solidFill>
                <a:schemeClr val="bg1"/>
              </a:solidFill>
              <a:ea typeface="DejaVu Sans Light" panose="020B0203030804020204" pitchFamily="34" charset="0"/>
              <a:cs typeface="DejaVu Sans Light" panose="020B02030308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395249"/>
            <a:ext cx="86475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1) Решение Арбитражного суда г. Москвы от 29.12.2014 по </a:t>
            </a:r>
            <a:r>
              <a:rPr lang="ru-RU" sz="1600" dirty="0"/>
              <a:t>делу № </a:t>
            </a:r>
            <a:r>
              <a:rPr lang="ru-RU" sz="1600" dirty="0" smtClean="0"/>
              <a:t>А40-153792/14, </a:t>
            </a:r>
            <a:r>
              <a:rPr lang="ru-RU" sz="1600" dirty="0"/>
              <a:t>оставленное без изменения постановлением 9 ААС от 26.03.2015 и постановлением АС </a:t>
            </a:r>
            <a:r>
              <a:rPr lang="ru-RU" sz="1600" dirty="0" smtClean="0"/>
              <a:t>МО от 10.07.2015;</a:t>
            </a:r>
          </a:p>
          <a:p>
            <a:pPr marL="342900" indent="-342900" algn="just">
              <a:buAutoNum type="arabicParenR"/>
            </a:pPr>
            <a:endParaRPr lang="ru-RU" sz="1600" dirty="0"/>
          </a:p>
          <a:p>
            <a:pPr algn="just"/>
            <a:r>
              <a:rPr lang="ru-RU" sz="1600" dirty="0"/>
              <a:t>2) Решение </a:t>
            </a:r>
            <a:r>
              <a:rPr lang="ru-RU" sz="1600" dirty="0" smtClean="0"/>
              <a:t>Арбитражного суда Волгоградской области от 27.08.2014 по </a:t>
            </a:r>
            <a:r>
              <a:rPr lang="ru-RU" sz="1600" dirty="0"/>
              <a:t>делу № </a:t>
            </a:r>
            <a:r>
              <a:rPr lang="ru-RU" sz="1600" dirty="0" smtClean="0"/>
              <a:t>А12-14630/2014,оставленное </a:t>
            </a:r>
            <a:r>
              <a:rPr lang="ru-RU" sz="1600" dirty="0"/>
              <a:t>без изменения постановлением 12 ААС от 23.01.2015 и постановлением суда кассационной инстанции от 20.05.2015</a:t>
            </a:r>
            <a:r>
              <a:rPr lang="ru-RU" sz="1600" dirty="0" smtClean="0"/>
              <a:t>;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3) </a:t>
            </a:r>
            <a:r>
              <a:rPr lang="ru-RU" sz="1600" dirty="0" smtClean="0"/>
              <a:t>Постановление 3 ААС от 18.03.2016, оставленное без изменения постановлением Арбитражного суда Восточно-Сибирского округа от 02.06.2016 по </a:t>
            </a:r>
            <a:r>
              <a:rPr lang="ru-RU" sz="1600" dirty="0"/>
              <a:t>делу № </a:t>
            </a:r>
            <a:r>
              <a:rPr lang="ru-RU" sz="1600" dirty="0" smtClean="0"/>
              <a:t>А69-2202/2015;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4) Постановление 14 ААС от 31.03.2016 по делу № </a:t>
            </a:r>
            <a:r>
              <a:rPr lang="ru-RU" sz="1600" dirty="0" smtClean="0"/>
              <a:t>А13-4283/2015;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5) Постановление АС ДВО от 01.06.2016 по делу № </a:t>
            </a:r>
            <a:r>
              <a:rPr lang="ru-RU" sz="1600" dirty="0" smtClean="0"/>
              <a:t>А73-11276/2015;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6) Постановление АС ЗСО от 25.05.2016 по делу № </a:t>
            </a:r>
            <a:r>
              <a:rPr lang="ru-RU" sz="1600" dirty="0" smtClean="0"/>
              <a:t>А27-5033/2015;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7) Определение Верховного Суда Российской Федерации от 16.09.2016 № 305-КГ16-6003 по делу № А40-77894/15.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12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64228" y="-5718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>
                <a:solidFill>
                  <a:schemeClr val="bg1"/>
                </a:solidFill>
                <a:ea typeface="DejaVu Sans Light" panose="020B0203030804020204" pitchFamily="34" charset="0"/>
                <a:cs typeface="DejaVu Sans Light" panose="020B0203030804020204" pitchFamily="34" charset="0"/>
              </a:rPr>
              <a:t>Перерыв в регулируемой деятельности в связи с несоответствием критериям ТСО</a:t>
            </a:r>
            <a:endParaRPr lang="ru-RU" sz="2200" b="1" dirty="0">
              <a:solidFill>
                <a:schemeClr val="bg1"/>
              </a:solidFill>
              <a:ea typeface="DejaVu Sans Light" panose="020B0203030804020204" pitchFamily="34" charset="0"/>
              <a:cs typeface="DejaVu Sans Light" panose="020B02030308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5365" y="4680584"/>
            <a:ext cx="86475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cs typeface="Arial" panose="020B0604020202020204" pitchFamily="34" charset="0"/>
              </a:rPr>
              <a:t>Учет результатов работы предыдущего периода в случае, если длительность перерыва регулируемой деятельности в связи с несоответствием критериям ТСО менее периода регулирования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Oval 14"/>
          <p:cNvSpPr/>
          <p:nvPr/>
        </p:nvSpPr>
        <p:spPr>
          <a:xfrm>
            <a:off x="515823" y="3367635"/>
            <a:ext cx="393405" cy="393405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itillium" charset="0"/>
                <a:ea typeface="Titillium" charset="0"/>
                <a:cs typeface="Titillium" charset="0"/>
              </a:rPr>
              <a:t>1</a:t>
            </a:r>
            <a:endParaRPr lang="en-US" sz="1200" dirty="0">
              <a:solidFill>
                <a:schemeClr val="tx1"/>
              </a:solidFill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11" name="Oval 15"/>
          <p:cNvSpPr/>
          <p:nvPr/>
        </p:nvSpPr>
        <p:spPr>
          <a:xfrm>
            <a:off x="2376449" y="3367635"/>
            <a:ext cx="393405" cy="393405"/>
          </a:xfrm>
          <a:prstGeom prst="ellipse">
            <a:avLst/>
          </a:prstGeom>
          <a:noFill/>
          <a:ln w="6350">
            <a:solidFill>
              <a:schemeClr val="tx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alpha val="40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2</a:t>
            </a:r>
          </a:p>
        </p:txBody>
      </p:sp>
      <p:sp>
        <p:nvSpPr>
          <p:cNvPr id="12" name="Oval 16"/>
          <p:cNvSpPr/>
          <p:nvPr/>
        </p:nvSpPr>
        <p:spPr>
          <a:xfrm>
            <a:off x="4342429" y="3367635"/>
            <a:ext cx="393405" cy="393405"/>
          </a:xfrm>
          <a:prstGeom prst="ellipse">
            <a:avLst/>
          </a:prstGeom>
          <a:noFill/>
          <a:ln w="6350">
            <a:solidFill>
              <a:schemeClr val="tx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alpha val="40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3</a:t>
            </a:r>
          </a:p>
        </p:txBody>
      </p:sp>
      <p:sp>
        <p:nvSpPr>
          <p:cNvPr id="13" name="Oval 17"/>
          <p:cNvSpPr/>
          <p:nvPr/>
        </p:nvSpPr>
        <p:spPr>
          <a:xfrm>
            <a:off x="6327458" y="3367635"/>
            <a:ext cx="393405" cy="393405"/>
          </a:xfrm>
          <a:prstGeom prst="ellipse">
            <a:avLst/>
          </a:prstGeom>
          <a:noFill/>
          <a:ln w="6350">
            <a:solidFill>
              <a:schemeClr val="tx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alpha val="40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4</a:t>
            </a:r>
          </a:p>
        </p:txBody>
      </p:sp>
      <p:cxnSp>
        <p:nvCxnSpPr>
          <p:cNvPr id="15" name="Straight Connector 18"/>
          <p:cNvCxnSpPr/>
          <p:nvPr/>
        </p:nvCxnSpPr>
        <p:spPr>
          <a:xfrm>
            <a:off x="988453" y="3564337"/>
            <a:ext cx="1278497" cy="0"/>
          </a:xfrm>
          <a:prstGeom prst="line">
            <a:avLst/>
          </a:prstGeom>
          <a:ln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6276" y="3015859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01.01.2015</a:t>
            </a:r>
            <a:endParaRPr lang="ru-RU" sz="12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03109" y="3021818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01.01.2016</a:t>
            </a:r>
            <a:endParaRPr lang="ru-RU" sz="12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69387" y="3024752"/>
            <a:ext cx="939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01.11.2016</a:t>
            </a:r>
            <a:endParaRPr lang="ru-RU" sz="12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54412" y="3029249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01.01.2017</a:t>
            </a:r>
            <a:endParaRPr lang="ru-RU" sz="12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8500" y="1193903"/>
            <a:ext cx="7970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Динамика вступления в силу изменений критериев отнесения владельцев объектов электросетевого хозяйства к ТСО, утвержденных постановлением Правительства РФ от 28.02.2015 № 184</a:t>
            </a:r>
            <a:endParaRPr lang="ru-RU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24" name="Oval 17"/>
          <p:cNvSpPr/>
          <p:nvPr/>
        </p:nvSpPr>
        <p:spPr>
          <a:xfrm>
            <a:off x="8275121" y="3367635"/>
            <a:ext cx="393405" cy="393405"/>
          </a:xfrm>
          <a:prstGeom prst="ellipse">
            <a:avLst/>
          </a:prstGeom>
          <a:noFill/>
          <a:ln w="6350">
            <a:solidFill>
              <a:schemeClr val="tx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solidFill>
                  <a:schemeClr val="tx1">
                    <a:alpha val="40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5</a:t>
            </a:r>
            <a:endParaRPr lang="en-US" sz="1200" dirty="0" smtClean="0">
              <a:solidFill>
                <a:schemeClr val="tx1">
                  <a:alpha val="40000"/>
                </a:schemeClr>
              </a:solidFill>
              <a:latin typeface="Titillium" charset="0"/>
              <a:ea typeface="Titillium" charset="0"/>
              <a:cs typeface="Titillium" charset="0"/>
            </a:endParaRPr>
          </a:p>
        </p:txBody>
      </p:sp>
      <p:cxnSp>
        <p:nvCxnSpPr>
          <p:cNvPr id="26" name="Straight Connector 18"/>
          <p:cNvCxnSpPr/>
          <p:nvPr/>
        </p:nvCxnSpPr>
        <p:spPr>
          <a:xfrm>
            <a:off x="2870086" y="3564337"/>
            <a:ext cx="1397114" cy="0"/>
          </a:xfrm>
          <a:prstGeom prst="line">
            <a:avLst/>
          </a:prstGeom>
          <a:ln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8"/>
          <p:cNvCxnSpPr/>
          <p:nvPr/>
        </p:nvCxnSpPr>
        <p:spPr>
          <a:xfrm>
            <a:off x="4876738" y="3564337"/>
            <a:ext cx="1352612" cy="0"/>
          </a:xfrm>
          <a:prstGeom prst="line">
            <a:avLst/>
          </a:prstGeom>
          <a:ln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8"/>
          <p:cNvCxnSpPr/>
          <p:nvPr/>
        </p:nvCxnSpPr>
        <p:spPr>
          <a:xfrm>
            <a:off x="6796599" y="3564337"/>
            <a:ext cx="1421372" cy="1"/>
          </a:xfrm>
          <a:prstGeom prst="line">
            <a:avLst/>
          </a:prstGeom>
          <a:ln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996372" y="3024752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01.01.2018</a:t>
            </a:r>
            <a:endParaRPr lang="ru-RU" sz="12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883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64228" y="-36406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>
                <a:solidFill>
                  <a:schemeClr val="bg1"/>
                </a:solidFill>
                <a:ea typeface="DejaVu Sans Light" panose="020B0203030804020204" pitchFamily="34" charset="0"/>
                <a:cs typeface="DejaVu Sans Light" panose="020B0203030804020204" pitchFamily="34" charset="0"/>
              </a:rPr>
              <a:t>Хранение тарифных дел</a:t>
            </a:r>
            <a:endParaRPr lang="ru-RU" sz="2200" b="1" dirty="0">
              <a:solidFill>
                <a:schemeClr val="bg1"/>
              </a:solidFill>
              <a:ea typeface="DejaVu Sans Light" panose="020B0203030804020204" pitchFamily="34" charset="0"/>
              <a:cs typeface="DejaVu Sans Light" panose="020B02030308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006" y="1042925"/>
            <a:ext cx="864753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333399"/>
                </a:solidFill>
                <a:cs typeface="Arial" panose="020B0604020202020204" pitchFamily="34" charset="0"/>
              </a:rPr>
              <a:t>Правовые основания организации и правил хранения установлены ч. 1, 2 ст. 29 Федерального закона от 06.12.2011 № 402-ФЗ</a:t>
            </a:r>
            <a:br>
              <a:rPr lang="ru-RU" dirty="0" smtClean="0">
                <a:solidFill>
                  <a:srgbClr val="333399"/>
                </a:solidFill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333399"/>
                </a:solidFill>
                <a:cs typeface="Arial" panose="020B0604020202020204" pitchFamily="34" charset="0"/>
              </a:rPr>
              <a:t>«О бухгалтерском учете», ч. 3 ст. 6, ч. 1 ст. 17 Федерального закона от 22.10.2004 № 125-ФЗ «Об архивном деле в Российской Федерации»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333399"/>
                </a:solidFill>
                <a:cs typeface="Arial" panose="020B0604020202020204" pitchFamily="34" charset="0"/>
              </a:rPr>
              <a:t>НПА Министерства культуры установлены правила организации и хранения органами государственной власти документов с указанием сроков хранения (приказ Минкультуры России от 25.08.2010 № 558)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333399"/>
                </a:solidFill>
                <a:cs typeface="Arial" panose="020B0604020202020204" pitchFamily="34" charset="0"/>
              </a:rPr>
              <a:t>Региональным регулирующим органам следует обеспечить сохранность всех материалов тарифных дел в максимально возможные сроки (не менее 10 лет)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333399"/>
                </a:solidFill>
                <a:cs typeface="Arial" panose="020B0604020202020204" pitchFamily="34" charset="0"/>
              </a:rPr>
              <a:t>Решением Арбитражного суда Пермского края от 28.05.2015 по делу А50-9813/2013, оставленным без изменения постановлением АС Уральского округа от 13.08.2015, признано не действующим тарифное решение об установлении тарифов на 2009, 2010, 2011 гг., в том числе ввиду уничтожения тарифных дел региональным органом регулирования и невозможности исследования документов.</a:t>
            </a:r>
          </a:p>
          <a:p>
            <a:pPr algn="just">
              <a:spcAft>
                <a:spcPts val="1200"/>
              </a:spcAft>
            </a:pPr>
            <a:endParaRPr lang="ru-RU" sz="2000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186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BD6941-CE76-4EA1-9EF1-7CC0AFB012F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64228" y="-9099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>
                <a:solidFill>
                  <a:schemeClr val="bg1"/>
                </a:solidFill>
                <a:ea typeface="DejaVu Sans Light" panose="020B0203030804020204" pitchFamily="34" charset="0"/>
                <a:cs typeface="DejaVu Sans Light" panose="020B0203030804020204" pitchFamily="34" charset="0"/>
              </a:rPr>
              <a:t>Взаимодействие органов регулирования </a:t>
            </a:r>
          </a:p>
          <a:p>
            <a:pPr algn="r"/>
            <a:r>
              <a:rPr lang="ru-RU" sz="2200" b="1" dirty="0" smtClean="0">
                <a:solidFill>
                  <a:schemeClr val="bg1"/>
                </a:solidFill>
                <a:ea typeface="DejaVu Sans Light" panose="020B0203030804020204" pitchFamily="34" charset="0"/>
                <a:cs typeface="DejaVu Sans Light" panose="020B0203030804020204" pitchFamily="34" charset="0"/>
              </a:rPr>
              <a:t>при установлении тарифов</a:t>
            </a:r>
            <a:endParaRPr lang="ru-RU" sz="2200" b="1" dirty="0">
              <a:solidFill>
                <a:schemeClr val="bg1"/>
              </a:solidFill>
              <a:ea typeface="DejaVu Sans Light" panose="020B0203030804020204" pitchFamily="34" charset="0"/>
              <a:cs typeface="DejaVu Sans Light" panose="020B0203030804020204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1060983"/>
              </p:ext>
            </p:extLst>
          </p:nvPr>
        </p:nvGraphicFramePr>
        <p:xfrm>
          <a:off x="161499" y="1094151"/>
          <a:ext cx="8692546" cy="183349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86925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833498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Прямая императивная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норма о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самостоятельной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организации взаимодействия органов регулирования при установлении необходимой валовой выручки для организаций, осуществляющих регулируемую деятельность на территории нескольких субъектов (согласование НВВ):</a:t>
                      </a: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endParaRPr lang="ru-RU" sz="1800" b="0" i="0" u="none" strike="noStrike" kern="1200" baseline="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ru-RU" sz="1800" b="0" i="0" u="none" strike="noStrike" kern="1200" baseline="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810" marR="6081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xmlns="" val="2760159147"/>
              </p:ext>
            </p:extLst>
          </p:nvPr>
        </p:nvGraphicFramePr>
        <p:xfrm>
          <a:off x="-490670" y="5306376"/>
          <a:ext cx="4104727" cy="1157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5" name="Group 13"/>
          <p:cNvGrpSpPr/>
          <p:nvPr/>
        </p:nvGrpSpPr>
        <p:grpSpPr>
          <a:xfrm>
            <a:off x="91738" y="2325543"/>
            <a:ext cx="3108662" cy="4229245"/>
            <a:chOff x="539338" y="1466173"/>
            <a:chExt cx="3199359" cy="4229245"/>
          </a:xfrm>
        </p:grpSpPr>
        <p:sp>
          <p:nvSpPr>
            <p:cNvPr id="46" name="Freeform 5"/>
            <p:cNvSpPr>
              <a:spLocks/>
            </p:cNvSpPr>
            <p:nvPr/>
          </p:nvSpPr>
          <p:spPr bwMode="auto">
            <a:xfrm>
              <a:off x="653577" y="1466173"/>
              <a:ext cx="2308793" cy="1149775"/>
            </a:xfrm>
            <a:custGeom>
              <a:avLst/>
              <a:gdLst>
                <a:gd name="T0" fmla="*/ 479 w 2370"/>
                <a:gd name="T1" fmla="*/ 0 h 964"/>
                <a:gd name="T2" fmla="*/ 0 w 2370"/>
                <a:gd name="T3" fmla="*/ 0 h 964"/>
                <a:gd name="T4" fmla="*/ 1891 w 2370"/>
                <a:gd name="T5" fmla="*/ 964 h 964"/>
                <a:gd name="T6" fmla="*/ 2370 w 2370"/>
                <a:gd name="T7" fmla="*/ 964 h 964"/>
                <a:gd name="T8" fmla="*/ 479 w 2370"/>
                <a:gd name="T9" fmla="*/ 0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5B9BD5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47" name="Freeform 5"/>
            <p:cNvSpPr>
              <a:spLocks/>
            </p:cNvSpPr>
            <p:nvPr/>
          </p:nvSpPr>
          <p:spPr bwMode="auto">
            <a:xfrm>
              <a:off x="1717215" y="4494843"/>
              <a:ext cx="1830612" cy="1149775"/>
            </a:xfrm>
            <a:custGeom>
              <a:avLst/>
              <a:gdLst>
                <a:gd name="T0" fmla="*/ 479 w 2370"/>
                <a:gd name="T1" fmla="*/ 0 h 964"/>
                <a:gd name="T2" fmla="*/ 0 w 2370"/>
                <a:gd name="T3" fmla="*/ 0 h 964"/>
                <a:gd name="T4" fmla="*/ 1891 w 2370"/>
                <a:gd name="T5" fmla="*/ 964 h 964"/>
                <a:gd name="T6" fmla="*/ 2370 w 2370"/>
                <a:gd name="T7" fmla="*/ 964 h 964"/>
                <a:gd name="T8" fmla="*/ 479 w 2370"/>
                <a:gd name="T9" fmla="*/ 0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5B9BD5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48" name="Rectangle 3"/>
            <p:cNvSpPr/>
            <p:nvPr/>
          </p:nvSpPr>
          <p:spPr>
            <a:xfrm>
              <a:off x="966303" y="2596926"/>
              <a:ext cx="2486739" cy="2954655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</p:spPr>
          <p:txBody>
            <a:bodyPr wrap="square" lIns="182880" tIns="182880" rIns="182880" bIns="182880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9BD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0"/>
                </a:rPr>
                <a:t>П. 10 Основ ценообразования в электроэнергетике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9BD5"/>
                </a:buClr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0"/>
                </a:rPr>
                <a:t> 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9BD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charset="0"/>
              </a:endParaRP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9BD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0"/>
                </a:rPr>
                <a:t>ДЗО ПАО «Россети» (МСРК) 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9BD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0"/>
                </a:rPr>
                <a:t>АО «Атомэнергосбыт»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9BD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0"/>
                </a:rPr>
                <a:t>ОАО «ЭнергосбыТ Плюс» 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9BD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0"/>
                </a:rPr>
                <a:t>Иные ТСО, ЭСО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9BD5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66303" y="1612041"/>
              <a:ext cx="2486739" cy="984885"/>
            </a:xfrm>
            <a:prstGeom prst="rect">
              <a:avLst/>
            </a:prstGeom>
            <a:solidFill>
              <a:srgbClr val="5B9BD5"/>
            </a:solidFill>
          </p:spPr>
          <p:txBody>
            <a:bodyPr wrap="square" lIns="243840" tIns="121920" rIns="243840" bIns="12192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ebas Neue" charset="0"/>
                  <a:ea typeface="Bebas Neue" charset="0"/>
                  <a:cs typeface="Bebas Neue" charset="0"/>
                </a:rPr>
                <a:t>Электро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ebas Neue" charset="0"/>
                  <a:ea typeface="Bebas Neue" charset="0"/>
                  <a:cs typeface="Bebas Neue" charset="0"/>
                </a:rPr>
                <a:t>энергетика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50" name="Freeform 6"/>
            <p:cNvSpPr>
              <a:spLocks/>
            </p:cNvSpPr>
            <p:nvPr/>
          </p:nvSpPr>
          <p:spPr bwMode="auto">
            <a:xfrm>
              <a:off x="539338" y="1466173"/>
              <a:ext cx="571310" cy="868295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547 h 728"/>
                <a:gd name="T4" fmla="*/ 240 w 479"/>
                <a:gd name="T5" fmla="*/ 728 h 728"/>
                <a:gd name="T6" fmla="*/ 479 w 479"/>
                <a:gd name="T7" fmla="*/ 547 h 728"/>
                <a:gd name="T8" fmla="*/ 479 w 479"/>
                <a:gd name="T9" fmla="*/ 0 h 728"/>
                <a:gd name="T10" fmla="*/ 0 w 479"/>
                <a:gd name="T11" fmla="*/ 0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51" name="Freeform 7"/>
            <p:cNvSpPr>
              <a:spLocks/>
            </p:cNvSpPr>
            <p:nvPr/>
          </p:nvSpPr>
          <p:spPr bwMode="auto">
            <a:xfrm>
              <a:off x="3167387" y="4811618"/>
              <a:ext cx="571310" cy="883800"/>
            </a:xfrm>
            <a:custGeom>
              <a:avLst/>
              <a:gdLst>
                <a:gd name="T0" fmla="*/ 0 w 479"/>
                <a:gd name="T1" fmla="*/ 741 h 741"/>
                <a:gd name="T2" fmla="*/ 0 w 479"/>
                <a:gd name="T3" fmla="*/ 186 h 741"/>
                <a:gd name="T4" fmla="*/ 239 w 479"/>
                <a:gd name="T5" fmla="*/ 0 h 741"/>
                <a:gd name="T6" fmla="*/ 479 w 479"/>
                <a:gd name="T7" fmla="*/ 186 h 741"/>
                <a:gd name="T8" fmla="*/ 479 w 479"/>
                <a:gd name="T9" fmla="*/ 741 h 741"/>
                <a:gd name="T10" fmla="*/ 0 w 479"/>
                <a:gd name="T11" fmla="*/ 741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741">
                  <a:moveTo>
                    <a:pt x="0" y="741"/>
                  </a:moveTo>
                  <a:lnTo>
                    <a:pt x="0" y="186"/>
                  </a:lnTo>
                  <a:lnTo>
                    <a:pt x="239" y="0"/>
                  </a:lnTo>
                  <a:lnTo>
                    <a:pt x="479" y="186"/>
                  </a:lnTo>
                  <a:lnTo>
                    <a:pt x="479" y="741"/>
                  </a:lnTo>
                  <a:lnTo>
                    <a:pt x="0" y="741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nea-basic-10" panose="02000509000000000000" pitchFamily="49" charset="0"/>
              </a:endParaRPr>
            </a:p>
          </p:txBody>
        </p:sp>
      </p:grpSp>
      <p:grpSp>
        <p:nvGrpSpPr>
          <p:cNvPr id="52" name="Group 14"/>
          <p:cNvGrpSpPr/>
          <p:nvPr/>
        </p:nvGrpSpPr>
        <p:grpSpPr>
          <a:xfrm>
            <a:off x="3035300" y="2325543"/>
            <a:ext cx="3108662" cy="4254645"/>
            <a:chOff x="539338" y="1466173"/>
            <a:chExt cx="3199359" cy="4254645"/>
          </a:xfrm>
        </p:grpSpPr>
        <p:sp>
          <p:nvSpPr>
            <p:cNvPr id="53" name="Freeform 5"/>
            <p:cNvSpPr>
              <a:spLocks/>
            </p:cNvSpPr>
            <p:nvPr/>
          </p:nvSpPr>
          <p:spPr bwMode="auto">
            <a:xfrm>
              <a:off x="653577" y="1466173"/>
              <a:ext cx="2308793" cy="1149775"/>
            </a:xfrm>
            <a:custGeom>
              <a:avLst/>
              <a:gdLst>
                <a:gd name="T0" fmla="*/ 479 w 2370"/>
                <a:gd name="T1" fmla="*/ 0 h 964"/>
                <a:gd name="T2" fmla="*/ 0 w 2370"/>
                <a:gd name="T3" fmla="*/ 0 h 964"/>
                <a:gd name="T4" fmla="*/ 1891 w 2370"/>
                <a:gd name="T5" fmla="*/ 964 h 964"/>
                <a:gd name="T6" fmla="*/ 2370 w 2370"/>
                <a:gd name="T7" fmla="*/ 964 h 964"/>
                <a:gd name="T8" fmla="*/ 479 w 2370"/>
                <a:gd name="T9" fmla="*/ 0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ED7D31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54" name="Freeform 5"/>
            <p:cNvSpPr>
              <a:spLocks/>
            </p:cNvSpPr>
            <p:nvPr/>
          </p:nvSpPr>
          <p:spPr bwMode="auto">
            <a:xfrm>
              <a:off x="1717215" y="4494843"/>
              <a:ext cx="1830612" cy="1149775"/>
            </a:xfrm>
            <a:custGeom>
              <a:avLst/>
              <a:gdLst>
                <a:gd name="T0" fmla="*/ 479 w 2370"/>
                <a:gd name="T1" fmla="*/ 0 h 964"/>
                <a:gd name="T2" fmla="*/ 0 w 2370"/>
                <a:gd name="T3" fmla="*/ 0 h 964"/>
                <a:gd name="T4" fmla="*/ 1891 w 2370"/>
                <a:gd name="T5" fmla="*/ 964 h 964"/>
                <a:gd name="T6" fmla="*/ 2370 w 2370"/>
                <a:gd name="T7" fmla="*/ 964 h 964"/>
                <a:gd name="T8" fmla="*/ 479 w 2370"/>
                <a:gd name="T9" fmla="*/ 0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ED7D31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55" name="Rectangle 17"/>
            <p:cNvSpPr/>
            <p:nvPr/>
          </p:nvSpPr>
          <p:spPr>
            <a:xfrm>
              <a:off x="966303" y="2596926"/>
              <a:ext cx="2486739" cy="2923877"/>
            </a:xfrm>
            <a:prstGeom prst="rect">
              <a:avLst/>
            </a:prstGeom>
            <a:solidFill>
              <a:srgbClr val="ED7D31">
                <a:lumMod val="20000"/>
                <a:lumOff val="80000"/>
              </a:srgbClr>
            </a:solidFill>
          </p:spPr>
          <p:txBody>
            <a:bodyPr wrap="square" lIns="182880" tIns="182880" rIns="182880" bIns="182880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9BD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0"/>
                </a:rPr>
                <a:t>П. 12 Основ ценообразования в теплоснабжении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9BD5"/>
                </a:buClr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0"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9BD5"/>
                </a:buClr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charset="0"/>
              </a:endParaRP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9BD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0"/>
                </a:rPr>
                <a:t>ОАО «ЭнергосбыТ Плюс»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9BD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0"/>
                </a:rPr>
                <a:t>АО «ДГК»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9BD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0"/>
                </a:rPr>
                <a:t>ПАО «ТГК-14»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9BD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0"/>
                </a:rPr>
                <a:t>ПАО «ТГК-2»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9BD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0"/>
                </a:rPr>
                <a:t>ОСП ОАО «РЖД»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9BD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0"/>
                </a:rPr>
                <a:t>ПАО «КВАДРА»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9BD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0"/>
                </a:rPr>
                <a:t>Иные ТСО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66303" y="1612041"/>
              <a:ext cx="2486739" cy="984885"/>
            </a:xfrm>
            <a:prstGeom prst="rect">
              <a:avLst/>
            </a:prstGeom>
            <a:solidFill>
              <a:srgbClr val="ED7D31"/>
            </a:solidFill>
          </p:spPr>
          <p:txBody>
            <a:bodyPr wrap="square" lIns="243840" tIns="121920" rIns="243840" bIns="12192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ebas Neue" charset="0"/>
                  <a:ea typeface="Bebas Neue" charset="0"/>
                  <a:cs typeface="Bebas Neue" charset="0"/>
                </a:rPr>
                <a:t>Тепло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ebas Neue" charset="0"/>
                  <a:ea typeface="Bebas Neue" charset="0"/>
                  <a:cs typeface="Bebas Neue" charset="0"/>
                </a:rPr>
                <a:t>снабжение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57" name="Freeform 6"/>
            <p:cNvSpPr>
              <a:spLocks/>
            </p:cNvSpPr>
            <p:nvPr/>
          </p:nvSpPr>
          <p:spPr bwMode="auto">
            <a:xfrm>
              <a:off x="539338" y="1466173"/>
              <a:ext cx="571310" cy="868295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547 h 728"/>
                <a:gd name="T4" fmla="*/ 240 w 479"/>
                <a:gd name="T5" fmla="*/ 728 h 728"/>
                <a:gd name="T6" fmla="*/ 479 w 479"/>
                <a:gd name="T7" fmla="*/ 547 h 728"/>
                <a:gd name="T8" fmla="*/ 479 w 479"/>
                <a:gd name="T9" fmla="*/ 0 h 728"/>
                <a:gd name="T10" fmla="*/ 0 w 479"/>
                <a:gd name="T11" fmla="*/ 0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7D31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58" name="Freeform 7"/>
            <p:cNvSpPr>
              <a:spLocks/>
            </p:cNvSpPr>
            <p:nvPr/>
          </p:nvSpPr>
          <p:spPr bwMode="auto">
            <a:xfrm>
              <a:off x="3167387" y="4837018"/>
              <a:ext cx="571310" cy="883800"/>
            </a:xfrm>
            <a:custGeom>
              <a:avLst/>
              <a:gdLst>
                <a:gd name="T0" fmla="*/ 0 w 479"/>
                <a:gd name="T1" fmla="*/ 741 h 741"/>
                <a:gd name="T2" fmla="*/ 0 w 479"/>
                <a:gd name="T3" fmla="*/ 186 h 741"/>
                <a:gd name="T4" fmla="*/ 239 w 479"/>
                <a:gd name="T5" fmla="*/ 0 h 741"/>
                <a:gd name="T6" fmla="*/ 479 w 479"/>
                <a:gd name="T7" fmla="*/ 186 h 741"/>
                <a:gd name="T8" fmla="*/ 479 w 479"/>
                <a:gd name="T9" fmla="*/ 741 h 741"/>
                <a:gd name="T10" fmla="*/ 0 w 479"/>
                <a:gd name="T11" fmla="*/ 741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741">
                  <a:moveTo>
                    <a:pt x="0" y="741"/>
                  </a:moveTo>
                  <a:lnTo>
                    <a:pt x="0" y="186"/>
                  </a:lnTo>
                  <a:lnTo>
                    <a:pt x="239" y="0"/>
                  </a:lnTo>
                  <a:lnTo>
                    <a:pt x="479" y="186"/>
                  </a:lnTo>
                  <a:lnTo>
                    <a:pt x="479" y="741"/>
                  </a:lnTo>
                  <a:lnTo>
                    <a:pt x="0" y="741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nea-basic-10" panose="02000509000000000000" pitchFamily="49" charset="0"/>
              </a:endParaRPr>
            </a:p>
          </p:txBody>
        </p:sp>
      </p:grpSp>
      <p:grpSp>
        <p:nvGrpSpPr>
          <p:cNvPr id="59" name="Group 21"/>
          <p:cNvGrpSpPr/>
          <p:nvPr/>
        </p:nvGrpSpPr>
        <p:grpSpPr>
          <a:xfrm>
            <a:off x="5966163" y="2325543"/>
            <a:ext cx="3108662" cy="4254645"/>
            <a:chOff x="539338" y="1466173"/>
            <a:chExt cx="3199359" cy="4254645"/>
          </a:xfrm>
        </p:grpSpPr>
        <p:sp>
          <p:nvSpPr>
            <p:cNvPr id="60" name="Freeform 5"/>
            <p:cNvSpPr>
              <a:spLocks/>
            </p:cNvSpPr>
            <p:nvPr/>
          </p:nvSpPr>
          <p:spPr bwMode="auto">
            <a:xfrm>
              <a:off x="653577" y="1466173"/>
              <a:ext cx="2308793" cy="1149775"/>
            </a:xfrm>
            <a:custGeom>
              <a:avLst/>
              <a:gdLst>
                <a:gd name="T0" fmla="*/ 479 w 2370"/>
                <a:gd name="T1" fmla="*/ 0 h 964"/>
                <a:gd name="T2" fmla="*/ 0 w 2370"/>
                <a:gd name="T3" fmla="*/ 0 h 964"/>
                <a:gd name="T4" fmla="*/ 1891 w 2370"/>
                <a:gd name="T5" fmla="*/ 964 h 964"/>
                <a:gd name="T6" fmla="*/ 2370 w 2370"/>
                <a:gd name="T7" fmla="*/ 964 h 964"/>
                <a:gd name="T8" fmla="*/ 479 w 2370"/>
                <a:gd name="T9" fmla="*/ 0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A5A5A5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1717215" y="4494843"/>
              <a:ext cx="1830612" cy="1149775"/>
            </a:xfrm>
            <a:custGeom>
              <a:avLst/>
              <a:gdLst>
                <a:gd name="T0" fmla="*/ 479 w 2370"/>
                <a:gd name="T1" fmla="*/ 0 h 964"/>
                <a:gd name="T2" fmla="*/ 0 w 2370"/>
                <a:gd name="T3" fmla="*/ 0 h 964"/>
                <a:gd name="T4" fmla="*/ 1891 w 2370"/>
                <a:gd name="T5" fmla="*/ 964 h 964"/>
                <a:gd name="T6" fmla="*/ 2370 w 2370"/>
                <a:gd name="T7" fmla="*/ 964 h 964"/>
                <a:gd name="T8" fmla="*/ 479 w 2370"/>
                <a:gd name="T9" fmla="*/ 0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A5A5A5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62" name="Rectangle 24"/>
            <p:cNvSpPr/>
            <p:nvPr/>
          </p:nvSpPr>
          <p:spPr>
            <a:xfrm>
              <a:off x="966303" y="2596926"/>
              <a:ext cx="2486739" cy="2930033"/>
            </a:xfrm>
            <a:prstGeom prst="rect">
              <a:avLst/>
            </a:prstGeom>
            <a:solidFill>
              <a:srgbClr val="A5A5A5">
                <a:lumMod val="20000"/>
                <a:lumOff val="80000"/>
              </a:srgbClr>
            </a:solidFill>
          </p:spPr>
          <p:txBody>
            <a:bodyPr wrap="square" lIns="182880" tIns="182880" rIns="182880" bIns="182880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5B9BD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0"/>
                  <a:cs typeface="Times New Roman" panose="02020603050405020304" pitchFamily="18" charset="0"/>
                </a:rPr>
                <a:t>                  −</a:t>
              </a: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charset="0"/>
              </a:endParaRPr>
            </a:p>
            <a:p>
              <a:pPr marL="171450" marR="0" lvl="0" indent="-17145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5B9BD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charset="0"/>
              </a:endParaRPr>
            </a:p>
            <a:p>
              <a:pPr marL="171450" marR="0" lvl="0" indent="-17145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5B9BD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charset="0"/>
              </a:endParaRP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9BD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0"/>
                </a:rPr>
                <a:t>АО «Мосводоканал»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9BD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0"/>
                </a:rPr>
                <a:t>ГУП СК Ставрополь </a:t>
              </a:r>
              <a:r>
                <a:rPr kumimoji="0" lang="ru-R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0"/>
                </a:rPr>
                <a:t>крайводоканал</a:t>
              </a: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0"/>
                </a:rPr>
                <a:t>»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9BD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0"/>
                </a:rPr>
                <a:t>Иные ОКК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9BD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9BD5"/>
                </a:buClr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0"/>
                </a:rPr>
                <a:t> </a:t>
              </a:r>
            </a:p>
            <a:p>
              <a:pPr marL="171450" marR="0" lvl="0" indent="-17145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5B9BD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966303" y="1612041"/>
              <a:ext cx="2486739" cy="984885"/>
            </a:xfrm>
            <a:prstGeom prst="rect">
              <a:avLst/>
            </a:prstGeom>
            <a:solidFill>
              <a:srgbClr val="A5A5A5"/>
            </a:solidFill>
          </p:spPr>
          <p:txBody>
            <a:bodyPr wrap="square" lIns="243840" tIns="121920" rIns="243840" bIns="12192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ebas Neue" charset="0"/>
                  <a:ea typeface="Bebas Neue" charset="0"/>
                  <a:cs typeface="Bebas Neue" charset="0"/>
                </a:rPr>
                <a:t>Водо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ebas Neue" charset="0"/>
                  <a:ea typeface="Bebas Neue" charset="0"/>
                  <a:cs typeface="Bebas Neue" charset="0"/>
                </a:rPr>
                <a:t>снабжение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64" name="Freeform 6"/>
            <p:cNvSpPr>
              <a:spLocks/>
            </p:cNvSpPr>
            <p:nvPr/>
          </p:nvSpPr>
          <p:spPr bwMode="auto">
            <a:xfrm>
              <a:off x="539338" y="1466173"/>
              <a:ext cx="571310" cy="868295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547 h 728"/>
                <a:gd name="T4" fmla="*/ 240 w 479"/>
                <a:gd name="T5" fmla="*/ 728 h 728"/>
                <a:gd name="T6" fmla="*/ 479 w 479"/>
                <a:gd name="T7" fmla="*/ 547 h 728"/>
                <a:gd name="T8" fmla="*/ 479 w 479"/>
                <a:gd name="T9" fmla="*/ 0 h 728"/>
                <a:gd name="T10" fmla="*/ 0 w 479"/>
                <a:gd name="T11" fmla="*/ 0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A5A5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65" name="Freeform 7"/>
            <p:cNvSpPr>
              <a:spLocks/>
            </p:cNvSpPr>
            <p:nvPr/>
          </p:nvSpPr>
          <p:spPr bwMode="auto">
            <a:xfrm>
              <a:off x="3167387" y="4837018"/>
              <a:ext cx="571310" cy="883800"/>
            </a:xfrm>
            <a:custGeom>
              <a:avLst/>
              <a:gdLst>
                <a:gd name="T0" fmla="*/ 0 w 479"/>
                <a:gd name="T1" fmla="*/ 741 h 741"/>
                <a:gd name="T2" fmla="*/ 0 w 479"/>
                <a:gd name="T3" fmla="*/ 186 h 741"/>
                <a:gd name="T4" fmla="*/ 239 w 479"/>
                <a:gd name="T5" fmla="*/ 0 h 741"/>
                <a:gd name="T6" fmla="*/ 479 w 479"/>
                <a:gd name="T7" fmla="*/ 186 h 741"/>
                <a:gd name="T8" fmla="*/ 479 w 479"/>
                <a:gd name="T9" fmla="*/ 741 h 741"/>
                <a:gd name="T10" fmla="*/ 0 w 479"/>
                <a:gd name="T11" fmla="*/ 741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741">
                  <a:moveTo>
                    <a:pt x="0" y="741"/>
                  </a:moveTo>
                  <a:lnTo>
                    <a:pt x="0" y="186"/>
                  </a:lnTo>
                  <a:lnTo>
                    <a:pt x="239" y="0"/>
                  </a:lnTo>
                  <a:lnTo>
                    <a:pt x="479" y="186"/>
                  </a:lnTo>
                  <a:lnTo>
                    <a:pt x="479" y="741"/>
                  </a:lnTo>
                  <a:lnTo>
                    <a:pt x="0" y="741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nea-basic-10" panose="02000509000000000000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7614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9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91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91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BD6941-CE76-4EA1-9EF1-7CC0AFB012F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64228" y="-3640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>
                <a:solidFill>
                  <a:schemeClr val="bg1"/>
                </a:solidFill>
                <a:ea typeface="DejaVu Sans Light" panose="020B0203030804020204" pitchFamily="34" charset="0"/>
                <a:cs typeface="DejaVu Sans Light" panose="020B0203030804020204" pitchFamily="34" charset="0"/>
              </a:rPr>
              <a:t>Утверждение инвестиционных программ </a:t>
            </a:r>
          </a:p>
          <a:p>
            <a:pPr algn="r"/>
            <a:r>
              <a:rPr lang="ru-RU" sz="2200" b="1" dirty="0" smtClean="0">
                <a:solidFill>
                  <a:schemeClr val="bg1"/>
                </a:solidFill>
                <a:ea typeface="DejaVu Sans Light" panose="020B0203030804020204" pitchFamily="34" charset="0"/>
                <a:cs typeface="DejaVu Sans Light" panose="020B0203030804020204" pitchFamily="34" charset="0"/>
              </a:rPr>
              <a:t>на региональном уровне</a:t>
            </a:r>
            <a:endParaRPr lang="ru-RU" sz="2200" b="1" dirty="0">
              <a:solidFill>
                <a:schemeClr val="bg1"/>
              </a:solidFill>
              <a:ea typeface="DejaVu Sans Light" panose="020B0203030804020204" pitchFamily="34" charset="0"/>
              <a:cs typeface="DejaVu Sans Light" panose="020B0203030804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28142" y="2010468"/>
            <a:ext cx="2997428" cy="11942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399"/>
                </a:solidFill>
              </a:rPr>
              <a:t>«Отраслевой» ОИВ субъекта РФ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268483" y="2028214"/>
            <a:ext cx="2997598" cy="11942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399"/>
                </a:solidFill>
              </a:rPr>
              <a:t>Орган регулирования тарифов субъекта РФ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1856476" y="3278049"/>
            <a:ext cx="340760" cy="51808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69961" y="3838145"/>
            <a:ext cx="2281727" cy="8908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3399"/>
                </a:solidFill>
              </a:rPr>
              <a:t>утверждает ИП для регулируемой организации</a:t>
            </a:r>
            <a:endParaRPr lang="ru-RU" sz="1600" dirty="0">
              <a:solidFill>
                <a:srgbClr val="003399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6590409" y="3278048"/>
            <a:ext cx="353747" cy="51808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3101438" y="4209755"/>
            <a:ext cx="2588414" cy="24976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101438" y="3708619"/>
            <a:ext cx="2538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инвестиционной составляющей в тариф</a:t>
            </a:r>
            <a:endParaRPr lang="ru-RU" sz="14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21494" y="3869141"/>
            <a:ext cx="2281727" cy="8908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3399"/>
                </a:solidFill>
              </a:rPr>
              <a:t>утверждает тарифы для регулируемой организации</a:t>
            </a:r>
            <a:endParaRPr lang="ru-RU" sz="1600" dirty="0">
              <a:solidFill>
                <a:srgbClr val="00339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9994" y="1232415"/>
            <a:ext cx="86119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/>
              <a:t>В отдельных регионах отсутствует эффективное взаимодействие между органами исполнительной власти субъекта</a:t>
            </a:r>
            <a:r>
              <a:rPr lang="ru-RU" sz="1600" b="1" dirty="0" smtClean="0"/>
              <a:t>           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84006" y="5034554"/>
            <a:ext cx="864753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333399"/>
                </a:solidFill>
                <a:cs typeface="Arial" panose="020B0604020202020204" pitchFamily="34" charset="0"/>
              </a:rPr>
              <a:t>Зачастую </a:t>
            </a:r>
            <a:r>
              <a:rPr lang="ru-RU" dirty="0">
                <a:solidFill>
                  <a:srgbClr val="333399"/>
                </a:solidFill>
                <a:cs typeface="Arial" panose="020B0604020202020204" pitchFamily="34" charset="0"/>
              </a:rPr>
              <a:t>даже имеющийся в настоящее время порядок не соблюдается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333399"/>
                </a:solidFill>
                <a:cs typeface="Arial" panose="020B0604020202020204" pitchFamily="34" charset="0"/>
              </a:rPr>
              <a:t>«Оправдание» повышенного роста тарифов </a:t>
            </a:r>
            <a:r>
              <a:rPr lang="ru-RU" dirty="0" smtClean="0">
                <a:solidFill>
                  <a:srgbClr val="333399"/>
                </a:solidFill>
                <a:cs typeface="Arial" panose="020B0604020202020204" pitchFamily="34" charset="0"/>
              </a:rPr>
              <a:t>учетом «расходов на инвестиции» без проведения полного анализа имеющихся иных источников финансирования инвестиционных программ</a:t>
            </a:r>
            <a:endParaRPr lang="ru-RU" dirty="0">
              <a:solidFill>
                <a:srgbClr val="333399"/>
              </a:solidFill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333399"/>
              </a:solidFill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rgbClr val="333399"/>
              </a:solidFill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333399"/>
              </a:solidFill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rgbClr val="333399"/>
              </a:solidFill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endParaRPr lang="ru-RU" sz="2000" dirty="0" smtClean="0">
              <a:solidFill>
                <a:srgbClr val="333399"/>
              </a:solidFill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333399"/>
              </a:solidFill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rgbClr val="333399"/>
              </a:solidFill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endParaRPr lang="ru-RU" sz="2000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495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64228" y="-36406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>
                <a:solidFill>
                  <a:schemeClr val="bg1"/>
                </a:solidFill>
                <a:ea typeface="DejaVu Sans Light" panose="020B0203030804020204" pitchFamily="34" charset="0"/>
                <a:cs typeface="DejaVu Sans Light" panose="020B0203030804020204" pitchFamily="34" charset="0"/>
              </a:rPr>
              <a:t>Целевое использование амортизационных отчислений</a:t>
            </a:r>
            <a:endParaRPr lang="ru-RU" sz="2200" b="1" dirty="0">
              <a:solidFill>
                <a:schemeClr val="bg1"/>
              </a:solidFill>
              <a:ea typeface="DejaVu Sans Light" panose="020B0203030804020204" pitchFamily="34" charset="0"/>
              <a:cs typeface="DejaVu Sans Light" panose="020B0203030804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936100542"/>
              </p:ext>
            </p:extLst>
          </p:nvPr>
        </p:nvGraphicFramePr>
        <p:xfrm>
          <a:off x="-232227" y="957943"/>
          <a:ext cx="9311999" cy="5660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763" y="1428284"/>
            <a:ext cx="2051892" cy="151384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030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64228" y="-9239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>
                <a:solidFill>
                  <a:schemeClr val="bg1"/>
                </a:solidFill>
                <a:ea typeface="DejaVu Sans Light" panose="020B0203030804020204" pitchFamily="34" charset="0"/>
                <a:cs typeface="DejaVu Sans Light" panose="020B0203030804020204" pitchFamily="34" charset="0"/>
              </a:rPr>
              <a:t>Учет расходов, связанных с корпоративным управлением или иными услугами внутри компании/холдинга</a:t>
            </a:r>
            <a:endParaRPr lang="ru-RU" sz="2200" b="1" dirty="0">
              <a:solidFill>
                <a:schemeClr val="bg1"/>
              </a:solidFill>
              <a:ea typeface="DejaVu Sans Light" panose="020B0203030804020204" pitchFamily="34" charset="0"/>
              <a:cs typeface="DejaVu Sans Light" panose="020B02030308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5477" y="1665661"/>
            <a:ext cx="3106014" cy="233296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046" y="1495332"/>
            <a:ext cx="40757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600" dirty="0" smtClean="0">
                <a:solidFill>
                  <a:srgbClr val="333399"/>
                </a:solidFill>
                <a:cs typeface="Arial" panose="020B0604020202020204" pitchFamily="34" charset="0"/>
              </a:rPr>
              <a:t>Регулируемые организации, входящие в крупные холдинги, заявляют требования об учете расходов, связанных с корпоративным управлением или иными услугами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46" y="2790669"/>
            <a:ext cx="418826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Корпоративное/стратегическое управление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Оказание бухгалтерских/юридических услуг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Использование информационных продуктов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Прочие услуги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9801" y="2953439"/>
            <a:ext cx="3986285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91282" y="3895511"/>
            <a:ext cx="381440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600" dirty="0" smtClean="0">
                <a:solidFill>
                  <a:srgbClr val="333399"/>
                </a:solidFill>
                <a:cs typeface="Arial" panose="020B0604020202020204" pitchFamily="34" charset="0"/>
              </a:rPr>
              <a:t>Для анализа экономической обоснованности необходимо:</a:t>
            </a:r>
          </a:p>
          <a:p>
            <a:pPr marL="342900" indent="-342900" algn="just">
              <a:spcAft>
                <a:spcPts val="1200"/>
              </a:spcAft>
              <a:buAutoNum type="arabicParenR"/>
            </a:pPr>
            <a:r>
              <a:rPr lang="ru-RU" sz="1600" dirty="0" smtClean="0">
                <a:solidFill>
                  <a:srgbClr val="333399"/>
                </a:solidFill>
                <a:cs typeface="Arial" panose="020B0604020202020204" pitchFamily="34" charset="0"/>
              </a:rPr>
              <a:t>Полная информация о составе и размере расходов по всей компании/холдингу;</a:t>
            </a:r>
          </a:p>
          <a:p>
            <a:pPr marL="342900" indent="-342900" algn="just">
              <a:spcAft>
                <a:spcPts val="1200"/>
              </a:spcAft>
              <a:buAutoNum type="arabicParenR"/>
            </a:pPr>
            <a:r>
              <a:rPr lang="ru-RU" sz="1600" dirty="0" smtClean="0">
                <a:solidFill>
                  <a:srgbClr val="333399"/>
                </a:solidFill>
                <a:cs typeface="Arial" panose="020B0604020202020204" pitchFamily="34" charset="0"/>
              </a:rPr>
              <a:t>Представление этой информации во все органы регулирования на территории присутствия холдинга</a:t>
            </a:r>
          </a:p>
        </p:txBody>
      </p:sp>
      <p:cxnSp>
        <p:nvCxnSpPr>
          <p:cNvPr id="8" name="Соединительная линия уступом 7"/>
          <p:cNvCxnSpPr>
            <a:stCxn id="17" idx="3"/>
            <a:endCxn id="7" idx="1"/>
          </p:cNvCxnSpPr>
          <p:nvPr/>
        </p:nvCxnSpPr>
        <p:spPr>
          <a:xfrm>
            <a:off x="4120843" y="2157052"/>
            <a:ext cx="1170439" cy="2923399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Номер слайда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42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0850" y="4280628"/>
            <a:ext cx="2278922" cy="22789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64228" y="-3640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>
                <a:solidFill>
                  <a:schemeClr val="bg1"/>
                </a:solidFill>
                <a:ea typeface="DejaVu Sans Light" panose="020B0203030804020204" pitchFamily="34" charset="0"/>
                <a:cs typeface="DejaVu Sans Light" panose="020B0203030804020204" pitchFamily="34" charset="0"/>
              </a:rPr>
              <a:t>Повышение эффективности работы  по взысканию долгов, </a:t>
            </a:r>
          </a:p>
          <a:p>
            <a:pPr algn="r"/>
            <a:r>
              <a:rPr lang="ru-RU" sz="2200" b="1" dirty="0" smtClean="0">
                <a:solidFill>
                  <a:schemeClr val="bg1"/>
                </a:solidFill>
                <a:ea typeface="DejaVu Sans Light" panose="020B0203030804020204" pitchFamily="34" charset="0"/>
                <a:cs typeface="DejaVu Sans Light" panose="020B0203030804020204" pitchFamily="34" charset="0"/>
              </a:rPr>
              <a:t>борьба с неплательщиками услуг</a:t>
            </a:r>
            <a:endParaRPr lang="ru-RU" sz="2200" b="1" dirty="0">
              <a:solidFill>
                <a:schemeClr val="bg1"/>
              </a:solidFill>
              <a:ea typeface="DejaVu Sans Light" panose="020B0203030804020204" pitchFamily="34" charset="0"/>
              <a:cs typeface="DejaVu Sans Light" panose="020B02030308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250" y="1143000"/>
            <a:ext cx="86475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333399"/>
                </a:solidFill>
                <a:cs typeface="Arial" panose="020B0604020202020204" pitchFamily="34" charset="0"/>
              </a:rPr>
              <a:t>Внедрение механизма тарифного регулирования, мотивирующего регулируемые организации принимать </a:t>
            </a:r>
            <a:r>
              <a:rPr lang="ru-RU" sz="2000" b="1" dirty="0" smtClean="0">
                <a:solidFill>
                  <a:srgbClr val="333399"/>
                </a:solidFill>
                <a:cs typeface="Arial" panose="020B0604020202020204" pitchFamily="34" charset="0"/>
              </a:rPr>
              <a:t>реальные</a:t>
            </a:r>
            <a:r>
              <a:rPr lang="ru-RU" sz="2000" dirty="0" smtClean="0">
                <a:solidFill>
                  <a:srgbClr val="333399"/>
                </a:solidFill>
                <a:cs typeface="Arial" panose="020B0604020202020204" pitchFamily="34" charset="0"/>
              </a:rPr>
              <a:t> меры к взысканию долгов, а не имитировать эту деятельность с целью переложить неплатежи на потребителя через тарифы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333399"/>
                </a:solidFill>
                <a:cs typeface="Arial" panose="020B0604020202020204" pitchFamily="34" charset="0"/>
              </a:rPr>
              <a:t>Регулируемыми организациями не всегда используются существующие методы:</a:t>
            </a:r>
          </a:p>
          <a:p>
            <a:pPr algn="just">
              <a:spcAft>
                <a:spcPts val="1200"/>
              </a:spcAft>
            </a:pPr>
            <a:r>
              <a:rPr lang="ru-RU" sz="2000" dirty="0" smtClean="0">
                <a:solidFill>
                  <a:srgbClr val="333399"/>
                </a:solidFill>
                <a:cs typeface="Arial" panose="020B0604020202020204" pitchFamily="34" charset="0"/>
              </a:rPr>
              <a:t>     - обеспечительные меры в виде ареста денежных средств на расчетных счетах своих контрагентов – неплательщиков</a:t>
            </a:r>
          </a:p>
          <a:p>
            <a:pPr algn="just">
              <a:spcAft>
                <a:spcPts val="1200"/>
              </a:spcAft>
            </a:pPr>
            <a:r>
              <a:rPr lang="ru-RU" sz="2000" dirty="0" smtClean="0">
                <a:solidFill>
                  <a:srgbClr val="333399"/>
                </a:solidFill>
                <a:cs typeface="Arial" panose="020B0604020202020204" pitchFamily="34" charset="0"/>
              </a:rPr>
              <a:t>    - взыскание пеней в случаях просрочки потребителями установленных актами Правительства РФ сроков оплаты ЖКУ</a:t>
            </a:r>
          </a:p>
          <a:p>
            <a:pPr algn="just">
              <a:spcAft>
                <a:spcPts val="1200"/>
              </a:spcAft>
            </a:pPr>
            <a:endParaRPr lang="ru-RU" sz="2000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89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BD6941-CE76-4EA1-9EF1-7CC0AFB012F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64228" y="-9099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>
                <a:solidFill>
                  <a:schemeClr val="bg1"/>
                </a:solidFill>
                <a:ea typeface="DejaVu Sans Light" panose="020B0203030804020204" pitchFamily="34" charset="0"/>
                <a:cs typeface="DejaVu Sans Light" panose="020B0203030804020204" pitchFamily="34" charset="0"/>
              </a:rPr>
              <a:t>Неукоснительное соблюдение требований, </a:t>
            </a:r>
          </a:p>
          <a:p>
            <a:pPr algn="r"/>
            <a:r>
              <a:rPr lang="ru-RU" sz="2200" b="1" dirty="0" smtClean="0">
                <a:solidFill>
                  <a:schemeClr val="bg1"/>
                </a:solidFill>
                <a:ea typeface="DejaVu Sans Light" panose="020B0203030804020204" pitchFamily="34" charset="0"/>
                <a:cs typeface="DejaVu Sans Light" panose="020B0203030804020204" pitchFamily="34" charset="0"/>
              </a:rPr>
              <a:t>установленных к экспертному заключению</a:t>
            </a:r>
            <a:endParaRPr lang="ru-RU" sz="2200" b="1" dirty="0">
              <a:solidFill>
                <a:schemeClr val="bg1"/>
              </a:solidFill>
              <a:ea typeface="DejaVu Sans Light" panose="020B0203030804020204" pitchFamily="34" charset="0"/>
              <a:cs typeface="DejaVu Sans Light" panose="020B02030308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9643" y="1267902"/>
            <a:ext cx="566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Segoe UI Light" panose="020B0502040204020203" pitchFamily="34" charset="0"/>
              </a:rPr>
              <a:t>Требования к экспертному заключению:</a:t>
            </a:r>
            <a:endParaRPr lang="ru-RU" sz="2400" b="1" dirty="0">
              <a:latin typeface="Segoe UI Light" panose="020B0502040204020203" pitchFamily="34" charset="0"/>
            </a:endParaRPr>
          </a:p>
        </p:txBody>
      </p:sp>
      <p:pic>
        <p:nvPicPr>
          <p:cNvPr id="1027" name="Picture 3" descr="C:\Users\Пользователь\Downloads\48313628_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7232" t="37095" r="68080" b="38466"/>
          <a:stretch>
            <a:fillRect/>
          </a:stretch>
        </p:blipFill>
        <p:spPr bwMode="auto">
          <a:xfrm>
            <a:off x="2801486" y="2095417"/>
            <a:ext cx="1351129" cy="1337480"/>
          </a:xfrm>
          <a:prstGeom prst="rect">
            <a:avLst/>
          </a:prstGeom>
          <a:noFill/>
        </p:spPr>
      </p:pic>
      <p:pic>
        <p:nvPicPr>
          <p:cNvPr id="8" name="Picture 3" descr="C:\Users\Пользователь\Downloads\48313628_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65586" t="37344" r="7731" b="38716"/>
          <a:stretch>
            <a:fillRect/>
          </a:stretch>
        </p:blipFill>
        <p:spPr bwMode="auto">
          <a:xfrm>
            <a:off x="4944090" y="2068121"/>
            <a:ext cx="1460310" cy="1310185"/>
          </a:xfrm>
          <a:prstGeom prst="rect">
            <a:avLst/>
          </a:prstGeom>
          <a:noFill/>
        </p:spPr>
      </p:pic>
      <p:pic>
        <p:nvPicPr>
          <p:cNvPr id="10" name="Picture 3" descr="C:\Users\Пользователь\Downloads\48313628_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6484" t="66521" r="65586" b="8541"/>
          <a:stretch>
            <a:fillRect/>
          </a:stretch>
        </p:blipFill>
        <p:spPr bwMode="auto">
          <a:xfrm>
            <a:off x="480231" y="2074002"/>
            <a:ext cx="1528550" cy="1364776"/>
          </a:xfrm>
          <a:prstGeom prst="rect">
            <a:avLst/>
          </a:prstGeom>
          <a:noFill/>
        </p:spPr>
      </p:pic>
      <p:pic>
        <p:nvPicPr>
          <p:cNvPr id="11" name="Picture 3" descr="C:\Users\Пользователь\Downloads\48313628_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5736" t="8167" r="66334" b="68391"/>
          <a:stretch>
            <a:fillRect/>
          </a:stretch>
        </p:blipFill>
        <p:spPr bwMode="auto">
          <a:xfrm>
            <a:off x="7138725" y="2122712"/>
            <a:ext cx="1528549" cy="128288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-197577" y="4629150"/>
            <a:ext cx="25214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333399"/>
              </a:solidFill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ru-RU" sz="14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П</a:t>
            </a:r>
            <a:r>
              <a:rPr lang="ru-RU" sz="14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. 29 Правил регулирования цен (тарифов) в сфере </a:t>
            </a:r>
            <a:r>
              <a:rPr lang="ru-RU" sz="14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теплоснабжения </a:t>
            </a:r>
            <a:br>
              <a:rPr lang="ru-RU" sz="14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</a:br>
            <a:endParaRPr lang="ru-RU" sz="1400" dirty="0" smtClean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110" y="3903345"/>
            <a:ext cx="21586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Постановление Правительства РФ </a:t>
            </a:r>
            <a:br>
              <a:rPr lang="ru-RU" sz="1400" b="1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</a:br>
            <a:r>
              <a:rPr lang="ru-RU" sz="1400" b="1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от 22.10.2012 № 1075</a:t>
            </a:r>
            <a:endParaRPr lang="ru-RU" sz="14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5270" y="3903345"/>
            <a:ext cx="21586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Постановление Правительства РФ </a:t>
            </a:r>
            <a:br>
              <a:rPr lang="ru-RU" sz="1400" b="1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</a:br>
            <a:r>
              <a:rPr lang="ru-RU" sz="1400" b="1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от 29.12.2011 № 1178</a:t>
            </a:r>
            <a:endParaRPr lang="ru-RU" sz="14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65380" y="3903345"/>
            <a:ext cx="21586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Постановление Правительства РФ </a:t>
            </a:r>
            <a:br>
              <a:rPr lang="ru-RU" sz="1400" b="1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</a:br>
            <a:r>
              <a:rPr lang="ru-RU" sz="1400" b="1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от 13.05.2013 № 406</a:t>
            </a:r>
            <a:endParaRPr lang="ru-RU" sz="14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77390" y="3903345"/>
            <a:ext cx="21586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Постановление Правительства РФ </a:t>
            </a:r>
            <a:br>
              <a:rPr lang="ru-RU" sz="1400" b="1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</a:br>
            <a:r>
              <a:rPr lang="ru-RU" sz="1400" b="1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от 30.05.2016 № 484</a:t>
            </a:r>
            <a:endParaRPr lang="ru-RU" sz="14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16347" y="4592053"/>
            <a:ext cx="26800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333399"/>
              </a:solidFill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ru-RU" sz="14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П</a:t>
            </a:r>
            <a:r>
              <a:rPr lang="ru-RU" sz="14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. </a:t>
            </a:r>
            <a:r>
              <a:rPr lang="ru-RU" sz="14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23 </a:t>
            </a:r>
            <a:r>
              <a:rPr lang="ru-RU" sz="14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Правил </a:t>
            </a:r>
            <a:r>
              <a:rPr lang="ru-RU" sz="14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государственного регулирования (пересмотра, применения) цен </a:t>
            </a:r>
            <a:r>
              <a:rPr lang="ru-RU" sz="14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(тарифов) в </a:t>
            </a:r>
            <a:r>
              <a:rPr lang="ru-RU" sz="14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электроэнергетике</a:t>
            </a:r>
            <a:br>
              <a:rPr lang="ru-RU" sz="14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</a:br>
            <a:endParaRPr lang="ru-RU" sz="1400" dirty="0" smtClean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1528" y="4592052"/>
            <a:ext cx="235977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333399"/>
              </a:solidFill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ru-RU" sz="14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П</a:t>
            </a:r>
            <a:r>
              <a:rPr lang="ru-RU" sz="14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. </a:t>
            </a:r>
            <a:r>
              <a:rPr lang="ru-RU" sz="14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26 </a:t>
            </a:r>
            <a:r>
              <a:rPr lang="ru-RU" sz="14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Правил </a:t>
            </a:r>
            <a:r>
              <a:rPr lang="ru-RU" sz="14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регулирования тарифов </a:t>
            </a:r>
            <a:r>
              <a:rPr lang="ru-RU" sz="14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в </a:t>
            </a:r>
            <a:r>
              <a:rPr lang="ru-RU" sz="14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сфере водоснабжения и водоотведения</a:t>
            </a:r>
            <a:br>
              <a:rPr lang="ru-RU" sz="14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</a:br>
            <a:endParaRPr lang="ru-RU" sz="1400" dirty="0" smtClean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06608" y="4559999"/>
            <a:ext cx="254097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333399"/>
              </a:solidFill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ru-RU" sz="14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П</a:t>
            </a:r>
            <a:r>
              <a:rPr lang="ru-RU" sz="14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. </a:t>
            </a:r>
            <a:r>
              <a:rPr lang="ru-RU" sz="14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18 </a:t>
            </a:r>
            <a:r>
              <a:rPr lang="ru-RU" sz="14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Правил </a:t>
            </a:r>
            <a:r>
              <a:rPr lang="ru-RU" sz="14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регулирования тарифов </a:t>
            </a:r>
            <a:r>
              <a:rPr lang="ru-RU" sz="14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в </a:t>
            </a:r>
            <a:r>
              <a:rPr lang="ru-RU" sz="14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сфере обращения с твердыми коммунальными отходами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17780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BD6941-CE76-4EA1-9EF1-7CC0AFB012F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64228" y="-9099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>
                <a:solidFill>
                  <a:schemeClr val="bg1"/>
                </a:solidFill>
                <a:ea typeface="DejaVu Sans Light" panose="020B0203030804020204" pitchFamily="34" charset="0"/>
                <a:cs typeface="DejaVu Sans Light" panose="020B0203030804020204" pitchFamily="34" charset="0"/>
              </a:rPr>
              <a:t>Неукоснительное соблюдение требований, </a:t>
            </a:r>
          </a:p>
          <a:p>
            <a:pPr algn="r"/>
            <a:r>
              <a:rPr lang="ru-RU" sz="2200" b="1" dirty="0" smtClean="0">
                <a:solidFill>
                  <a:schemeClr val="bg1"/>
                </a:solidFill>
                <a:ea typeface="DejaVu Sans Light" panose="020B0203030804020204" pitchFamily="34" charset="0"/>
                <a:cs typeface="DejaVu Sans Light" panose="020B0203030804020204" pitchFamily="34" charset="0"/>
              </a:rPr>
              <a:t>установленных к экспертному заключению</a:t>
            </a:r>
            <a:endParaRPr lang="ru-RU" sz="2200" b="1" dirty="0">
              <a:solidFill>
                <a:schemeClr val="bg1"/>
              </a:solidFill>
              <a:ea typeface="DejaVu Sans Light" panose="020B0203030804020204" pitchFamily="34" charset="0"/>
              <a:cs typeface="DejaVu Sans Light" panose="020B0203030804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33750" t="9556" r="32375" b="5111"/>
          <a:stretch/>
        </p:blipFill>
        <p:spPr>
          <a:xfrm>
            <a:off x="4821790" y="1127162"/>
            <a:ext cx="3252386" cy="460854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/>
          <a:srcRect l="33872" t="11281" r="32500" b="4667"/>
          <a:stretch/>
        </p:blipFill>
        <p:spPr>
          <a:xfrm>
            <a:off x="1125841" y="1127162"/>
            <a:ext cx="3310338" cy="465407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50408" y="5826338"/>
            <a:ext cx="8729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«Экспертное заключение» регионального регулирующего органа по формированию тарифа на горячую воду (НВВ 160 млн. руб.), представленное по запросу ФАС России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58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4124" y="5006566"/>
            <a:ext cx="5741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333399"/>
                </a:solidFill>
                <a:ea typeface="ＭＳ Ｐゴシック" pitchFamily="34" charset="-128"/>
                <a:cs typeface="Mangal" pitchFamily="18" charset="0"/>
              </a:rPr>
              <a:t>Установление долгосрочных параметров за пределами долгосрочного периода</a:t>
            </a:r>
            <a:endParaRPr lang="ru-RU" sz="2000" dirty="0" smtClean="0">
              <a:solidFill>
                <a:srgbClr val="333399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-84146" y="27274"/>
            <a:ext cx="9144000" cy="60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400" b="1" kern="0" dirty="0" smtClean="0">
                <a:solidFill>
                  <a:srgbClr val="FFFFFF"/>
                </a:solidFill>
                <a:ea typeface="ＭＳ Ｐゴシック" pitchFamily="34" charset="-128"/>
              </a:rPr>
              <a:t>Ненадлежащее исполнение решений ФАС России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059952813"/>
              </p:ext>
            </p:extLst>
          </p:nvPr>
        </p:nvGraphicFramePr>
        <p:xfrm>
          <a:off x="120745" y="2892497"/>
          <a:ext cx="3143155" cy="1794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17882" y="1781578"/>
            <a:ext cx="51713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В результате фактически отсутствуют единые (котловые) тарифы и индивидуальные тарифы на услуги по передаче электрической энергии с сентября 2016 г.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759956" y="3988099"/>
            <a:ext cx="503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Исполнение решения с нарушением сроков только после официального запроса ФАС России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717882" y="5811846"/>
            <a:ext cx="5426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Установление тарифов на 2016-2018 гг. с одновременным установлением одного долгосрочного параметра регулирования на 2019-2021 гг.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364127" y="914185"/>
            <a:ext cx="5687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333399"/>
                </a:solidFill>
                <a:cs typeface="Arial" panose="020B0604020202020204" pitchFamily="34" charset="0"/>
              </a:rPr>
              <a:t>Неустановление тарифов после отмены тарифного решения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670113" y="1622071"/>
            <a:ext cx="5129297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02723" y="3087370"/>
            <a:ext cx="5741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333399"/>
                </a:solidFill>
                <a:cs typeface="Arial" panose="020B0604020202020204" pitchFamily="34" charset="0"/>
              </a:rPr>
              <a:t>Некорректное исполнение решения ФАС России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759956" y="3833356"/>
            <a:ext cx="5129297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759956" y="5790652"/>
            <a:ext cx="5129297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2056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7448</TotalTime>
  <Words>1394</Words>
  <Application>Microsoft Office PowerPoint</Application>
  <PresentationFormat>Экран (4:3)</PresentationFormat>
  <Paragraphs>200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2_Оформление по умолчанию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Кашунина Ирина Валерьевна</dc:creator>
  <cp:lastModifiedBy>Admin_PC#6</cp:lastModifiedBy>
  <cp:revision>626</cp:revision>
  <cp:lastPrinted>2017-03-02T14:56:07Z</cp:lastPrinted>
  <dcterms:created xsi:type="dcterms:W3CDTF">2016-02-19T07:50:24Z</dcterms:created>
  <dcterms:modified xsi:type="dcterms:W3CDTF">2017-03-03T06:09:59Z</dcterms:modified>
</cp:coreProperties>
</file>