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554" r:id="rId3"/>
    <p:sldId id="542" r:id="rId4"/>
    <p:sldId id="555" r:id="rId5"/>
    <p:sldId id="556" r:id="rId6"/>
    <p:sldId id="557" r:id="rId7"/>
    <p:sldId id="558" r:id="rId8"/>
    <p:sldId id="559" r:id="rId9"/>
    <p:sldId id="560" r:id="rId10"/>
    <p:sldId id="532" r:id="rId11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00"/>
    <a:srgbClr val="00B050"/>
    <a:srgbClr val="00B0F0"/>
    <a:srgbClr val="333399"/>
    <a:srgbClr val="008080"/>
    <a:srgbClr val="FF0066"/>
    <a:srgbClr val="FF7C80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90" autoAdjust="0"/>
    <p:restoredTop sz="91266" autoAdjust="0"/>
  </p:normalViewPr>
  <p:slideViewPr>
    <p:cSldViewPr>
      <p:cViewPr varScale="1">
        <p:scale>
          <a:sx n="103" d="100"/>
          <a:sy n="103" d="100"/>
        </p:scale>
        <p:origin x="144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07FE6-50BF-4526-99AD-FEE77FFE1A3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3209E6-28E5-4454-AB0C-66743D477DDD}">
      <dgm:prSet phldrT="[Текст]" custT="1"/>
      <dgm:spPr/>
      <dgm:t>
        <a:bodyPr/>
        <a:lstStyle/>
        <a:p>
          <a:r>
            <a:rPr lang="ru-RU" sz="2800" dirty="0" smtClean="0"/>
            <a:t>ПП № 867 от 31.08.2016</a:t>
          </a:r>
          <a:endParaRPr lang="ru-RU" sz="2800" dirty="0"/>
        </a:p>
      </dgm:t>
    </dgm:pt>
    <dgm:pt modelId="{AF801E26-140A-48BC-9879-F970599CE37F}" type="parTrans" cxnId="{08FF4381-546B-484F-9EE8-34144484EE6D}">
      <dgm:prSet/>
      <dgm:spPr/>
      <dgm:t>
        <a:bodyPr/>
        <a:lstStyle/>
        <a:p>
          <a:endParaRPr lang="ru-RU"/>
        </a:p>
      </dgm:t>
    </dgm:pt>
    <dgm:pt modelId="{A6559CC6-0117-40DB-A90B-81CA9A7057DF}" type="sibTrans" cxnId="{08FF4381-546B-484F-9EE8-34144484EE6D}">
      <dgm:prSet/>
      <dgm:spPr/>
      <dgm:t>
        <a:bodyPr/>
        <a:lstStyle/>
        <a:p>
          <a:endParaRPr lang="ru-RU"/>
        </a:p>
      </dgm:t>
    </dgm:pt>
    <dgm:pt modelId="{06D5DE29-CFD1-4D45-8A5D-2190EDD3483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33CC"/>
              </a:solidFill>
            </a:rPr>
            <a:t>Определен срок размещения информации для вновь созданных организаций</a:t>
          </a:r>
          <a:endParaRPr lang="ru-RU" sz="2000" dirty="0">
            <a:solidFill>
              <a:srgbClr val="0033CC"/>
            </a:solidFill>
          </a:endParaRPr>
        </a:p>
      </dgm:t>
    </dgm:pt>
    <dgm:pt modelId="{E52F2D1E-5EB4-4D54-8794-C2D3650C919D}" type="parTrans" cxnId="{1EF9BF68-C7C0-4F40-AE57-FB87BE82F002}">
      <dgm:prSet/>
      <dgm:spPr/>
      <dgm:t>
        <a:bodyPr/>
        <a:lstStyle/>
        <a:p>
          <a:endParaRPr lang="ru-RU"/>
        </a:p>
      </dgm:t>
    </dgm:pt>
    <dgm:pt modelId="{E09E7473-1383-4B0E-A34B-FB4E09EA5BB7}" type="sibTrans" cxnId="{1EF9BF68-C7C0-4F40-AE57-FB87BE82F002}">
      <dgm:prSet/>
      <dgm:spPr/>
      <dgm:t>
        <a:bodyPr/>
        <a:lstStyle/>
        <a:p>
          <a:endParaRPr lang="ru-RU"/>
        </a:p>
      </dgm:t>
    </dgm:pt>
    <dgm:pt modelId="{19AD6646-CED0-4502-99CF-DA6D834DE4A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33CC"/>
              </a:solidFill>
            </a:rPr>
            <a:t>Организации должны размещать информацию о заключенных нерегулируемых договорах на пар </a:t>
          </a:r>
          <a:endParaRPr lang="ru-RU" sz="2000" dirty="0">
            <a:solidFill>
              <a:srgbClr val="0033CC"/>
            </a:solidFill>
          </a:endParaRPr>
        </a:p>
      </dgm:t>
    </dgm:pt>
    <dgm:pt modelId="{F98876CB-897E-438F-968E-8F6CD3F02168}" type="parTrans" cxnId="{DBC1D053-1B02-4A80-9098-99DD8DF5F39D}">
      <dgm:prSet/>
      <dgm:spPr/>
      <dgm:t>
        <a:bodyPr/>
        <a:lstStyle/>
        <a:p>
          <a:endParaRPr lang="ru-RU"/>
        </a:p>
      </dgm:t>
    </dgm:pt>
    <dgm:pt modelId="{4D13E415-FD80-43EF-8BC8-11963A442855}" type="sibTrans" cxnId="{DBC1D053-1B02-4A80-9098-99DD8DF5F39D}">
      <dgm:prSet/>
      <dgm:spPr/>
      <dgm:t>
        <a:bodyPr/>
        <a:lstStyle/>
        <a:p>
          <a:endParaRPr lang="ru-RU"/>
        </a:p>
      </dgm:t>
    </dgm:pt>
    <dgm:pt modelId="{99471772-B5E3-4A8C-9559-07B2CADD8278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33CC"/>
              </a:solidFill>
            </a:rPr>
            <a:t>Организации должны размещать информацию об основаниях введения ограничения режима потребления тепловой энергии</a:t>
          </a:r>
          <a:endParaRPr lang="ru-RU" sz="1800" dirty="0">
            <a:solidFill>
              <a:srgbClr val="0033CC"/>
            </a:solidFill>
          </a:endParaRPr>
        </a:p>
      </dgm:t>
    </dgm:pt>
    <dgm:pt modelId="{E27215AA-4EF5-4899-94B8-7C33D88822E3}" type="parTrans" cxnId="{69673AAB-6678-4948-9EB1-7E9759FD182F}">
      <dgm:prSet/>
      <dgm:spPr/>
      <dgm:t>
        <a:bodyPr/>
        <a:lstStyle/>
        <a:p>
          <a:endParaRPr lang="ru-RU"/>
        </a:p>
      </dgm:t>
    </dgm:pt>
    <dgm:pt modelId="{32D608EB-3035-451D-A864-BA8046E080C3}" type="sibTrans" cxnId="{69673AAB-6678-4948-9EB1-7E9759FD182F}">
      <dgm:prSet/>
      <dgm:spPr/>
      <dgm:t>
        <a:bodyPr/>
        <a:lstStyle/>
        <a:p>
          <a:endParaRPr lang="ru-RU"/>
        </a:p>
      </dgm:t>
    </dgm:pt>
    <dgm:pt modelId="{896552FE-3743-4641-9152-5B0B8332913D}">
      <dgm:prSet phldrT="[Текст]" phldr="1"/>
      <dgm:spPr/>
      <dgm:t>
        <a:bodyPr/>
        <a:lstStyle/>
        <a:p>
          <a:endParaRPr lang="ru-RU" dirty="0"/>
        </a:p>
      </dgm:t>
    </dgm:pt>
    <dgm:pt modelId="{05D39635-6C3C-4A81-93F9-767DFFBC31CD}" type="parTrans" cxnId="{CA92596B-84C6-4D04-B6F0-1553E8AB0213}">
      <dgm:prSet/>
      <dgm:spPr/>
      <dgm:t>
        <a:bodyPr/>
        <a:lstStyle/>
        <a:p>
          <a:endParaRPr lang="ru-RU"/>
        </a:p>
      </dgm:t>
    </dgm:pt>
    <dgm:pt modelId="{FDC26432-4A8A-43AD-BB9C-D3D007A64B33}" type="sibTrans" cxnId="{CA92596B-84C6-4D04-B6F0-1553E8AB0213}">
      <dgm:prSet/>
      <dgm:spPr/>
      <dgm:t>
        <a:bodyPr/>
        <a:lstStyle/>
        <a:p>
          <a:endParaRPr lang="ru-RU"/>
        </a:p>
      </dgm:t>
    </dgm:pt>
    <dgm:pt modelId="{C5326D11-30C9-4F46-88DF-1E14A80FD999}">
      <dgm:prSet custT="1"/>
      <dgm:spPr/>
      <dgm:t>
        <a:bodyPr/>
        <a:lstStyle/>
        <a:p>
          <a:r>
            <a:rPr lang="ru-RU" sz="1800" dirty="0" smtClean="0">
              <a:solidFill>
                <a:srgbClr val="0033CC"/>
              </a:solidFill>
            </a:rPr>
            <a:t>Повышение прозрачности деятельности теплоснабжающих (</a:t>
          </a:r>
          <a:r>
            <a:rPr lang="ru-RU" sz="1800" dirty="0" err="1" smtClean="0">
              <a:solidFill>
                <a:srgbClr val="0033CC"/>
              </a:solidFill>
            </a:rPr>
            <a:t>теплосетевых</a:t>
          </a:r>
          <a:r>
            <a:rPr lang="ru-RU" sz="1800" dirty="0" smtClean="0">
              <a:solidFill>
                <a:srgbClr val="0033CC"/>
              </a:solidFill>
            </a:rPr>
            <a:t>) организаций</a:t>
          </a:r>
          <a:endParaRPr lang="ru-RU" sz="1800" dirty="0" smtClean="0">
            <a:solidFill>
              <a:srgbClr val="0033CC"/>
            </a:solidFill>
          </a:endParaRPr>
        </a:p>
      </dgm:t>
    </dgm:pt>
    <dgm:pt modelId="{679CAA5F-E9E0-4959-A843-D0ED8229565C}" type="parTrans" cxnId="{59F0DCAB-6FEC-407A-99B2-5E22BED5A071}">
      <dgm:prSet/>
      <dgm:spPr/>
      <dgm:t>
        <a:bodyPr/>
        <a:lstStyle/>
        <a:p>
          <a:endParaRPr lang="ru-RU"/>
        </a:p>
      </dgm:t>
    </dgm:pt>
    <dgm:pt modelId="{A33CE8E8-58A0-40BC-B67F-22BC359B6CAA}" type="sibTrans" cxnId="{59F0DCAB-6FEC-407A-99B2-5E22BED5A071}">
      <dgm:prSet/>
      <dgm:spPr/>
      <dgm:t>
        <a:bodyPr/>
        <a:lstStyle/>
        <a:p>
          <a:endParaRPr lang="ru-RU"/>
        </a:p>
      </dgm:t>
    </dgm:pt>
    <dgm:pt modelId="{1BFAA952-C5B4-4152-936C-E71B02CDEF4E}" type="pres">
      <dgm:prSet presAssocID="{DAE07FE6-50BF-4526-99AD-FEE77FFE1A3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77E16-254B-4A6F-9C30-4D4C72CE7DE0}" type="pres">
      <dgm:prSet presAssocID="{DAE07FE6-50BF-4526-99AD-FEE77FFE1A38}" presName="matrix" presStyleCnt="0"/>
      <dgm:spPr/>
    </dgm:pt>
    <dgm:pt modelId="{E5A360F2-98AB-428A-8B1C-69E060EA59F1}" type="pres">
      <dgm:prSet presAssocID="{DAE07FE6-50BF-4526-99AD-FEE77FFE1A38}" presName="tile1" presStyleLbl="node1" presStyleIdx="0" presStyleCnt="4"/>
      <dgm:spPr/>
      <dgm:t>
        <a:bodyPr/>
        <a:lstStyle/>
        <a:p>
          <a:endParaRPr lang="ru-RU"/>
        </a:p>
      </dgm:t>
    </dgm:pt>
    <dgm:pt modelId="{0970BFAC-1314-408B-9BB2-02E78BC98CAB}" type="pres">
      <dgm:prSet presAssocID="{DAE07FE6-50BF-4526-99AD-FEE77FFE1A3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A2AFC-F6B1-46E5-ABA8-6BA806D61381}" type="pres">
      <dgm:prSet presAssocID="{DAE07FE6-50BF-4526-99AD-FEE77FFE1A38}" presName="tile2" presStyleLbl="node1" presStyleIdx="1" presStyleCnt="4" custLinFactNeighborY="892"/>
      <dgm:spPr/>
      <dgm:t>
        <a:bodyPr/>
        <a:lstStyle/>
        <a:p>
          <a:endParaRPr lang="ru-RU"/>
        </a:p>
      </dgm:t>
    </dgm:pt>
    <dgm:pt modelId="{571D7A76-50F7-48E7-A417-53B5588AEC6E}" type="pres">
      <dgm:prSet presAssocID="{DAE07FE6-50BF-4526-99AD-FEE77FFE1A3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A0E7C-C6E5-4761-A093-6F8C7DC9DB31}" type="pres">
      <dgm:prSet presAssocID="{DAE07FE6-50BF-4526-99AD-FEE77FFE1A38}" presName="tile3" presStyleLbl="node1" presStyleIdx="2" presStyleCnt="4"/>
      <dgm:spPr/>
      <dgm:t>
        <a:bodyPr/>
        <a:lstStyle/>
        <a:p>
          <a:endParaRPr lang="ru-RU"/>
        </a:p>
      </dgm:t>
    </dgm:pt>
    <dgm:pt modelId="{F9DD47C2-3D48-4B71-AB9A-9237A40AE4E6}" type="pres">
      <dgm:prSet presAssocID="{DAE07FE6-50BF-4526-99AD-FEE77FFE1A3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0D499-DEDF-4644-96D0-35506FE44DDD}" type="pres">
      <dgm:prSet presAssocID="{DAE07FE6-50BF-4526-99AD-FEE77FFE1A38}" presName="tile4" presStyleLbl="node1" presStyleIdx="3" presStyleCnt="4" custScaleY="104260" custLinFactNeighborX="1626" custLinFactNeighborY="-2130"/>
      <dgm:spPr/>
      <dgm:t>
        <a:bodyPr/>
        <a:lstStyle/>
        <a:p>
          <a:endParaRPr lang="ru-RU"/>
        </a:p>
      </dgm:t>
    </dgm:pt>
    <dgm:pt modelId="{FDF677B3-176C-4728-9351-03D4613593A2}" type="pres">
      <dgm:prSet presAssocID="{DAE07FE6-50BF-4526-99AD-FEE77FFE1A3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E1E97-60CB-4CC4-B440-D92277121CBE}" type="pres">
      <dgm:prSet presAssocID="{DAE07FE6-50BF-4526-99AD-FEE77FFE1A38}" presName="centerTile" presStyleLbl="fgShp" presStyleIdx="0" presStyleCnt="1" custScaleX="135115" custScaleY="107891" custLinFactNeighborX="-1283" custLinFactNeighborY="-21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F9BF68-C7C0-4F40-AE57-FB87BE82F002}" srcId="{E43209E6-28E5-4454-AB0C-66743D477DDD}" destId="{06D5DE29-CFD1-4D45-8A5D-2190EDD34836}" srcOrd="0" destOrd="0" parTransId="{E52F2D1E-5EB4-4D54-8794-C2D3650C919D}" sibTransId="{E09E7473-1383-4B0E-A34B-FB4E09EA5BB7}"/>
    <dgm:cxn modelId="{08FF4381-546B-484F-9EE8-34144484EE6D}" srcId="{DAE07FE6-50BF-4526-99AD-FEE77FFE1A38}" destId="{E43209E6-28E5-4454-AB0C-66743D477DDD}" srcOrd="0" destOrd="0" parTransId="{AF801E26-140A-48BC-9879-F970599CE37F}" sibTransId="{A6559CC6-0117-40DB-A90B-81CA9A7057DF}"/>
    <dgm:cxn modelId="{69673AAB-6678-4948-9EB1-7E9759FD182F}" srcId="{E43209E6-28E5-4454-AB0C-66743D477DDD}" destId="{99471772-B5E3-4A8C-9559-07B2CADD8278}" srcOrd="2" destOrd="0" parTransId="{E27215AA-4EF5-4899-94B8-7C33D88822E3}" sibTransId="{32D608EB-3035-451D-A864-BA8046E080C3}"/>
    <dgm:cxn modelId="{CA92596B-84C6-4D04-B6F0-1553E8AB0213}" srcId="{E43209E6-28E5-4454-AB0C-66743D477DDD}" destId="{896552FE-3743-4641-9152-5B0B8332913D}" srcOrd="4" destOrd="0" parTransId="{05D39635-6C3C-4A81-93F9-767DFFBC31CD}" sibTransId="{FDC26432-4A8A-43AD-BB9C-D3D007A64B33}"/>
    <dgm:cxn modelId="{A27154A7-1B91-4BE8-85AC-3D7706002672}" type="presOf" srcId="{DAE07FE6-50BF-4526-99AD-FEE77FFE1A38}" destId="{1BFAA952-C5B4-4152-936C-E71B02CDEF4E}" srcOrd="0" destOrd="0" presId="urn:microsoft.com/office/officeart/2005/8/layout/matrix1"/>
    <dgm:cxn modelId="{ED9A8B70-C41A-47F1-B4A6-47A920261BCC}" type="presOf" srcId="{C5326D11-30C9-4F46-88DF-1E14A80FD999}" destId="{FDF677B3-176C-4728-9351-03D4613593A2}" srcOrd="1" destOrd="0" presId="urn:microsoft.com/office/officeart/2005/8/layout/matrix1"/>
    <dgm:cxn modelId="{244E1854-FE09-4E88-AE13-423B5142BCFD}" type="presOf" srcId="{19AD6646-CED0-4502-99CF-DA6D834DE4A9}" destId="{323A2AFC-F6B1-46E5-ABA8-6BA806D61381}" srcOrd="0" destOrd="0" presId="urn:microsoft.com/office/officeart/2005/8/layout/matrix1"/>
    <dgm:cxn modelId="{27399DC9-F38C-484F-A2C6-3039A92BE1CE}" type="presOf" srcId="{06D5DE29-CFD1-4D45-8A5D-2190EDD34836}" destId="{E5A360F2-98AB-428A-8B1C-69E060EA59F1}" srcOrd="0" destOrd="0" presId="urn:microsoft.com/office/officeart/2005/8/layout/matrix1"/>
    <dgm:cxn modelId="{DBC1D053-1B02-4A80-9098-99DD8DF5F39D}" srcId="{E43209E6-28E5-4454-AB0C-66743D477DDD}" destId="{19AD6646-CED0-4502-99CF-DA6D834DE4A9}" srcOrd="1" destOrd="0" parTransId="{F98876CB-897E-438F-968E-8F6CD3F02168}" sibTransId="{4D13E415-FD80-43EF-8BC8-11963A442855}"/>
    <dgm:cxn modelId="{AA96ED07-321E-4EB7-81D0-DABBAA63D032}" type="presOf" srcId="{E43209E6-28E5-4454-AB0C-66743D477DDD}" destId="{B8AE1E97-60CB-4CC4-B440-D92277121CBE}" srcOrd="0" destOrd="0" presId="urn:microsoft.com/office/officeart/2005/8/layout/matrix1"/>
    <dgm:cxn modelId="{59F0DCAB-6FEC-407A-99B2-5E22BED5A071}" srcId="{E43209E6-28E5-4454-AB0C-66743D477DDD}" destId="{C5326D11-30C9-4F46-88DF-1E14A80FD999}" srcOrd="3" destOrd="0" parTransId="{679CAA5F-E9E0-4959-A843-D0ED8229565C}" sibTransId="{A33CE8E8-58A0-40BC-B67F-22BC359B6CAA}"/>
    <dgm:cxn modelId="{55D51B4E-92C3-4E1A-A16F-8AA4BDADADF4}" type="presOf" srcId="{06D5DE29-CFD1-4D45-8A5D-2190EDD34836}" destId="{0970BFAC-1314-408B-9BB2-02E78BC98CAB}" srcOrd="1" destOrd="0" presId="urn:microsoft.com/office/officeart/2005/8/layout/matrix1"/>
    <dgm:cxn modelId="{56F09180-7F13-4B7E-8D0D-58728F6C56BA}" type="presOf" srcId="{C5326D11-30C9-4F46-88DF-1E14A80FD999}" destId="{FF00D499-DEDF-4644-96D0-35506FE44DDD}" srcOrd="0" destOrd="0" presId="urn:microsoft.com/office/officeart/2005/8/layout/matrix1"/>
    <dgm:cxn modelId="{CB766B71-906C-41A8-9C67-F86EDBDA9769}" type="presOf" srcId="{99471772-B5E3-4A8C-9559-07B2CADD8278}" destId="{F9DD47C2-3D48-4B71-AB9A-9237A40AE4E6}" srcOrd="1" destOrd="0" presId="urn:microsoft.com/office/officeart/2005/8/layout/matrix1"/>
    <dgm:cxn modelId="{64576051-C41B-4AA4-AD11-DCA058CF6F00}" type="presOf" srcId="{19AD6646-CED0-4502-99CF-DA6D834DE4A9}" destId="{571D7A76-50F7-48E7-A417-53B5588AEC6E}" srcOrd="1" destOrd="0" presId="urn:microsoft.com/office/officeart/2005/8/layout/matrix1"/>
    <dgm:cxn modelId="{CB9CC692-62CE-4C4B-8AA2-04DCBB8F9475}" type="presOf" srcId="{99471772-B5E3-4A8C-9559-07B2CADD8278}" destId="{F09A0E7C-C6E5-4761-A093-6F8C7DC9DB31}" srcOrd="0" destOrd="0" presId="urn:microsoft.com/office/officeart/2005/8/layout/matrix1"/>
    <dgm:cxn modelId="{9A13EEEF-A28D-42B1-A6E3-61E44E18FE3C}" type="presParOf" srcId="{1BFAA952-C5B4-4152-936C-E71B02CDEF4E}" destId="{4BC77E16-254B-4A6F-9C30-4D4C72CE7DE0}" srcOrd="0" destOrd="0" presId="urn:microsoft.com/office/officeart/2005/8/layout/matrix1"/>
    <dgm:cxn modelId="{FF872D3D-3DF3-4B28-9787-2F7786F43AF2}" type="presParOf" srcId="{4BC77E16-254B-4A6F-9C30-4D4C72CE7DE0}" destId="{E5A360F2-98AB-428A-8B1C-69E060EA59F1}" srcOrd="0" destOrd="0" presId="urn:microsoft.com/office/officeart/2005/8/layout/matrix1"/>
    <dgm:cxn modelId="{44C4D526-D004-4A5D-9BF5-26BFB0F4377A}" type="presParOf" srcId="{4BC77E16-254B-4A6F-9C30-4D4C72CE7DE0}" destId="{0970BFAC-1314-408B-9BB2-02E78BC98CAB}" srcOrd="1" destOrd="0" presId="urn:microsoft.com/office/officeart/2005/8/layout/matrix1"/>
    <dgm:cxn modelId="{17D17291-B7DF-496A-AA18-EEB2D1449411}" type="presParOf" srcId="{4BC77E16-254B-4A6F-9C30-4D4C72CE7DE0}" destId="{323A2AFC-F6B1-46E5-ABA8-6BA806D61381}" srcOrd="2" destOrd="0" presId="urn:microsoft.com/office/officeart/2005/8/layout/matrix1"/>
    <dgm:cxn modelId="{3A17A2FA-BF8E-4C1A-9441-117937174C6E}" type="presParOf" srcId="{4BC77E16-254B-4A6F-9C30-4D4C72CE7DE0}" destId="{571D7A76-50F7-48E7-A417-53B5588AEC6E}" srcOrd="3" destOrd="0" presId="urn:microsoft.com/office/officeart/2005/8/layout/matrix1"/>
    <dgm:cxn modelId="{2A7FE3EF-FE3B-4F41-BD52-A815E85725D4}" type="presParOf" srcId="{4BC77E16-254B-4A6F-9C30-4D4C72CE7DE0}" destId="{F09A0E7C-C6E5-4761-A093-6F8C7DC9DB31}" srcOrd="4" destOrd="0" presId="urn:microsoft.com/office/officeart/2005/8/layout/matrix1"/>
    <dgm:cxn modelId="{DC2D7478-F4FA-445A-AA14-ECCED4A59916}" type="presParOf" srcId="{4BC77E16-254B-4A6F-9C30-4D4C72CE7DE0}" destId="{F9DD47C2-3D48-4B71-AB9A-9237A40AE4E6}" srcOrd="5" destOrd="0" presId="urn:microsoft.com/office/officeart/2005/8/layout/matrix1"/>
    <dgm:cxn modelId="{874583C9-E003-41E4-B263-DF5777244F14}" type="presParOf" srcId="{4BC77E16-254B-4A6F-9C30-4D4C72CE7DE0}" destId="{FF00D499-DEDF-4644-96D0-35506FE44DDD}" srcOrd="6" destOrd="0" presId="urn:microsoft.com/office/officeart/2005/8/layout/matrix1"/>
    <dgm:cxn modelId="{078A559D-4669-407F-9754-F4CF20F69CF2}" type="presParOf" srcId="{4BC77E16-254B-4A6F-9C30-4D4C72CE7DE0}" destId="{FDF677B3-176C-4728-9351-03D4613593A2}" srcOrd="7" destOrd="0" presId="urn:microsoft.com/office/officeart/2005/8/layout/matrix1"/>
    <dgm:cxn modelId="{92860FF1-EC7D-45F4-9993-D18D0317726C}" type="presParOf" srcId="{1BFAA952-C5B4-4152-936C-E71B02CDEF4E}" destId="{B8AE1E97-60CB-4CC4-B440-D92277121CB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360F2-98AB-428A-8B1C-69E060EA59F1}">
      <dsp:nvSpPr>
        <dsp:cNvPr id="0" name=""/>
        <dsp:cNvSpPr/>
      </dsp:nvSpPr>
      <dsp:spPr>
        <a:xfrm rot="16200000">
          <a:off x="454782" y="-480372"/>
          <a:ext cx="2402803" cy="33123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33CC"/>
              </a:solidFill>
            </a:rPr>
            <a:t>Определен срок размещения информации для вновь созданных организаций</a:t>
          </a:r>
          <a:endParaRPr lang="ru-RU" sz="2000" kern="1200" dirty="0">
            <a:solidFill>
              <a:srgbClr val="0033CC"/>
            </a:solidFill>
          </a:endParaRPr>
        </a:p>
      </dsp:txBody>
      <dsp:txXfrm rot="5400000">
        <a:off x="-1" y="-25589"/>
        <a:ext cx="3312368" cy="1802102"/>
      </dsp:txXfrm>
    </dsp:sp>
    <dsp:sp modelId="{323A2AFC-F6B1-46E5-ABA8-6BA806D61381}">
      <dsp:nvSpPr>
        <dsp:cNvPr id="0" name=""/>
        <dsp:cNvSpPr/>
      </dsp:nvSpPr>
      <dsp:spPr>
        <a:xfrm>
          <a:off x="3312368" y="-4156"/>
          <a:ext cx="3312368" cy="24028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33CC"/>
              </a:solidFill>
            </a:rPr>
            <a:t>Организации должны размещать информацию о заключенных нерегулируемых договорах на пар </a:t>
          </a:r>
          <a:endParaRPr lang="ru-RU" sz="2000" kern="1200" dirty="0">
            <a:solidFill>
              <a:srgbClr val="0033CC"/>
            </a:solidFill>
          </a:endParaRPr>
        </a:p>
      </dsp:txBody>
      <dsp:txXfrm>
        <a:off x="3312368" y="-4156"/>
        <a:ext cx="3312368" cy="1802102"/>
      </dsp:txXfrm>
    </dsp:sp>
    <dsp:sp modelId="{F09A0E7C-C6E5-4761-A093-6F8C7DC9DB31}">
      <dsp:nvSpPr>
        <dsp:cNvPr id="0" name=""/>
        <dsp:cNvSpPr/>
      </dsp:nvSpPr>
      <dsp:spPr>
        <a:xfrm rot="10800000">
          <a:off x="0" y="2377213"/>
          <a:ext cx="3312368" cy="24028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33CC"/>
              </a:solidFill>
            </a:rPr>
            <a:t>Организации должны размещать информацию об основаниях введения ограничения режима потребления тепловой энергии</a:t>
          </a:r>
          <a:endParaRPr lang="ru-RU" sz="1800" kern="1200" dirty="0">
            <a:solidFill>
              <a:srgbClr val="0033CC"/>
            </a:solidFill>
          </a:endParaRPr>
        </a:p>
      </dsp:txBody>
      <dsp:txXfrm rot="10800000">
        <a:off x="0" y="2977913"/>
        <a:ext cx="3312368" cy="1802102"/>
      </dsp:txXfrm>
    </dsp:sp>
    <dsp:sp modelId="{FF00D499-DEDF-4644-96D0-35506FE44DDD}">
      <dsp:nvSpPr>
        <dsp:cNvPr id="0" name=""/>
        <dsp:cNvSpPr/>
      </dsp:nvSpPr>
      <dsp:spPr>
        <a:xfrm rot="5400000">
          <a:off x="3715970" y="1871250"/>
          <a:ext cx="2505162" cy="33123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33CC"/>
              </a:solidFill>
            </a:rPr>
            <a:t>Повышение прозрачности деятельности теплоснабжающих (</a:t>
          </a:r>
          <a:r>
            <a:rPr lang="ru-RU" sz="1800" kern="1200" dirty="0" err="1" smtClean="0">
              <a:solidFill>
                <a:srgbClr val="0033CC"/>
              </a:solidFill>
            </a:rPr>
            <a:t>теплосетевых</a:t>
          </a:r>
          <a:r>
            <a:rPr lang="ru-RU" sz="1800" kern="1200" dirty="0" smtClean="0">
              <a:solidFill>
                <a:srgbClr val="0033CC"/>
              </a:solidFill>
            </a:rPr>
            <a:t>) организаций</a:t>
          </a:r>
          <a:endParaRPr lang="ru-RU" sz="1800" kern="1200" dirty="0" smtClean="0">
            <a:solidFill>
              <a:srgbClr val="0033CC"/>
            </a:solidFill>
          </a:endParaRPr>
        </a:p>
      </dsp:txBody>
      <dsp:txXfrm rot="-5400000">
        <a:off x="3312368" y="2901144"/>
        <a:ext cx="3312368" cy="1878871"/>
      </dsp:txXfrm>
    </dsp:sp>
    <dsp:sp modelId="{B8AE1E97-60CB-4CC4-B440-D92277121CBE}">
      <dsp:nvSpPr>
        <dsp:cNvPr id="0" name=""/>
        <dsp:cNvSpPr/>
      </dsp:nvSpPr>
      <dsp:spPr>
        <a:xfrm>
          <a:off x="1944217" y="1728546"/>
          <a:ext cx="2685303" cy="129620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ПП № 867 от 31.08.2016</a:t>
          </a:r>
          <a:endParaRPr lang="ru-RU" sz="2800" kern="1200" dirty="0"/>
        </a:p>
      </dsp:txBody>
      <dsp:txXfrm>
        <a:off x="2007492" y="1791821"/>
        <a:ext cx="2558753" cy="116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947"/>
            <a:ext cx="5438775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5A3512-E5BA-2445-A096-989628CF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A3512-E5BA-2445-A096-989628CFE86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5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A3512-E5BA-2445-A096-989628CFE86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6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5A3512-E5BA-2445-A096-989628CFE86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4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6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26BBF5-3E53-514F-BAAA-29F393B1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983432" y="2708275"/>
            <a:ext cx="1058944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6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6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800" b="1" dirty="0" smtClean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8080"/>
                </a:solidFill>
              </a:rPr>
              <a:t>Изменения действующего тарифного законодательства в сфере жилищно-коммунального хозяйства</a:t>
            </a:r>
            <a:endParaRPr lang="ru-RU" altLang="ru-RU" sz="2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800" b="1" dirty="0" smtClean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Матюхин А.Г.</a:t>
            </a:r>
            <a:r>
              <a:rPr lang="en-US" altLang="ru-RU" sz="2400" b="1" dirty="0" smtClean="0">
                <a:solidFill>
                  <a:srgbClr val="008080"/>
                </a:solidFill>
              </a:rPr>
              <a:t>,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Начальник Управления регулирования в сфере ЖКХ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ru-RU" sz="10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3 марта 2017 г.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ru-RU" sz="2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8080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8080"/>
              </a:solidFill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3689350" y="2017713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+mj-lt"/>
                <a:ea typeface="MS PGothic" pitchFamily="34" charset="-128"/>
              </a:rPr>
              <a:t>ФЕДЕРАЛЬНАЯ</a:t>
            </a:r>
            <a:r>
              <a:rPr lang="ru-RU" altLang="ru-RU" b="1" dirty="0">
                <a:solidFill>
                  <a:srgbClr val="008080"/>
                </a:solidFill>
                <a:ea typeface="MS PGothic" pitchFamily="34" charset="-128"/>
              </a:rPr>
              <a:t> АНТИМОНОПОЛЬНАЯ СЛУЖБА</a:t>
            </a:r>
            <a:endParaRPr lang="en-US" altLang="ru-RU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279576" y="3140968"/>
            <a:ext cx="7913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 dirty="0"/>
              <a:t>СПАСИБО ЗА ВНИМАНИЕ!</a:t>
            </a:r>
            <a:r>
              <a:rPr lang="en-US" altLang="ru-RU" sz="1800" b="1" dirty="0"/>
              <a:t/>
            </a:r>
            <a:br>
              <a:rPr lang="en-US" altLang="ru-RU" sz="1800" b="1" dirty="0"/>
            </a:br>
            <a:endParaRPr lang="ru-RU" altLang="ru-RU" sz="1800" b="1" dirty="0"/>
          </a:p>
        </p:txBody>
      </p:sp>
      <p:sp>
        <p:nvSpPr>
          <p:cNvPr id="2560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A67C4F-30AC-1740-94F6-D2EF3289FAC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462" y="5004450"/>
            <a:ext cx="1392258" cy="1575738"/>
          </a:xfrm>
          <a:prstGeom prst="rect">
            <a:avLst/>
          </a:prstGeom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5364" y="9525"/>
            <a:ext cx="11979474" cy="534988"/>
          </a:xfrm>
        </p:spPr>
        <p:txBody>
          <a:bodyPr/>
          <a:lstStyle/>
          <a:p>
            <a:pPr>
              <a:defRPr/>
            </a:pPr>
            <a:r>
              <a:rPr lang="ru-RU" sz="2800" b="1" cap="small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2800" b="1" cap="small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endParaRPr lang="ru-RU" sz="2800" b="1" cap="small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55364" y="908720"/>
            <a:ext cx="120173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ctr">
              <a:lnSpc>
                <a:spcPts val="2600"/>
              </a:lnSpc>
              <a:buNone/>
              <a:defRPr/>
            </a:pPr>
            <a:r>
              <a:rPr lang="ru-RU" sz="2300" kern="0" dirty="0" smtClean="0"/>
              <a:t>Правительством </a:t>
            </a:r>
            <a:r>
              <a:rPr lang="ru-RU" sz="2300" kern="0" dirty="0"/>
              <a:t>РФ </a:t>
            </a:r>
            <a:r>
              <a:rPr lang="ru-RU" sz="2300" kern="0" dirty="0" smtClean="0"/>
              <a:t>принято постановление № 1098 (изменения в постановление № 400), предусматривающее </a:t>
            </a:r>
            <a:r>
              <a:rPr lang="ru-RU" sz="2300" kern="0" dirty="0"/>
              <a:t>следующий механизм «оперативного реагирования»: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12522" y="1616191"/>
            <a:ext cx="6210747" cy="916626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2000" kern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</a:t>
            </a:r>
            <a:r>
              <a:rPr lang="ru-RU" sz="20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мониторинг соблюдения установленных индексов изменения платы граждан за КУ по субъекту РФ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76363" y="3140968"/>
            <a:ext cx="8283063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cxnSp>
        <p:nvCxnSpPr>
          <p:cNvPr id="21" name="Прямая со стрелкой 20"/>
          <p:cNvCxnSpPr/>
          <p:nvPr/>
        </p:nvCxnSpPr>
        <p:spPr>
          <a:xfrm>
            <a:off x="2076362" y="3140968"/>
            <a:ext cx="1" cy="27805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>
          <a:xfrm>
            <a:off x="6165074" y="2606103"/>
            <a:ext cx="2934" cy="534865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sp>
        <p:nvSpPr>
          <p:cNvPr id="23" name="Прямоугольник 22"/>
          <p:cNvSpPr/>
          <p:nvPr/>
        </p:nvSpPr>
        <p:spPr>
          <a:xfrm>
            <a:off x="2277322" y="2553116"/>
            <a:ext cx="3786692" cy="52779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18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 наступления периода применения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384032" y="2553115"/>
            <a:ext cx="3786692" cy="51885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18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в периоде применения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364" y="3429000"/>
            <a:ext cx="5550947" cy="543977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1700" kern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ФАС России по выдаче предписания главе субъекта РФ</a:t>
            </a:r>
            <a:endParaRPr lang="ru-RU" sz="1700" kern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58400" y="3429000"/>
            <a:ext cx="5476026" cy="1440160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lIns="18000" tIns="10800" rIns="18000" bIns="10800" rtlCol="0" anchor="ctr"/>
          <a:lstStyle/>
          <a:p>
            <a:pPr algn="ctr" defTabSz="1219140">
              <a:defRPr/>
            </a:pPr>
            <a:r>
              <a:rPr lang="ru-RU" sz="17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учитывает указанное превышение при формировании предложения в Правительство РФ по средним индексам по субъектам РФ на следующий год (пропорционально уменьшает)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0359425" y="3140968"/>
            <a:ext cx="1" cy="27805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2" name="Скругленный прямоугольник 31"/>
          <p:cNvSpPr/>
          <p:nvPr/>
        </p:nvSpPr>
        <p:spPr>
          <a:xfrm>
            <a:off x="3829570" y="5085184"/>
            <a:ext cx="8315102" cy="701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33CC"/>
                </a:solidFill>
              </a:rPr>
              <a:t>Информация должна быть представлена строго </a:t>
            </a:r>
            <a:r>
              <a:rPr lang="ru-RU" sz="2000" b="1" dirty="0" smtClean="0">
                <a:solidFill>
                  <a:srgbClr val="0033CC"/>
                </a:solidFill>
              </a:rPr>
              <a:t>до 5</a:t>
            </a:r>
            <a:r>
              <a:rPr lang="ru-RU" sz="2000" dirty="0" smtClean="0">
                <a:solidFill>
                  <a:srgbClr val="0033CC"/>
                </a:solidFill>
              </a:rPr>
              <a:t> числа месяца, следующего за отчетным</a:t>
            </a: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366" y="4108268"/>
            <a:ext cx="2555950" cy="760892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1700" kern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индекса</a:t>
            </a:r>
            <a:endParaRPr lang="ru-RU" sz="1700" kern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11624" y="4108267"/>
            <a:ext cx="2894687" cy="760893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40">
              <a:defRPr/>
            </a:pPr>
            <a:r>
              <a:rPr lang="ru-RU" sz="1700" kern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тарифа</a:t>
            </a:r>
          </a:p>
          <a:p>
            <a:pPr algn="ctr" defTabSz="1219140">
              <a:defRPr/>
            </a:pPr>
            <a:r>
              <a:rPr lang="ru-RU" sz="1700" kern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(предусмотрен Правилами регулирования)</a:t>
            </a:r>
            <a:endParaRPr lang="ru-RU" sz="1700" kern="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1271464" y="3933056"/>
            <a:ext cx="1" cy="27805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1" name="Прямая со стрелкой 40"/>
          <p:cNvCxnSpPr/>
          <p:nvPr/>
        </p:nvCxnSpPr>
        <p:spPr>
          <a:xfrm>
            <a:off x="4217974" y="3933056"/>
            <a:ext cx="1" cy="27805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2" name="Скругленный прямоугольник 41"/>
          <p:cNvSpPr/>
          <p:nvPr/>
        </p:nvSpPr>
        <p:spPr>
          <a:xfrm>
            <a:off x="3829570" y="5820294"/>
            <a:ext cx="8336671" cy="759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33CC"/>
                </a:solidFill>
              </a:rPr>
              <a:t>Если есть превышение, необходимо направить в ФАС России документы</a:t>
            </a:r>
            <a:endParaRPr lang="ru-RU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817" y="9525"/>
            <a:ext cx="11989021" cy="534988"/>
          </a:xfrm>
        </p:spPr>
        <p:txBody>
          <a:bodyPr/>
          <a:lstStyle/>
          <a:p>
            <a:pPr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Сопоставимость цен и закупок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5558" y="3480377"/>
            <a:ext cx="12017300" cy="22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buNone/>
              <a:defRPr/>
            </a:pPr>
            <a:endParaRPr lang="ru-RU" sz="2600" kern="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5817" y="904972"/>
            <a:ext cx="12017300" cy="115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lnSpc>
                <a:spcPts val="2600"/>
              </a:lnSpc>
              <a:buNone/>
              <a:defRPr/>
            </a:pPr>
            <a:r>
              <a:rPr lang="ru-RU" sz="2000" dirty="0"/>
              <a:t>В 2016 году в рамках выполнения полномочий по контролю за установленными тарифами на тепловую энергию ФАС России начала осуществлять мониторинг информации о закупочной деятельности регулируемых организаций топлива (ежеквартально</a:t>
            </a:r>
            <a:r>
              <a:rPr lang="ru-RU" sz="2000" dirty="0" smtClean="0"/>
              <a:t>).</a:t>
            </a:r>
          </a:p>
          <a:p>
            <a:pPr marL="0" indent="360000" algn="just">
              <a:lnSpc>
                <a:spcPts val="2600"/>
              </a:lnSpc>
              <a:buNone/>
              <a:defRPr/>
            </a:pPr>
            <a:endParaRPr lang="ru-RU" sz="24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29748" y="2302265"/>
            <a:ext cx="10249669" cy="204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lnSpc>
                <a:spcPts val="2600"/>
              </a:lnSpc>
              <a:buNone/>
              <a:defRPr/>
            </a:pPr>
            <a:r>
              <a:rPr lang="ru-RU" sz="2000" b="1" dirty="0" smtClean="0"/>
              <a:t>Результаты мониторинга:</a:t>
            </a:r>
          </a:p>
          <a:p>
            <a:pPr algn="just">
              <a:lnSpc>
                <a:spcPts val="2600"/>
              </a:lnSpc>
              <a:buFontTx/>
              <a:buChar char="-"/>
              <a:defRPr/>
            </a:pPr>
            <a:r>
              <a:rPr lang="ru-RU" sz="2000" b="1" dirty="0" smtClean="0"/>
              <a:t>большой разброс цен;</a:t>
            </a:r>
          </a:p>
          <a:p>
            <a:pPr algn="just">
              <a:lnSpc>
                <a:spcPts val="2600"/>
              </a:lnSpc>
              <a:buFontTx/>
              <a:buChar char="-"/>
              <a:defRPr/>
            </a:pPr>
            <a:r>
              <a:rPr lang="ru-RU" sz="2000" b="1" dirty="0" smtClean="0"/>
              <a:t>ряд цен существенно выше средней цены </a:t>
            </a:r>
            <a:r>
              <a:rPr lang="ru-RU" sz="2000" b="1" dirty="0"/>
              <a:t>в </a:t>
            </a:r>
            <a:r>
              <a:rPr lang="ru-RU" sz="2000" b="1" dirty="0" smtClean="0"/>
              <a:t>регионе </a:t>
            </a:r>
            <a:r>
              <a:rPr lang="ru-RU" sz="2000" b="1" dirty="0"/>
              <a:t>и на </a:t>
            </a:r>
            <a:r>
              <a:rPr lang="ru-RU" sz="2000" b="1" dirty="0" smtClean="0"/>
              <a:t>бирже;</a:t>
            </a:r>
          </a:p>
          <a:p>
            <a:pPr algn="just">
              <a:lnSpc>
                <a:spcPts val="2600"/>
              </a:lnSpc>
              <a:buFontTx/>
              <a:buChar char="-"/>
              <a:defRPr/>
            </a:pPr>
            <a:r>
              <a:rPr lang="ru-RU" sz="2000" b="1" dirty="0" smtClean="0"/>
              <a:t>самое дорогое – закупка не конкурентным способом (закупка у единственного поставщика и т.д.)</a:t>
            </a:r>
          </a:p>
          <a:p>
            <a:pPr marL="0" indent="360000" algn="just">
              <a:lnSpc>
                <a:spcPts val="2600"/>
              </a:lnSpc>
              <a:buNone/>
              <a:defRPr/>
            </a:pPr>
            <a:endParaRPr lang="ru-RU" sz="2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1300606" y="4395569"/>
            <a:ext cx="10891394" cy="119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000" dirty="0"/>
              <a:t>ФАС России </a:t>
            </a:r>
            <a:r>
              <a:rPr lang="ru-RU" sz="2000" dirty="0" smtClean="0"/>
              <a:t>в 2017 году продолжит </a:t>
            </a:r>
            <a:r>
              <a:rPr lang="ru-RU" sz="2000" dirty="0"/>
              <a:t>работу по мониторингу информации о проведении закупочной деятельности организаций и контролю за включением в состав расходов регулируемых организаций затрат на мазут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1321160" y="5473633"/>
            <a:ext cx="11009188" cy="119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Кроме того, запущены мониторинги по:</a:t>
            </a:r>
          </a:p>
          <a:p>
            <a:pPr>
              <a:buFontTx/>
              <a:buChar char="-"/>
            </a:pPr>
            <a:r>
              <a:rPr lang="ru-RU" sz="2000" dirty="0" smtClean="0"/>
              <a:t>коагулянтам (</a:t>
            </a:r>
            <a:r>
              <a:rPr lang="ru-RU" sz="2000" dirty="0" err="1" smtClean="0"/>
              <a:t>химреагентам</a:t>
            </a:r>
            <a:r>
              <a:rPr lang="ru-RU" sz="2000" dirty="0" smtClean="0"/>
              <a:t>);</a:t>
            </a:r>
          </a:p>
          <a:p>
            <a:pPr>
              <a:buFontTx/>
              <a:buChar char="-"/>
            </a:pPr>
            <a:r>
              <a:rPr lang="ru-RU" sz="2000" dirty="0" smtClean="0"/>
              <a:t>дизельному топливу</a:t>
            </a:r>
          </a:p>
        </p:txBody>
      </p:sp>
    </p:spTree>
    <p:extLst>
      <p:ext uri="{BB962C8B-B14F-4D97-AF65-F5344CB8AC3E}">
        <p14:creationId xmlns:p14="http://schemas.microsoft.com/office/powerpoint/2010/main" val="35065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8" cy="534988"/>
          </a:xfrm>
        </p:spPr>
        <p:txBody>
          <a:bodyPr/>
          <a:lstStyle/>
          <a:p>
            <a:pPr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Изменения концессионного законодательства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5558" y="3480377"/>
            <a:ext cx="12017300" cy="22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buNone/>
              <a:defRPr/>
            </a:pPr>
            <a:endParaRPr lang="ru-RU" sz="2600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176407" y="1100034"/>
            <a:ext cx="5219682" cy="163121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- Обязательное участие субъекта РФ в качестве стороны концессионного соглашения, если полномочия по регулированию тарифов не переданы муниципальному образованию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0207" y="3172551"/>
            <a:ext cx="5219682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Установление </a:t>
            </a:r>
            <a:r>
              <a:rPr lang="ru-RU" sz="2000" dirty="0"/>
              <a:t>порядка проведения совместного конкурса на право заключения концессионного соглашения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04942" y="1113765"/>
            <a:ext cx="5219682" cy="22467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Передача </a:t>
            </a:r>
            <a:r>
              <a:rPr lang="ru-RU" sz="2000" dirty="0"/>
              <a:t>в концессию вновь выявленных бесхозяйных объектов/систем, технологически связанных с объектом концессионного </a:t>
            </a:r>
            <a:r>
              <a:rPr lang="ru-RU" sz="2000" dirty="0" smtClean="0"/>
              <a:t>соглашения,  </a:t>
            </a:r>
            <a:r>
              <a:rPr lang="ru-RU" sz="2000" dirty="0"/>
              <a:t>без проведения торгов путем изменения условий действующего концессионного соглашения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04942" y="3461164"/>
            <a:ext cx="5298704" cy="169277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/>
              <a:t>Осуществление Минстроем России мониторинга заключения и реализации заключенных концессионных соглашений в отношении объектов тепло-, водоснабжения и водоотведения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2856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452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/>
                </a:solidFill>
              </a:rPr>
              <a:t>Незарегистрированное имущество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21C1B-0710-4938-A849-A6B4D418EA1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96741" y="1059754"/>
            <a:ext cx="4076240" cy="1477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Обязанность </a:t>
            </a:r>
            <a:r>
              <a:rPr lang="ru-RU" sz="1800" dirty="0"/>
              <a:t>концессионера </a:t>
            </a:r>
            <a:r>
              <a:rPr lang="ru-RU" sz="1800" dirty="0" smtClean="0"/>
              <a:t>зарегистрировать недвижимое имущество в течение одного года с даты заключения концессионного соглашения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96835" y="3717032"/>
            <a:ext cx="3240795" cy="184665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Кадастровые работы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Государственный кадастровый учет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Государственная </a:t>
            </a:r>
            <a:r>
              <a:rPr lang="ru-RU" sz="1800" dirty="0" smtClean="0"/>
              <a:t>регистрация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675534" y="3717032"/>
            <a:ext cx="3459298" cy="175432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Передача незарегистрированного имущества концессионеру по договору аренды с сохранением инвестиционных обязательств</a:t>
            </a:r>
            <a:endParaRPr lang="ru-RU" sz="1800" dirty="0"/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 rot="16200000">
            <a:off x="5810803" y="2420606"/>
            <a:ext cx="461665" cy="147544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ru-RU" sz="1800" dirty="0" smtClean="0"/>
              <a:t>Исполнил</a:t>
            </a:r>
            <a:endParaRPr lang="ru-RU" sz="18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6717233" y="2564904"/>
            <a:ext cx="1088574" cy="110924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858122" y="2564904"/>
            <a:ext cx="1547061" cy="110924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spect="1"/>
          </p:cNvSpPr>
          <p:nvPr/>
        </p:nvSpPr>
        <p:spPr>
          <a:xfrm rot="16200000">
            <a:off x="10726521" y="2259042"/>
            <a:ext cx="461665" cy="179857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ru-RU" sz="1800" dirty="0" smtClean="0"/>
              <a:t>Не исполнил</a:t>
            </a:r>
            <a:endParaRPr lang="ru-RU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168178" y="980728"/>
            <a:ext cx="4675047" cy="461664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 </a:t>
            </a:r>
            <a:r>
              <a:rPr lang="ru-RU" sz="1800" b="1" dirty="0" smtClean="0"/>
              <a:t>Условия передачи в концессию</a:t>
            </a:r>
            <a:r>
              <a:rPr lang="ru-RU" sz="1800" dirty="0" smtClean="0"/>
              <a:t>:</a:t>
            </a:r>
          </a:p>
          <a:p>
            <a:pPr algn="ctr"/>
            <a:endParaRPr lang="ru-RU" sz="6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Наличие документов, подтверждающих право собственности </a:t>
            </a:r>
            <a:r>
              <a:rPr lang="ru-RU" sz="1800" dirty="0" err="1" smtClean="0"/>
              <a:t>концедента</a:t>
            </a:r>
            <a:endParaRPr lang="ru-RU" sz="1800" dirty="0" smtClean="0"/>
          </a:p>
          <a:p>
            <a:endParaRPr lang="ru-RU" sz="400" dirty="0"/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Балансовая стоимость не превышает 50% от балансовой стоимости всего передаваемого имущества</a:t>
            </a:r>
          </a:p>
          <a:p>
            <a:pPr indent="457200">
              <a:buFont typeface="Courier New" pitchFamily="49" charset="0"/>
              <a:buChar char="o"/>
            </a:pPr>
            <a:endParaRPr lang="en-US" sz="4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Перечень незарегистрированного имущества за три месяца до его передачи в концессию опубликован в Едином федеральном реестре юридически значимых сведений </a:t>
            </a:r>
          </a:p>
          <a:p>
            <a:pPr indent="457200">
              <a:buFont typeface="Courier New" pitchFamily="49" charset="0"/>
              <a:buChar char="o"/>
            </a:pPr>
            <a:endParaRPr lang="ru-RU" sz="4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1800" dirty="0" smtClean="0"/>
              <a:t>Инвестиционные обязательства концессионера в отношении такого </a:t>
            </a:r>
            <a:r>
              <a:rPr lang="ru-RU" sz="1800" dirty="0" smtClean="0"/>
              <a:t>имущества</a:t>
            </a:r>
            <a:endParaRPr lang="ru-RU" sz="400" dirty="0" smtClean="0"/>
          </a:p>
        </p:txBody>
      </p:sp>
    </p:spTree>
    <p:extLst>
      <p:ext uri="{BB962C8B-B14F-4D97-AF65-F5344CB8AC3E}">
        <p14:creationId xmlns:p14="http://schemas.microsoft.com/office/powerpoint/2010/main" val="20299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57" y="96101"/>
            <a:ext cx="10972800" cy="407963"/>
          </a:xfrm>
        </p:spPr>
        <p:txBody>
          <a:bodyPr/>
          <a:lstStyle/>
          <a:p>
            <a:r>
              <a:rPr lang="ru-RU" sz="2800" b="1" dirty="0" smtClean="0"/>
              <a:t>Долги неэффективных предприятий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21C1B-0710-4938-A849-A6B4D418EA15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7" name="Прямая со стрелкой 6"/>
          <p:cNvCxnSpPr>
            <a:endCxn id="16" idx="0"/>
          </p:cNvCxnSpPr>
          <p:nvPr/>
        </p:nvCxnSpPr>
        <p:spPr>
          <a:xfrm>
            <a:off x="6577069" y="2154792"/>
            <a:ext cx="2260579" cy="110354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557" y="2753845"/>
            <a:ext cx="5096742" cy="387798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b="1" dirty="0" smtClean="0"/>
              <a:t>Условия</a:t>
            </a:r>
            <a:r>
              <a:rPr lang="ru-RU" sz="2000" dirty="0" smtClean="0"/>
              <a:t>:</a:t>
            </a:r>
          </a:p>
          <a:p>
            <a:pPr algn="ctr"/>
            <a:endParaRPr lang="ru-RU" sz="7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2000" dirty="0" smtClean="0"/>
              <a:t>долги </a:t>
            </a:r>
            <a:r>
              <a:rPr lang="ru-RU" sz="2000" dirty="0"/>
              <a:t>не погашены на момент заключения концессионного </a:t>
            </a:r>
            <a:r>
              <a:rPr lang="ru-RU" sz="2000" dirty="0" smtClean="0"/>
              <a:t>соглашения</a:t>
            </a:r>
          </a:p>
          <a:p>
            <a:endParaRPr lang="ru-RU" sz="500" dirty="0"/>
          </a:p>
          <a:p>
            <a:pPr indent="457200">
              <a:buFont typeface="Courier New" pitchFamily="49" charset="0"/>
              <a:buChar char="o"/>
            </a:pPr>
            <a:r>
              <a:rPr lang="ru-RU" sz="2000" dirty="0"/>
              <a:t>д</a:t>
            </a:r>
            <a:r>
              <a:rPr lang="ru-RU" sz="2000" dirty="0" smtClean="0"/>
              <a:t>олги возникли не ранее двух лет до дня заключения концессионного соглашения</a:t>
            </a:r>
          </a:p>
          <a:p>
            <a:pPr indent="457200">
              <a:buFont typeface="Courier New" pitchFamily="49" charset="0"/>
              <a:buChar char="o"/>
            </a:pPr>
            <a:endParaRPr lang="en-US" sz="5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2000" dirty="0"/>
              <a:t>р</a:t>
            </a:r>
            <a:r>
              <a:rPr lang="ru-RU" sz="2000" dirty="0" smtClean="0"/>
              <a:t>азмер долгов устанавливается </a:t>
            </a:r>
            <a:r>
              <a:rPr lang="ru-RU" sz="2000" dirty="0" err="1" smtClean="0"/>
              <a:t>концедентом</a:t>
            </a:r>
            <a:r>
              <a:rPr lang="ru-RU" sz="2000" dirty="0" smtClean="0"/>
              <a:t> в решении о заключении концессионного соглашения</a:t>
            </a:r>
          </a:p>
          <a:p>
            <a:pPr indent="457200">
              <a:buFont typeface="Courier New" pitchFamily="49" charset="0"/>
              <a:buChar char="o"/>
            </a:pPr>
            <a:endParaRPr lang="ru-RU" sz="500" dirty="0" smtClean="0"/>
          </a:p>
          <a:p>
            <a:pPr indent="457200">
              <a:buFont typeface="Courier New" pitchFamily="49" charset="0"/>
              <a:buChar char="o"/>
            </a:pPr>
            <a:r>
              <a:rPr lang="ru-RU" sz="2000" dirty="0"/>
              <a:t>д</a:t>
            </a:r>
            <a:r>
              <a:rPr lang="ru-RU" sz="2000" dirty="0" smtClean="0"/>
              <a:t>олги включаются в концессионную плату концессионера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56328" y="954463"/>
            <a:ext cx="3833868" cy="13234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Возможность погашения долгов неэффективных предприятий</a:t>
            </a:r>
            <a:r>
              <a:rPr lang="ru-RU" sz="2000" dirty="0"/>
              <a:t>, </a:t>
            </a:r>
            <a:r>
              <a:rPr lang="ru-RU" sz="2000" dirty="0" smtClean="0"/>
              <a:t>учреждений, участвующих в концессии</a:t>
            </a: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748270" y="2154792"/>
            <a:ext cx="828385" cy="59333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3262" y="3258338"/>
            <a:ext cx="5728771" cy="22467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Состав долгов</a:t>
            </a:r>
            <a:r>
              <a:rPr lang="ru-RU" sz="2000" dirty="0" smtClean="0"/>
              <a:t>: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2000" dirty="0" smtClean="0"/>
              <a:t>оплата труда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2000" dirty="0"/>
              <a:t>о</a:t>
            </a:r>
            <a:r>
              <a:rPr lang="ru-RU" sz="2000" dirty="0" smtClean="0"/>
              <a:t>плата энергетических ресурсов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2000" dirty="0"/>
              <a:t>н</a:t>
            </a:r>
            <a:r>
              <a:rPr lang="ru-RU" sz="2000" dirty="0" smtClean="0"/>
              <a:t>алоги и сборы</a:t>
            </a:r>
          </a:p>
          <a:p>
            <a:pPr indent="457200">
              <a:buFont typeface="Courier New" pitchFamily="49" charset="0"/>
              <a:buChar char="o"/>
            </a:pPr>
            <a:r>
              <a:rPr lang="ru-RU" sz="2000" dirty="0" smtClean="0"/>
              <a:t>кредитные договоры, заключенные в целях финансирования мероприятий инвестиционных программ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07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21C1B-0710-4938-A849-A6B4D418EA1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64307" y="1053745"/>
            <a:ext cx="443638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Особенности участия предприятий, учреждений в концессионном соглашении</a:t>
            </a: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286898" y="2069408"/>
            <a:ext cx="2233038" cy="78832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9" idx="0"/>
          </p:cNvCxnSpPr>
          <p:nvPr/>
        </p:nvCxnSpPr>
        <p:spPr>
          <a:xfrm>
            <a:off x="6816080" y="2069408"/>
            <a:ext cx="1973882" cy="108583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6002" y="2857734"/>
            <a:ext cx="4436380" cy="255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Исключение из учредительных документов видов деятельности в сфере тепло-, водоснабжения и водоотведения на территории муниципального образования, на котором находится имущество, в полном составе переданное в концессию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57696" y="3155247"/>
            <a:ext cx="4464531" cy="13234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Ликвидация указанных организаций в случае исключения из учредительных документов всех видов деятельности</a:t>
            </a:r>
            <a:endParaRPr lang="ru-RU" sz="2000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55364" y="-354709"/>
            <a:ext cx="109728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/>
                </a:solidFill>
              </a:rPr>
              <a:t>Сокращение числа МУП/ГУП, учреждений</a:t>
            </a:r>
            <a:endParaRPr lang="ru-RU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1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8" cy="534988"/>
          </a:xfrm>
        </p:spPr>
        <p:txBody>
          <a:bodyPr/>
          <a:lstStyle/>
          <a:p>
            <a:pPr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Изменения в Стандарты раскрытия информации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5558" y="3480377"/>
            <a:ext cx="12017300" cy="22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buNone/>
              <a:defRPr/>
            </a:pPr>
            <a:endParaRPr lang="ru-RU" sz="2600" kern="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5817" y="908720"/>
            <a:ext cx="11810823" cy="108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lnSpc>
                <a:spcPts val="2600"/>
              </a:lnSpc>
              <a:buNone/>
              <a:defRPr/>
            </a:pPr>
            <a:r>
              <a:rPr lang="ru-RU" sz="2000" dirty="0"/>
              <a:t>Постановлением Правительства РФ от </a:t>
            </a:r>
            <a:r>
              <a:rPr lang="ru-RU" sz="2000" dirty="0" smtClean="0"/>
              <a:t>31.08.2016 № </a:t>
            </a:r>
            <a:r>
              <a:rPr lang="ru-RU" sz="2000" dirty="0"/>
              <a:t>867 внесены изменения в Стандарты раскрытия информации теплоснабжающими организациями, </a:t>
            </a:r>
            <a:r>
              <a:rPr lang="ru-RU" sz="2000" dirty="0" err="1"/>
              <a:t>теплосетевыми</a:t>
            </a:r>
            <a:r>
              <a:rPr lang="ru-RU" sz="2000" dirty="0"/>
              <a:t> организациями и органами регулирования, утвержденные постановлением Правительства РФ от 05.07.2013 № 570</a:t>
            </a:r>
          </a:p>
        </p:txBody>
      </p:sp>
      <p:graphicFrame>
        <p:nvGraphicFramePr>
          <p:cNvPr id="1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146001"/>
              </p:ext>
            </p:extLst>
          </p:nvPr>
        </p:nvGraphicFramePr>
        <p:xfrm>
          <a:off x="191344" y="1988425"/>
          <a:ext cx="6624736" cy="480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Объект 2"/>
          <p:cNvSpPr txBox="1">
            <a:spLocks/>
          </p:cNvSpPr>
          <p:nvPr/>
        </p:nvSpPr>
        <p:spPr bwMode="auto">
          <a:xfrm>
            <a:off x="8328248" y="2899623"/>
            <a:ext cx="2952328" cy="25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000" b="1" dirty="0"/>
              <a:t>Разработаны </a:t>
            </a:r>
            <a:r>
              <a:rPr lang="ru-RU" sz="2000" b="1" dirty="0" smtClean="0"/>
              <a:t>единые </a:t>
            </a:r>
            <a:r>
              <a:rPr lang="ru-RU" sz="2000" b="1" dirty="0"/>
              <a:t>формы раскрытия информации для теплоснабжающих, </a:t>
            </a:r>
            <a:r>
              <a:rPr lang="ru-RU" sz="2000" b="1" dirty="0" err="1"/>
              <a:t>теплосетевых</a:t>
            </a:r>
            <a:r>
              <a:rPr lang="ru-RU" sz="2000" b="1" dirty="0"/>
              <a:t> организаций, органов регулирования и ФАС </a:t>
            </a:r>
            <a:r>
              <a:rPr lang="ru-RU" sz="2000" b="1" dirty="0" smtClean="0"/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29617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8" cy="534988"/>
          </a:xfrm>
        </p:spPr>
        <p:txBody>
          <a:bodyPr/>
          <a:lstStyle/>
          <a:p>
            <a:pPr>
              <a:defRPr/>
            </a:pPr>
            <a:r>
              <a:rPr lang="ru-RU" sz="2800" b="1" cap="small" dirty="0" smtClean="0">
                <a:solidFill>
                  <a:schemeClr val="accent2"/>
                </a:solidFill>
              </a:rPr>
              <a:t>Изменения в Стандарты раскрытия информации</a:t>
            </a:r>
            <a:endParaRPr lang="ru-RU" sz="28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5558" y="3480377"/>
            <a:ext cx="12017300" cy="22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just">
              <a:buNone/>
              <a:defRPr/>
            </a:pPr>
            <a:endParaRPr lang="ru-RU" sz="2600" kern="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5817" y="908720"/>
            <a:ext cx="11810823" cy="108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360000" algn="ctr">
              <a:lnSpc>
                <a:spcPts val="2600"/>
              </a:lnSpc>
              <a:buNone/>
              <a:defRPr/>
            </a:pPr>
            <a:r>
              <a:rPr lang="ru-RU" sz="2000" dirty="0"/>
              <a:t>в Правительство РФ внесен законопроект, предусматривающий внесение изменений в статьи 9.15 и 19.8.1 КоАП РФ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927373"/>
            <a:ext cx="10972800" cy="4525963"/>
          </a:xfrm>
        </p:spPr>
        <p:txBody>
          <a:bodyPr/>
          <a:lstStyle/>
          <a:p>
            <a:pPr algn="ctr"/>
            <a:r>
              <a:rPr lang="ru-RU" sz="2000" b="1" dirty="0" smtClean="0"/>
              <a:t>Изменения </a:t>
            </a:r>
            <a:r>
              <a:rPr lang="ru-RU" sz="2000" b="1" dirty="0"/>
              <a:t>в ст.19.8.1 КоАП РФ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ru-RU" sz="2000" b="1" dirty="0"/>
              <a:t>Введение ответственности за не раскрытие информации для теплоснабжающих организаций;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ru-RU" sz="2000" b="1" dirty="0"/>
              <a:t>Введение ответственности за не раскрытие информации для органов регулирования;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ru-RU" sz="2000" b="1" dirty="0"/>
              <a:t>Введение ответственности за не раскрытие информации для ФАС России</a:t>
            </a:r>
          </a:p>
          <a:p>
            <a:pPr marL="45720" indent="0" algn="ctr">
              <a:buClrTx/>
              <a:buNone/>
            </a:pPr>
            <a:endParaRPr lang="ru-RU" sz="2000" b="1" dirty="0"/>
          </a:p>
          <a:p>
            <a:pPr marL="388620" algn="ctr">
              <a:buClrTx/>
              <a:buFont typeface="Arial" panose="020B0604020202020204" pitchFamily="34" charset="0"/>
              <a:buChar char="•"/>
            </a:pPr>
            <a:r>
              <a:rPr lang="ru-RU" sz="2000" b="1" dirty="0"/>
              <a:t>Изменения в ст.9.15 КоАП РФ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ru-RU" sz="2000" b="1" dirty="0"/>
              <a:t>Новый состав – предоставление заведомо ложной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7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22524</TotalTime>
  <Words>717</Words>
  <Application>Microsoft Office PowerPoint</Application>
  <PresentationFormat>Широкоэкранный</PresentationFormat>
  <Paragraphs>108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ＭＳ Ｐゴシック</vt:lpstr>
      <vt:lpstr>ＭＳ Ｐゴシック</vt:lpstr>
      <vt:lpstr>Arial</vt:lpstr>
      <vt:lpstr>Courier New</vt:lpstr>
      <vt:lpstr>Times New Roman</vt:lpstr>
      <vt:lpstr>Оформление по умолчанию</vt:lpstr>
      <vt:lpstr>Презентация PowerPoint</vt:lpstr>
      <vt:lpstr>Плата граждан</vt:lpstr>
      <vt:lpstr>Сопоставимость цен и закупок</vt:lpstr>
      <vt:lpstr>Изменения концессионного законодательства</vt:lpstr>
      <vt:lpstr>Незарегистрированное имущество</vt:lpstr>
      <vt:lpstr>Долги неэффективных предприятий</vt:lpstr>
      <vt:lpstr>Сокращение числа МУП/ГУП, учреждений</vt:lpstr>
      <vt:lpstr>Изменения в Стандарты раскрытия информации</vt:lpstr>
      <vt:lpstr>Изменения в Стандарты раскрытия информации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Перфилова Екатерина Владимировна</cp:lastModifiedBy>
  <cp:revision>1520</cp:revision>
  <cp:lastPrinted>2017-03-02T14:17:04Z</cp:lastPrinted>
  <dcterms:created xsi:type="dcterms:W3CDTF">2011-08-24T07:02:51Z</dcterms:created>
  <dcterms:modified xsi:type="dcterms:W3CDTF">2017-03-02T14:34:25Z</dcterms:modified>
</cp:coreProperties>
</file>