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15"/>
  </p:notesMasterIdLst>
  <p:handoutMasterIdLst>
    <p:handoutMasterId r:id="rId16"/>
  </p:handoutMasterIdLst>
  <p:sldIdLst>
    <p:sldId id="257" r:id="rId3"/>
    <p:sldId id="437" r:id="rId4"/>
    <p:sldId id="458" r:id="rId5"/>
    <p:sldId id="459" r:id="rId6"/>
    <p:sldId id="460" r:id="rId7"/>
    <p:sldId id="462" r:id="rId8"/>
    <p:sldId id="471" r:id="rId9"/>
    <p:sldId id="461" r:id="rId10"/>
    <p:sldId id="464" r:id="rId11"/>
    <p:sldId id="470" r:id="rId12"/>
    <p:sldId id="463" r:id="rId13"/>
    <p:sldId id="472" r:id="rId14"/>
  </p:sldIdLst>
  <p:sldSz cx="9144000" cy="6858000" type="screen4x3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7478" autoAdjust="0"/>
  </p:normalViewPr>
  <p:slideViewPr>
    <p:cSldViewPr snapToGrid="0">
      <p:cViewPr varScale="1">
        <p:scale>
          <a:sx n="88" d="100"/>
          <a:sy n="88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761E4-B9A0-4E3B-BDEA-C8349E36816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33425-1659-4B13-AE4D-A328D9BCAB8A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В рамках подготовки к принятию тарифно-балансовых решений производится:</a:t>
          </a:r>
          <a:endParaRPr lang="ru-RU" sz="2400" dirty="0">
            <a:solidFill>
              <a:schemeClr val="tx1"/>
            </a:solidFill>
          </a:endParaRPr>
        </a:p>
      </dgm:t>
    </dgm:pt>
    <dgm:pt modelId="{23E12A5D-7DCB-4024-A25F-24354B890C56}" type="parTrans" cxnId="{635E1067-6E34-4B1D-8DAB-AB7EE1DD4D33}">
      <dgm:prSet/>
      <dgm:spPr/>
      <dgm:t>
        <a:bodyPr/>
        <a:lstStyle/>
        <a:p>
          <a:endParaRPr lang="ru-RU"/>
        </a:p>
      </dgm:t>
    </dgm:pt>
    <dgm:pt modelId="{0CEE247D-1406-4214-92E3-19ACFA41A956}" type="sibTrans" cxnId="{635E1067-6E34-4B1D-8DAB-AB7EE1DD4D33}">
      <dgm:prSet/>
      <dgm:spPr/>
      <dgm:t>
        <a:bodyPr/>
        <a:lstStyle/>
        <a:p>
          <a:endParaRPr lang="ru-RU"/>
        </a:p>
      </dgm:t>
    </dgm:pt>
    <dgm:pt modelId="{115C4970-B387-47D2-AA6E-340E8448DA04}">
      <dgm:prSet/>
      <dgm:spPr/>
      <dgm:t>
        <a:bodyPr/>
        <a:lstStyle/>
        <a:p>
          <a:pPr marL="285750" indent="0" algn="just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D383C69C-DCFE-47CD-8F93-0D4D973E48DB}" type="parTrans" cxnId="{74E498F4-1D35-4641-9186-DA8032960C26}">
      <dgm:prSet/>
      <dgm:spPr/>
      <dgm:t>
        <a:bodyPr/>
        <a:lstStyle/>
        <a:p>
          <a:endParaRPr lang="ru-RU"/>
        </a:p>
      </dgm:t>
    </dgm:pt>
    <dgm:pt modelId="{28F99D09-A07F-4714-823A-138669A9C0A2}" type="sibTrans" cxnId="{74E498F4-1D35-4641-9186-DA8032960C26}">
      <dgm:prSet/>
      <dgm:spPr/>
      <dgm:t>
        <a:bodyPr/>
        <a:lstStyle/>
        <a:p>
          <a:endParaRPr lang="ru-RU"/>
        </a:p>
      </dgm:t>
    </dgm:pt>
    <dgm:pt modelId="{7FACB223-8169-4AEC-8FAC-26646352F17D}">
      <dgm:prSet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На 2017 год установлено более </a:t>
          </a:r>
          <a:r>
            <a:rPr lang="ru-RU" b="1" dirty="0" smtClean="0"/>
            <a:t>295 тыс. значений</a:t>
          </a:r>
          <a:r>
            <a:rPr lang="ru-RU" dirty="0" smtClean="0"/>
            <a:t> и параметров сводного прогнозного баланса (только в ноябре);</a:t>
          </a:r>
          <a:endParaRPr lang="ru-RU" dirty="0"/>
        </a:p>
      </dgm:t>
    </dgm:pt>
    <dgm:pt modelId="{DD58585C-4CBF-4CB9-97D5-69898A531A5D}" type="parTrans" cxnId="{8873F3F0-6149-4661-84A1-149A8E0B8AA8}">
      <dgm:prSet/>
      <dgm:spPr/>
      <dgm:t>
        <a:bodyPr/>
        <a:lstStyle/>
        <a:p>
          <a:endParaRPr lang="ru-RU"/>
        </a:p>
      </dgm:t>
    </dgm:pt>
    <dgm:pt modelId="{3E658371-285F-4728-81BA-D96A3B314D63}" type="sibTrans" cxnId="{8873F3F0-6149-4661-84A1-149A8E0B8AA8}">
      <dgm:prSet/>
      <dgm:spPr/>
      <dgm:t>
        <a:bodyPr/>
        <a:lstStyle/>
        <a:p>
          <a:endParaRPr lang="ru-RU"/>
        </a:p>
      </dgm:t>
    </dgm:pt>
    <dgm:pt modelId="{B0B58E87-5E35-4E4C-A72D-D119C238E0BA}">
      <dgm:prSet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</a:t>
          </a:r>
          <a:r>
            <a:rPr lang="en-US" dirty="0" smtClean="0"/>
            <a:t>C 15 </a:t>
          </a:r>
          <a:r>
            <a:rPr lang="ru-RU" dirty="0" smtClean="0"/>
            <a:t>мая 2016 по 30 октября при подготовке балансовых решений проведено </a:t>
          </a:r>
          <a:r>
            <a:rPr lang="ru-RU" b="1" dirty="0" smtClean="0"/>
            <a:t>более 300 совещаний</a:t>
          </a:r>
          <a:r>
            <a:rPr lang="ru-RU" dirty="0" smtClean="0"/>
            <a:t> с субъектами Российской Федерации,  Минэнерго России, Минэкономразвития России, ПАО «СО ЕЭС», Ассоциацией «НП «Совет рынка», АО «АТС», ПАО «</a:t>
          </a:r>
          <a:r>
            <a:rPr lang="ru-RU" dirty="0" err="1" smtClean="0"/>
            <a:t>Россети»и</a:t>
          </a:r>
          <a:r>
            <a:rPr lang="ru-RU" dirty="0" smtClean="0"/>
            <a:t> др.</a:t>
          </a:r>
          <a:endParaRPr lang="ru-RU" dirty="0"/>
        </a:p>
      </dgm:t>
    </dgm:pt>
    <dgm:pt modelId="{E8A0F3AC-4C65-4E08-AD53-1739A6098312}" type="parTrans" cxnId="{EC1DCF19-6C29-4832-B1A7-9E25C477B122}">
      <dgm:prSet/>
      <dgm:spPr/>
      <dgm:t>
        <a:bodyPr/>
        <a:lstStyle/>
        <a:p>
          <a:endParaRPr lang="ru-RU"/>
        </a:p>
      </dgm:t>
    </dgm:pt>
    <dgm:pt modelId="{73527E86-F766-464A-813B-450DAB37F955}" type="sibTrans" cxnId="{EC1DCF19-6C29-4832-B1A7-9E25C477B122}">
      <dgm:prSet/>
      <dgm:spPr/>
      <dgm:t>
        <a:bodyPr/>
        <a:lstStyle/>
        <a:p>
          <a:endParaRPr lang="ru-RU"/>
        </a:p>
      </dgm:t>
    </dgm:pt>
    <dgm:pt modelId="{BF3B4B68-84D2-4DB5-ACA0-2EECC545552F}">
      <dgm:prSet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 </a:t>
          </a:r>
          <a:r>
            <a:rPr lang="ru-RU" dirty="0" smtClean="0"/>
            <a:t>Баланс </a:t>
          </a:r>
          <a:r>
            <a:rPr lang="ru-RU" dirty="0" smtClean="0"/>
            <a:t>включено около 3500 организаций;</a:t>
          </a:r>
          <a:endParaRPr lang="ru-RU" dirty="0"/>
        </a:p>
      </dgm:t>
    </dgm:pt>
    <dgm:pt modelId="{44DE7193-AE8F-4147-B413-8850EFF041CE}" type="parTrans" cxnId="{1FD4A5FB-C85B-4856-86A1-F083F1A17799}">
      <dgm:prSet/>
      <dgm:spPr/>
      <dgm:t>
        <a:bodyPr/>
        <a:lstStyle/>
        <a:p>
          <a:endParaRPr lang="ru-RU"/>
        </a:p>
      </dgm:t>
    </dgm:pt>
    <dgm:pt modelId="{D93C8814-2D01-4BD4-B7D5-4D9A84FD8CCF}" type="sibTrans" cxnId="{1FD4A5FB-C85B-4856-86A1-F083F1A17799}">
      <dgm:prSet/>
      <dgm:spPr/>
      <dgm:t>
        <a:bodyPr/>
        <a:lstStyle/>
        <a:p>
          <a:endParaRPr lang="ru-RU"/>
        </a:p>
      </dgm:t>
    </dgm:pt>
    <dgm:pt modelId="{C1712064-BECD-4506-B5CF-B7EB0D8115D7}" type="pres">
      <dgm:prSet presAssocID="{B64761E4-B9A0-4E3B-BDEA-C8349E3681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ADCE8C-3B11-4589-8A62-5F402B6537F1}" type="pres">
      <dgm:prSet presAssocID="{96733425-1659-4B13-AE4D-A328D9BCAB8A}" presName="composite" presStyleCnt="0"/>
      <dgm:spPr/>
    </dgm:pt>
    <dgm:pt modelId="{51C63436-FCCA-421C-B7D7-0452777AEBCC}" type="pres">
      <dgm:prSet presAssocID="{96733425-1659-4B13-AE4D-A328D9BCAB8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25862-DF2C-4582-BCCC-03642D09C9B4}" type="pres">
      <dgm:prSet presAssocID="{96733425-1659-4B13-AE4D-A328D9BCAB8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5E1067-6E34-4B1D-8DAB-AB7EE1DD4D33}" srcId="{B64761E4-B9A0-4E3B-BDEA-C8349E368160}" destId="{96733425-1659-4B13-AE4D-A328D9BCAB8A}" srcOrd="0" destOrd="0" parTransId="{23E12A5D-7DCB-4024-A25F-24354B890C56}" sibTransId="{0CEE247D-1406-4214-92E3-19ACFA41A956}"/>
    <dgm:cxn modelId="{D237DBA4-A409-440E-96E4-5BABE4C7570F}" type="presOf" srcId="{BF3B4B68-84D2-4DB5-ACA0-2EECC545552F}" destId="{44925862-DF2C-4582-BCCC-03642D09C9B4}" srcOrd="0" destOrd="1" presId="urn:microsoft.com/office/officeart/2005/8/layout/hList1"/>
    <dgm:cxn modelId="{B6EF6574-C5D1-4A11-8113-DD118A691698}" type="presOf" srcId="{7FACB223-8169-4AEC-8FAC-26646352F17D}" destId="{44925862-DF2C-4582-BCCC-03642D09C9B4}" srcOrd="0" destOrd="0" presId="urn:microsoft.com/office/officeart/2005/8/layout/hList1"/>
    <dgm:cxn modelId="{386E2F6F-001E-4A02-94D8-A7967699D055}" type="presOf" srcId="{B64761E4-B9A0-4E3B-BDEA-C8349E368160}" destId="{C1712064-BECD-4506-B5CF-B7EB0D8115D7}" srcOrd="0" destOrd="0" presId="urn:microsoft.com/office/officeart/2005/8/layout/hList1"/>
    <dgm:cxn modelId="{8873F3F0-6149-4661-84A1-149A8E0B8AA8}" srcId="{96733425-1659-4B13-AE4D-A328D9BCAB8A}" destId="{7FACB223-8169-4AEC-8FAC-26646352F17D}" srcOrd="0" destOrd="0" parTransId="{DD58585C-4CBF-4CB9-97D5-69898A531A5D}" sibTransId="{3E658371-285F-4728-81BA-D96A3B314D63}"/>
    <dgm:cxn modelId="{C7F59275-F666-4297-8327-7322F83791ED}" type="presOf" srcId="{96733425-1659-4B13-AE4D-A328D9BCAB8A}" destId="{51C63436-FCCA-421C-B7D7-0452777AEBCC}" srcOrd="0" destOrd="0" presId="urn:microsoft.com/office/officeart/2005/8/layout/hList1"/>
    <dgm:cxn modelId="{1FD4A5FB-C85B-4856-86A1-F083F1A17799}" srcId="{96733425-1659-4B13-AE4D-A328D9BCAB8A}" destId="{BF3B4B68-84D2-4DB5-ACA0-2EECC545552F}" srcOrd="1" destOrd="0" parTransId="{44DE7193-AE8F-4147-B413-8850EFF041CE}" sibTransId="{D93C8814-2D01-4BD4-B7D5-4D9A84FD8CCF}"/>
    <dgm:cxn modelId="{FB77E9AD-B891-44F4-9E90-5E77C4EE2E52}" type="presOf" srcId="{B0B58E87-5E35-4E4C-A72D-D119C238E0BA}" destId="{44925862-DF2C-4582-BCCC-03642D09C9B4}" srcOrd="0" destOrd="2" presId="urn:microsoft.com/office/officeart/2005/8/layout/hList1"/>
    <dgm:cxn modelId="{9E3B78BC-47E4-42F2-89A3-1466B805ED53}" type="presOf" srcId="{115C4970-B387-47D2-AA6E-340E8448DA04}" destId="{44925862-DF2C-4582-BCCC-03642D09C9B4}" srcOrd="0" destOrd="3" presId="urn:microsoft.com/office/officeart/2005/8/layout/hList1"/>
    <dgm:cxn modelId="{74E498F4-1D35-4641-9186-DA8032960C26}" srcId="{96733425-1659-4B13-AE4D-A328D9BCAB8A}" destId="{115C4970-B387-47D2-AA6E-340E8448DA04}" srcOrd="3" destOrd="0" parTransId="{D383C69C-DCFE-47CD-8F93-0D4D973E48DB}" sibTransId="{28F99D09-A07F-4714-823A-138669A9C0A2}"/>
    <dgm:cxn modelId="{EC1DCF19-6C29-4832-B1A7-9E25C477B122}" srcId="{96733425-1659-4B13-AE4D-A328D9BCAB8A}" destId="{B0B58E87-5E35-4E4C-A72D-D119C238E0BA}" srcOrd="2" destOrd="0" parTransId="{E8A0F3AC-4C65-4E08-AD53-1739A6098312}" sibTransId="{73527E86-F766-464A-813B-450DAB37F955}"/>
    <dgm:cxn modelId="{D656AB38-D635-4077-9129-5707BDBF77E6}" type="presParOf" srcId="{C1712064-BECD-4506-B5CF-B7EB0D8115D7}" destId="{BCADCE8C-3B11-4589-8A62-5F402B6537F1}" srcOrd="0" destOrd="0" presId="urn:microsoft.com/office/officeart/2005/8/layout/hList1"/>
    <dgm:cxn modelId="{5C2C2D99-39AC-4578-A947-D772F214B969}" type="presParOf" srcId="{BCADCE8C-3B11-4589-8A62-5F402B6537F1}" destId="{51C63436-FCCA-421C-B7D7-0452777AEBCC}" srcOrd="0" destOrd="0" presId="urn:microsoft.com/office/officeart/2005/8/layout/hList1"/>
    <dgm:cxn modelId="{274270E9-AFBE-4881-8D99-4C258742DBBA}" type="presParOf" srcId="{BCADCE8C-3B11-4589-8A62-5F402B6537F1}" destId="{44925862-DF2C-4582-BCCC-03642D09C9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6B33D0-6580-418B-B885-462CA54312C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ED5CAE-77AC-42DB-8BB1-AD9C0C45B42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</a:rPr>
            <a:t>Надбавка устанавливается в соответствии с порядком, утверждённым Правительством РФ, в целях достижения базового уровня тарифов на электроэнергию</a:t>
          </a:r>
          <a:endParaRPr lang="ru-RU" sz="1300" dirty="0">
            <a:solidFill>
              <a:schemeClr val="tx1"/>
            </a:solidFill>
          </a:endParaRPr>
        </a:p>
      </dgm:t>
    </dgm:pt>
    <dgm:pt modelId="{A9827351-0010-4FA4-9396-54DC3DB9407A}" type="parTrans" cxnId="{EF83F1D0-48D2-4F1D-880F-9D75D5B6DA62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90D54D49-E7F5-41F6-867C-404A3A94780E}" type="sibTrans" cxnId="{EF83F1D0-48D2-4F1D-880F-9D75D5B6DA62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F8714271-1EF6-45D2-9082-9B2290365F17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333399"/>
              </a:solidFill>
            </a:rPr>
            <a:t>Необходима разработка порядка, определяющего расчёт базовых уровней тарифов на электроэнергию</a:t>
          </a:r>
          <a:endParaRPr lang="ru-RU" sz="1300" dirty="0">
            <a:solidFill>
              <a:srgbClr val="333399"/>
            </a:solidFill>
          </a:endParaRPr>
        </a:p>
      </dgm:t>
    </dgm:pt>
    <dgm:pt modelId="{0E66D8BF-91C4-48CF-BD50-39583179CAAC}" type="parTrans" cxnId="{41E99B24-EE05-400B-BD77-9561E99013B7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C1C901BB-96DF-40A9-B4B1-0F85B2797D45}" type="sibTrans" cxnId="{41E99B24-EE05-400B-BD77-9561E99013B7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F579DF5B-747C-4FD5-B0E4-9DEB5CFF661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</a:rPr>
            <a:t>Правительством РФ ежегодно определяются субъекты электроэнергетики Дальнего Востока, в отношении которых применяется надбавка</a:t>
          </a:r>
          <a:endParaRPr lang="ru-RU" sz="1300" dirty="0">
            <a:solidFill>
              <a:schemeClr val="tx1"/>
            </a:solidFill>
          </a:endParaRPr>
        </a:p>
      </dgm:t>
    </dgm:pt>
    <dgm:pt modelId="{1590C78D-368C-4E42-979F-F7A69AD898D6}" type="parTrans" cxnId="{107CBCEB-B0E4-49C8-BD12-FE8BC8A644DF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3D7AEE3F-29C5-45F2-A5B1-7B05992AA596}" type="sibTrans" cxnId="{107CBCEB-B0E4-49C8-BD12-FE8BC8A644DF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EFB43909-AD5D-451A-8200-D2BC8A8023CB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333399"/>
              </a:solidFill>
            </a:rPr>
            <a:t>Необходима разработка проекта распоряжения, определяющего перечень субъектов в которых применяется надбавка и размер надбавки</a:t>
          </a:r>
          <a:endParaRPr lang="ru-RU" sz="1300" dirty="0">
            <a:solidFill>
              <a:srgbClr val="333399"/>
            </a:solidFill>
          </a:endParaRPr>
        </a:p>
      </dgm:t>
    </dgm:pt>
    <dgm:pt modelId="{62415F68-8CA3-49BC-92A4-0192B11B5A56}" type="parTrans" cxnId="{F10C6655-1F17-4CBA-86A7-8321D3684B72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2214FF61-AB42-47A5-A9FA-81698FD23F36}" type="sibTrans" cxnId="{F10C6655-1F17-4CBA-86A7-8321D3684B72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84CCC5AB-D1FE-437A-9173-856FFE622E1A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</a:rPr>
            <a:t>Предполагается, что надбавка устанавливается к цене на мощность в ценовых зонах</a:t>
          </a:r>
          <a:endParaRPr lang="ru-RU" sz="1300" dirty="0">
            <a:solidFill>
              <a:schemeClr val="tx1"/>
            </a:solidFill>
          </a:endParaRPr>
        </a:p>
      </dgm:t>
    </dgm:pt>
    <dgm:pt modelId="{B2F3A7C3-F0FF-48C3-8A03-E40BEB8D4A14}" type="parTrans" cxnId="{1BD4A443-FF74-4050-9110-42A7A997EC0E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0576BB5E-8A50-4674-9E1D-AD8A27F73A58}" type="sibTrans" cxnId="{1BD4A443-FF74-4050-9110-42A7A997EC0E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50FD6B41-8BEE-4D93-906C-EAC4B573F3F2}">
      <dgm:prSet phldrT="[Текст]" custT="1"/>
      <dgm:spPr/>
      <dgm:t>
        <a:bodyPr/>
        <a:lstStyle/>
        <a:p>
          <a:r>
            <a:rPr lang="ru-RU" sz="1300" dirty="0" smtClean="0">
              <a:solidFill>
                <a:srgbClr val="333399"/>
              </a:solidFill>
            </a:rPr>
            <a:t>Получатель надбавки должен стать субъектом оптового рынка и иметь генерирующий объект в ценовой зоне. Необходима разработка изменений в Правила оптового рынка и Основы ценообразования, определяющие порядок применения надбавки</a:t>
          </a:r>
          <a:r>
            <a:rPr lang="ru-RU" sz="1300" dirty="0" smtClean="0">
              <a:solidFill>
                <a:schemeClr val="tx1"/>
              </a:solidFill>
            </a:rPr>
            <a:t>.</a:t>
          </a:r>
          <a:endParaRPr lang="ru-RU" sz="1300" dirty="0">
            <a:solidFill>
              <a:schemeClr val="tx1"/>
            </a:solidFill>
          </a:endParaRPr>
        </a:p>
      </dgm:t>
    </dgm:pt>
    <dgm:pt modelId="{1CF03C7B-ECBA-4CCE-830F-A38E826B5C65}" type="parTrans" cxnId="{E2B75CA5-AFAF-4253-A155-49302E94C768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060DECB0-AA98-49E0-A7A7-107CA1E1E9C9}" type="sibTrans" cxnId="{E2B75CA5-AFAF-4253-A155-49302E94C768}">
      <dgm:prSet/>
      <dgm:spPr/>
      <dgm:t>
        <a:bodyPr/>
        <a:lstStyle/>
        <a:p>
          <a:endParaRPr lang="ru-RU" sz="1300">
            <a:solidFill>
              <a:schemeClr val="tx1"/>
            </a:solidFill>
          </a:endParaRPr>
        </a:p>
      </dgm:t>
    </dgm:pt>
    <dgm:pt modelId="{607AF7B4-7316-43F4-9122-5F644BB78034}" type="pres">
      <dgm:prSet presAssocID="{D36B33D0-6580-418B-B885-462CA54312C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230D94-45A1-4201-B6B1-FD8860EF2449}" type="pres">
      <dgm:prSet presAssocID="{41ED5CAE-77AC-42DB-8BB1-AD9C0C45B422}" presName="horFlow" presStyleCnt="0"/>
      <dgm:spPr/>
    </dgm:pt>
    <dgm:pt modelId="{6337BE8D-DE6C-469A-AF27-D90AF2D84EA3}" type="pres">
      <dgm:prSet presAssocID="{41ED5CAE-77AC-42DB-8BB1-AD9C0C45B422}" presName="bigChev" presStyleLbl="node1" presStyleIdx="0" presStyleCnt="3" custScaleX="161680"/>
      <dgm:spPr/>
      <dgm:t>
        <a:bodyPr/>
        <a:lstStyle/>
        <a:p>
          <a:endParaRPr lang="ru-RU"/>
        </a:p>
      </dgm:t>
    </dgm:pt>
    <dgm:pt modelId="{22B5C4D6-177C-43DF-BFBD-02A8889D8B46}" type="pres">
      <dgm:prSet presAssocID="{0E66D8BF-91C4-48CF-BD50-39583179CAAC}" presName="parTrans" presStyleCnt="0"/>
      <dgm:spPr/>
    </dgm:pt>
    <dgm:pt modelId="{133C12DB-20AD-470D-A8D2-DE85B6F7B9E3}" type="pres">
      <dgm:prSet presAssocID="{F8714271-1EF6-45D2-9082-9B2290365F17}" presName="node" presStyleLbl="alignAccFollowNode1" presStyleIdx="0" presStyleCnt="3" custScaleX="233107" custScaleY="115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38DB5-B948-439E-B43A-D5A549B3871E}" type="pres">
      <dgm:prSet presAssocID="{41ED5CAE-77AC-42DB-8BB1-AD9C0C45B422}" presName="vSp" presStyleCnt="0"/>
      <dgm:spPr/>
    </dgm:pt>
    <dgm:pt modelId="{31407C47-1BBC-4045-93D2-B85559175ACB}" type="pres">
      <dgm:prSet presAssocID="{F579DF5B-747C-4FD5-B0E4-9DEB5CFF6617}" presName="horFlow" presStyleCnt="0"/>
      <dgm:spPr/>
    </dgm:pt>
    <dgm:pt modelId="{DCCD90FB-B03B-410B-81B7-47DE2AD56381}" type="pres">
      <dgm:prSet presAssocID="{F579DF5B-747C-4FD5-B0E4-9DEB5CFF6617}" presName="bigChev" presStyleLbl="node1" presStyleIdx="1" presStyleCnt="3" custScaleX="161680"/>
      <dgm:spPr/>
      <dgm:t>
        <a:bodyPr/>
        <a:lstStyle/>
        <a:p>
          <a:endParaRPr lang="ru-RU"/>
        </a:p>
      </dgm:t>
    </dgm:pt>
    <dgm:pt modelId="{4ED3559D-061E-4E2B-A38A-598B556999F5}" type="pres">
      <dgm:prSet presAssocID="{62415F68-8CA3-49BC-92A4-0192B11B5A56}" presName="parTrans" presStyleCnt="0"/>
      <dgm:spPr/>
    </dgm:pt>
    <dgm:pt modelId="{67D8ECDE-ACE3-4541-AAE1-641553B36BB7}" type="pres">
      <dgm:prSet presAssocID="{EFB43909-AD5D-451A-8200-D2BC8A8023CB}" presName="node" presStyleLbl="alignAccFollowNode1" presStyleIdx="1" presStyleCnt="3" custScaleX="231618" custScaleY="115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2D63F-A327-48E1-80A2-0AB3F74A82BB}" type="pres">
      <dgm:prSet presAssocID="{F579DF5B-747C-4FD5-B0E4-9DEB5CFF6617}" presName="vSp" presStyleCnt="0"/>
      <dgm:spPr/>
    </dgm:pt>
    <dgm:pt modelId="{87729380-29BF-4A6D-B59E-F6639C71BCA2}" type="pres">
      <dgm:prSet presAssocID="{84CCC5AB-D1FE-437A-9173-856FFE622E1A}" presName="horFlow" presStyleCnt="0"/>
      <dgm:spPr/>
    </dgm:pt>
    <dgm:pt modelId="{4B705C45-CFC6-4418-A197-C4511081F5DF}" type="pres">
      <dgm:prSet presAssocID="{84CCC5AB-D1FE-437A-9173-856FFE622E1A}" presName="bigChev" presStyleLbl="node1" presStyleIdx="2" presStyleCnt="3" custScaleX="161680"/>
      <dgm:spPr/>
      <dgm:t>
        <a:bodyPr/>
        <a:lstStyle/>
        <a:p>
          <a:endParaRPr lang="ru-RU"/>
        </a:p>
      </dgm:t>
    </dgm:pt>
    <dgm:pt modelId="{9447E98B-C4D5-4153-BF4D-E54012AAD343}" type="pres">
      <dgm:prSet presAssocID="{1CF03C7B-ECBA-4CCE-830F-A38E826B5C65}" presName="parTrans" presStyleCnt="0"/>
      <dgm:spPr/>
    </dgm:pt>
    <dgm:pt modelId="{5D76D929-DD1C-47D9-A3D4-BFB283387267}" type="pres">
      <dgm:prSet presAssocID="{50FD6B41-8BEE-4D93-906C-EAC4B573F3F2}" presName="node" presStyleLbl="alignAccFollowNode1" presStyleIdx="2" presStyleCnt="3" custScaleX="230551" custScaleY="115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74095-E0FD-4B4B-BA81-A9BACC76AE87}" type="presOf" srcId="{EFB43909-AD5D-451A-8200-D2BC8A8023CB}" destId="{67D8ECDE-ACE3-4541-AAE1-641553B36BB7}" srcOrd="0" destOrd="0" presId="urn:microsoft.com/office/officeart/2005/8/layout/lProcess3"/>
    <dgm:cxn modelId="{469A3FA0-9B3F-4EBE-86FB-B9152C788CC4}" type="presOf" srcId="{50FD6B41-8BEE-4D93-906C-EAC4B573F3F2}" destId="{5D76D929-DD1C-47D9-A3D4-BFB283387267}" srcOrd="0" destOrd="0" presId="urn:microsoft.com/office/officeart/2005/8/layout/lProcess3"/>
    <dgm:cxn modelId="{BB0BE6F3-8F01-46EA-974E-1984DB08A60C}" type="presOf" srcId="{84CCC5AB-D1FE-437A-9173-856FFE622E1A}" destId="{4B705C45-CFC6-4418-A197-C4511081F5DF}" srcOrd="0" destOrd="0" presId="urn:microsoft.com/office/officeart/2005/8/layout/lProcess3"/>
    <dgm:cxn modelId="{41E99B24-EE05-400B-BD77-9561E99013B7}" srcId="{41ED5CAE-77AC-42DB-8BB1-AD9C0C45B422}" destId="{F8714271-1EF6-45D2-9082-9B2290365F17}" srcOrd="0" destOrd="0" parTransId="{0E66D8BF-91C4-48CF-BD50-39583179CAAC}" sibTransId="{C1C901BB-96DF-40A9-B4B1-0F85B2797D45}"/>
    <dgm:cxn modelId="{DE71E31B-600A-4DF6-AC97-1E530E7DBE30}" type="presOf" srcId="{F579DF5B-747C-4FD5-B0E4-9DEB5CFF6617}" destId="{DCCD90FB-B03B-410B-81B7-47DE2AD56381}" srcOrd="0" destOrd="0" presId="urn:microsoft.com/office/officeart/2005/8/layout/lProcess3"/>
    <dgm:cxn modelId="{107CBCEB-B0E4-49C8-BD12-FE8BC8A644DF}" srcId="{D36B33D0-6580-418B-B885-462CA54312CD}" destId="{F579DF5B-747C-4FD5-B0E4-9DEB5CFF6617}" srcOrd="1" destOrd="0" parTransId="{1590C78D-368C-4E42-979F-F7A69AD898D6}" sibTransId="{3D7AEE3F-29C5-45F2-A5B1-7B05992AA596}"/>
    <dgm:cxn modelId="{483C0D1F-2D81-4120-9E0E-26B8B34D3384}" type="presOf" srcId="{F8714271-1EF6-45D2-9082-9B2290365F17}" destId="{133C12DB-20AD-470D-A8D2-DE85B6F7B9E3}" srcOrd="0" destOrd="0" presId="urn:microsoft.com/office/officeart/2005/8/layout/lProcess3"/>
    <dgm:cxn modelId="{EF83F1D0-48D2-4F1D-880F-9D75D5B6DA62}" srcId="{D36B33D0-6580-418B-B885-462CA54312CD}" destId="{41ED5CAE-77AC-42DB-8BB1-AD9C0C45B422}" srcOrd="0" destOrd="0" parTransId="{A9827351-0010-4FA4-9396-54DC3DB9407A}" sibTransId="{90D54D49-E7F5-41F6-867C-404A3A94780E}"/>
    <dgm:cxn modelId="{77643BFF-C17D-4771-BFA2-D86D5140C1A6}" type="presOf" srcId="{41ED5CAE-77AC-42DB-8BB1-AD9C0C45B422}" destId="{6337BE8D-DE6C-469A-AF27-D90AF2D84EA3}" srcOrd="0" destOrd="0" presId="urn:microsoft.com/office/officeart/2005/8/layout/lProcess3"/>
    <dgm:cxn modelId="{19D0DD7F-027F-4BB3-9239-288D3893E90C}" type="presOf" srcId="{D36B33D0-6580-418B-B885-462CA54312CD}" destId="{607AF7B4-7316-43F4-9122-5F644BB78034}" srcOrd="0" destOrd="0" presId="urn:microsoft.com/office/officeart/2005/8/layout/lProcess3"/>
    <dgm:cxn modelId="{F10C6655-1F17-4CBA-86A7-8321D3684B72}" srcId="{F579DF5B-747C-4FD5-B0E4-9DEB5CFF6617}" destId="{EFB43909-AD5D-451A-8200-D2BC8A8023CB}" srcOrd="0" destOrd="0" parTransId="{62415F68-8CA3-49BC-92A4-0192B11B5A56}" sibTransId="{2214FF61-AB42-47A5-A9FA-81698FD23F36}"/>
    <dgm:cxn modelId="{E2B75CA5-AFAF-4253-A155-49302E94C768}" srcId="{84CCC5AB-D1FE-437A-9173-856FFE622E1A}" destId="{50FD6B41-8BEE-4D93-906C-EAC4B573F3F2}" srcOrd="0" destOrd="0" parTransId="{1CF03C7B-ECBA-4CCE-830F-A38E826B5C65}" sibTransId="{060DECB0-AA98-49E0-A7A7-107CA1E1E9C9}"/>
    <dgm:cxn modelId="{1BD4A443-FF74-4050-9110-42A7A997EC0E}" srcId="{D36B33D0-6580-418B-B885-462CA54312CD}" destId="{84CCC5AB-D1FE-437A-9173-856FFE622E1A}" srcOrd="2" destOrd="0" parTransId="{B2F3A7C3-F0FF-48C3-8A03-E40BEB8D4A14}" sibTransId="{0576BB5E-8A50-4674-9E1D-AD8A27F73A58}"/>
    <dgm:cxn modelId="{B291189F-CC51-4270-BE87-94EEE45B30D2}" type="presParOf" srcId="{607AF7B4-7316-43F4-9122-5F644BB78034}" destId="{4E230D94-45A1-4201-B6B1-FD8860EF2449}" srcOrd="0" destOrd="0" presId="urn:microsoft.com/office/officeart/2005/8/layout/lProcess3"/>
    <dgm:cxn modelId="{5A4DC68C-EAB4-4CB2-B00E-87C44568F42D}" type="presParOf" srcId="{4E230D94-45A1-4201-B6B1-FD8860EF2449}" destId="{6337BE8D-DE6C-469A-AF27-D90AF2D84EA3}" srcOrd="0" destOrd="0" presId="urn:microsoft.com/office/officeart/2005/8/layout/lProcess3"/>
    <dgm:cxn modelId="{A764B549-C483-4990-8AD6-DBAAC8E7EF8D}" type="presParOf" srcId="{4E230D94-45A1-4201-B6B1-FD8860EF2449}" destId="{22B5C4D6-177C-43DF-BFBD-02A8889D8B46}" srcOrd="1" destOrd="0" presId="urn:microsoft.com/office/officeart/2005/8/layout/lProcess3"/>
    <dgm:cxn modelId="{579158BA-6C08-43AA-B240-7EF8A26E52FF}" type="presParOf" srcId="{4E230D94-45A1-4201-B6B1-FD8860EF2449}" destId="{133C12DB-20AD-470D-A8D2-DE85B6F7B9E3}" srcOrd="2" destOrd="0" presId="urn:microsoft.com/office/officeart/2005/8/layout/lProcess3"/>
    <dgm:cxn modelId="{DDAF3A5D-9D27-4E07-A282-B3019278798F}" type="presParOf" srcId="{607AF7B4-7316-43F4-9122-5F644BB78034}" destId="{E5E38DB5-B948-439E-B43A-D5A549B3871E}" srcOrd="1" destOrd="0" presId="urn:microsoft.com/office/officeart/2005/8/layout/lProcess3"/>
    <dgm:cxn modelId="{2A14959C-9CB0-4154-BB2A-789816F2DC16}" type="presParOf" srcId="{607AF7B4-7316-43F4-9122-5F644BB78034}" destId="{31407C47-1BBC-4045-93D2-B85559175ACB}" srcOrd="2" destOrd="0" presId="urn:microsoft.com/office/officeart/2005/8/layout/lProcess3"/>
    <dgm:cxn modelId="{3BAEED74-F23A-4EE7-9359-55EA786F0106}" type="presParOf" srcId="{31407C47-1BBC-4045-93D2-B85559175ACB}" destId="{DCCD90FB-B03B-410B-81B7-47DE2AD56381}" srcOrd="0" destOrd="0" presId="urn:microsoft.com/office/officeart/2005/8/layout/lProcess3"/>
    <dgm:cxn modelId="{51B1AAD5-DB0B-4477-843D-6DFCAB0EEA86}" type="presParOf" srcId="{31407C47-1BBC-4045-93D2-B85559175ACB}" destId="{4ED3559D-061E-4E2B-A38A-598B556999F5}" srcOrd="1" destOrd="0" presId="urn:microsoft.com/office/officeart/2005/8/layout/lProcess3"/>
    <dgm:cxn modelId="{6200D921-8504-42D0-A6D7-857DFB82937B}" type="presParOf" srcId="{31407C47-1BBC-4045-93D2-B85559175ACB}" destId="{67D8ECDE-ACE3-4541-AAE1-641553B36BB7}" srcOrd="2" destOrd="0" presId="urn:microsoft.com/office/officeart/2005/8/layout/lProcess3"/>
    <dgm:cxn modelId="{56491030-72C3-46BE-8658-5EEF53B111A9}" type="presParOf" srcId="{607AF7B4-7316-43F4-9122-5F644BB78034}" destId="{CA92D63F-A327-48E1-80A2-0AB3F74A82BB}" srcOrd="3" destOrd="0" presId="urn:microsoft.com/office/officeart/2005/8/layout/lProcess3"/>
    <dgm:cxn modelId="{7709C471-495C-4A70-B16A-3D2E03EA4F00}" type="presParOf" srcId="{607AF7B4-7316-43F4-9122-5F644BB78034}" destId="{87729380-29BF-4A6D-B59E-F6639C71BCA2}" srcOrd="4" destOrd="0" presId="urn:microsoft.com/office/officeart/2005/8/layout/lProcess3"/>
    <dgm:cxn modelId="{6C37899E-032A-4CB4-ABF8-D403F952FB67}" type="presParOf" srcId="{87729380-29BF-4A6D-B59E-F6639C71BCA2}" destId="{4B705C45-CFC6-4418-A197-C4511081F5DF}" srcOrd="0" destOrd="0" presId="urn:microsoft.com/office/officeart/2005/8/layout/lProcess3"/>
    <dgm:cxn modelId="{619E1724-AFB7-47B6-8E8E-D83EAF7CB193}" type="presParOf" srcId="{87729380-29BF-4A6D-B59E-F6639C71BCA2}" destId="{9447E98B-C4D5-4153-BF4D-E54012AAD343}" srcOrd="1" destOrd="0" presId="urn:microsoft.com/office/officeart/2005/8/layout/lProcess3"/>
    <dgm:cxn modelId="{943339FD-EC46-4C57-B92F-702A5F4581C0}" type="presParOf" srcId="{87729380-29BF-4A6D-B59E-F6639C71BCA2}" destId="{5D76D929-DD1C-47D9-A3D4-BFB28338726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63436-FCCA-421C-B7D7-0452777AEBCC}">
      <dsp:nvSpPr>
        <dsp:cNvPr id="0" name=""/>
        <dsp:cNvSpPr/>
      </dsp:nvSpPr>
      <dsp:spPr>
        <a:xfrm>
          <a:off x="0" y="143117"/>
          <a:ext cx="8273143" cy="828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 рамках подготовки к принятию тарифно-балансовых решений производится: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43117"/>
        <a:ext cx="8273143" cy="828814"/>
      </dsp:txXfrm>
    </dsp:sp>
    <dsp:sp modelId="{44925862-DF2C-4582-BCCC-03642D09C9B4}">
      <dsp:nvSpPr>
        <dsp:cNvPr id="0" name=""/>
        <dsp:cNvSpPr/>
      </dsp:nvSpPr>
      <dsp:spPr>
        <a:xfrm>
          <a:off x="0" y="971931"/>
          <a:ext cx="8273143" cy="4496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kern="1200" dirty="0" smtClean="0"/>
            <a:t> На 2017 год установлено более </a:t>
          </a:r>
          <a:r>
            <a:rPr lang="ru-RU" sz="2600" b="1" kern="1200" dirty="0" smtClean="0"/>
            <a:t>295 тыс. значений</a:t>
          </a:r>
          <a:r>
            <a:rPr lang="ru-RU" sz="2600" kern="1200" dirty="0" smtClean="0"/>
            <a:t> и параметров сводного прогнозного баланса (только в ноябре);</a:t>
          </a:r>
          <a:endParaRPr lang="ru-RU" sz="2600" kern="1200" dirty="0"/>
        </a:p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kern="1200" dirty="0" smtClean="0"/>
            <a:t> В </a:t>
          </a:r>
          <a:r>
            <a:rPr lang="ru-RU" sz="2600" kern="1200" dirty="0" smtClean="0"/>
            <a:t>Баланс </a:t>
          </a:r>
          <a:r>
            <a:rPr lang="ru-RU" sz="2600" kern="1200" dirty="0" smtClean="0"/>
            <a:t>включено около 3500 организаций;</a:t>
          </a:r>
          <a:endParaRPr lang="ru-RU" sz="2600" kern="1200" dirty="0"/>
        </a:p>
        <a:p>
          <a:pPr marL="0" marR="0" lvl="1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kern="1200" dirty="0" smtClean="0"/>
            <a:t> </a:t>
          </a:r>
          <a:r>
            <a:rPr lang="en-US" sz="2600" kern="1200" dirty="0" smtClean="0"/>
            <a:t>C 15 </a:t>
          </a:r>
          <a:r>
            <a:rPr lang="ru-RU" sz="2600" kern="1200" dirty="0" smtClean="0"/>
            <a:t>мая 2016 по 30 октября при подготовке балансовых решений проведено </a:t>
          </a:r>
          <a:r>
            <a:rPr lang="ru-RU" sz="2600" b="1" kern="1200" dirty="0" smtClean="0"/>
            <a:t>более 300 совещаний</a:t>
          </a:r>
          <a:r>
            <a:rPr lang="ru-RU" sz="2600" kern="1200" dirty="0" smtClean="0"/>
            <a:t> с субъектами Российской Федерации,  Минэнерго России, Минэкономразвития России, ПАО «СО ЕЭС», Ассоциацией «НП «Совет рынка», АО «АТС», ПАО «</a:t>
          </a:r>
          <a:r>
            <a:rPr lang="ru-RU" sz="2600" kern="1200" dirty="0" err="1" smtClean="0"/>
            <a:t>Россети»и</a:t>
          </a:r>
          <a:r>
            <a:rPr lang="ru-RU" sz="2600" kern="1200" dirty="0" smtClean="0"/>
            <a:t> др.</a:t>
          </a:r>
          <a:endParaRPr lang="ru-RU" sz="2600" kern="1200" dirty="0"/>
        </a:p>
        <a:p>
          <a:pPr marL="285750" lvl="1" indent="0" algn="just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0" y="971931"/>
        <a:ext cx="8273143" cy="4496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9504" cy="3383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688" y="1"/>
            <a:ext cx="4309504" cy="3383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21757"/>
            <a:ext cx="4309504" cy="3383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688" y="6421757"/>
            <a:ext cx="4309504" cy="3383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8422" cy="33923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7" y="1"/>
            <a:ext cx="4308422" cy="339232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49638" y="844550"/>
            <a:ext cx="3043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13"/>
            <a:ext cx="7954010" cy="2662208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21935"/>
            <a:ext cx="4308422" cy="339231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7" y="6421935"/>
            <a:ext cx="4308422" cy="339231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49638" y="844550"/>
            <a:ext cx="3043237" cy="2282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51984" y="4484914"/>
            <a:ext cx="8599408" cy="195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5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50" b="1" dirty="0" smtClean="0">
                <a:solidFill>
                  <a:srgbClr val="008080"/>
                </a:solidFill>
                <a:latin typeface="Arial" pitchFamily="34" charset="0"/>
              </a:rPr>
              <a:t>Начальник Управления </a:t>
            </a:r>
          </a:p>
          <a:p>
            <a:pPr algn="r"/>
            <a:r>
              <a:rPr lang="ru-RU" altLang="ru-RU" sz="1650" b="1" dirty="0" smtClean="0">
                <a:solidFill>
                  <a:srgbClr val="008080"/>
                </a:solidFill>
                <a:latin typeface="Arial" pitchFamily="34" charset="0"/>
              </a:rPr>
              <a:t>регулирования электроэнергетики</a:t>
            </a:r>
          </a:p>
          <a:p>
            <a:pPr algn="r"/>
            <a:r>
              <a:rPr lang="ru-RU" altLang="ru-RU" sz="1650" b="1" dirty="0" smtClean="0">
                <a:solidFill>
                  <a:srgbClr val="008080"/>
                </a:solidFill>
                <a:latin typeface="Arial" pitchFamily="34" charset="0"/>
              </a:rPr>
              <a:t>Дмитрий Васильев</a:t>
            </a:r>
            <a:endParaRPr lang="ru-RU" altLang="ru-RU" sz="1650" b="1" dirty="0">
              <a:solidFill>
                <a:srgbClr val="008080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984" y="2915254"/>
            <a:ext cx="8599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99"/>
                </a:solidFill>
              </a:rPr>
              <a:t>Регулирование в сфере электроэнергетики: обзор результатов 2016 г. и грядущих изменений в законодательство</a:t>
            </a:r>
            <a:endParaRPr lang="ru-RU" sz="3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22172" y="1043227"/>
            <a:ext cx="57150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333399"/>
                </a:solidFill>
              </a:rPr>
              <a:t>Внесение изменений в статью </a:t>
            </a:r>
            <a:r>
              <a:rPr lang="ru-RU" sz="1600" b="1" dirty="0" smtClean="0">
                <a:solidFill>
                  <a:srgbClr val="333399"/>
                </a:solidFill>
              </a:rPr>
              <a:t>35-ФЗ</a:t>
            </a:r>
          </a:p>
          <a:p>
            <a:pPr algn="ctr"/>
            <a:r>
              <a:rPr lang="ru-RU" sz="1600" b="1" dirty="0" smtClean="0">
                <a:solidFill>
                  <a:srgbClr val="333399"/>
                </a:solidFill>
              </a:rPr>
              <a:t> </a:t>
            </a:r>
            <a:r>
              <a:rPr lang="ru-RU" sz="1600" b="1" dirty="0">
                <a:solidFill>
                  <a:srgbClr val="333399"/>
                </a:solidFill>
              </a:rPr>
              <a:t>«Об электроэнергетике»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</a:rPr>
              <a:t>Внедрение механизма поэтапного </a:t>
            </a:r>
            <a:r>
              <a:rPr lang="ru-RU" sz="1600" dirty="0">
                <a:latin typeface="Times New Roman" panose="02020603050405020304" pitchFamily="18" charset="0"/>
              </a:rPr>
              <a:t>снижения цен (тарифов) на электрическую энергию (мощность) </a:t>
            </a:r>
            <a:r>
              <a:rPr lang="ru-RU" sz="1600" dirty="0" smtClean="0">
                <a:latin typeface="Times New Roman" panose="02020603050405020304" pitchFamily="18" charset="0"/>
              </a:rPr>
              <a:t>во всех </a:t>
            </a:r>
            <a:r>
              <a:rPr lang="ru-RU" sz="1600" dirty="0">
                <a:latin typeface="Times New Roman" panose="02020603050405020304" pitchFamily="18" charset="0"/>
              </a:rPr>
              <a:t>субъектах Российской Федерации, входящих в состав </a:t>
            </a:r>
            <a:r>
              <a:rPr lang="ru-RU" sz="1600" dirty="0" smtClean="0">
                <a:latin typeface="Times New Roman" panose="02020603050405020304" pitchFamily="18" charset="0"/>
              </a:rPr>
              <a:t>Дальневосточного федерального </a:t>
            </a:r>
            <a:r>
              <a:rPr lang="ru-RU" sz="1600" dirty="0">
                <a:latin typeface="Times New Roman" panose="02020603050405020304" pitchFamily="18" charset="0"/>
              </a:rPr>
              <a:t>округа, до базового (среднероссийского) уровня.</a:t>
            </a:r>
            <a:endParaRPr lang="ru-RU" sz="1600" dirty="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419310260"/>
              </p:ext>
            </p:extLst>
          </p:nvPr>
        </p:nvGraphicFramePr>
        <p:xfrm>
          <a:off x="119743" y="3352800"/>
          <a:ext cx="8577943" cy="322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9743" y="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Реализация поручений Президента РФ  </a:t>
            </a:r>
          </a:p>
          <a:p>
            <a:pPr algn="ctr"/>
            <a:r>
              <a:rPr lang="ru-RU" b="1" dirty="0"/>
              <a:t>В.В. Путина по вопросам развития Дальнего Востока (ДФО)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9743" y="1280484"/>
            <a:ext cx="2357245" cy="1341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09.01.2017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вступил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в силу Федеральный закон № 508-ФЗ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586471" y="1434097"/>
            <a:ext cx="526218" cy="1034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9743" y="2967935"/>
            <a:ext cx="5606685" cy="2880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72000">
              <a:spcBef>
                <a:spcPts val="300"/>
              </a:spcBef>
            </a:pPr>
            <a:r>
              <a:rPr lang="ru-RU" sz="1500" b="1" dirty="0" smtClean="0">
                <a:solidFill>
                  <a:schemeClr val="tx1"/>
                </a:solidFill>
              </a:rPr>
              <a:t>В соответствии с Федеральным законом:</a:t>
            </a:r>
          </a:p>
        </p:txBody>
      </p:sp>
    </p:spTree>
    <p:extLst>
      <p:ext uri="{BB962C8B-B14F-4D97-AF65-F5344CB8AC3E}">
        <p14:creationId xmlns:p14="http://schemas.microsoft.com/office/powerpoint/2010/main" val="275998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415" y="0"/>
            <a:ext cx="7315200" cy="609600"/>
          </a:xfrm>
          <a:ln>
            <a:noFill/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8043" y="2300550"/>
            <a:ext cx="77277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Внедрение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принципа эталонных затрат при определении сбытовой надбавки гарантирующих поставщиков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(принятие проекта акта)</a:t>
            </a:r>
          </a:p>
          <a:p>
            <a:pPr marL="285750" lvl="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600" dirty="0" smtClean="0"/>
              <a:t>Разработка нормативных правовых актов </a:t>
            </a:r>
            <a:r>
              <a:rPr lang="ru-RU" sz="1600" dirty="0"/>
              <a:t>по вопросу перехода к регулированию сетевых организаций методом эталонных </a:t>
            </a:r>
            <a:r>
              <a:rPr lang="ru-RU" sz="1600" dirty="0" smtClean="0"/>
              <a:t>затрат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08043" y="971268"/>
            <a:ext cx="611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Изменение подходов к тарифному регулированию:</a:t>
            </a:r>
            <a:endParaRPr lang="ru-RU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108043" y="130345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от метода экономически обоснованных затрат (затраты+)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52718" y="1414362"/>
            <a:ext cx="3344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 методу эталонных затрат</a:t>
            </a:r>
            <a:endParaRPr lang="ru-RU" sz="1600" dirty="0"/>
          </a:p>
        </p:txBody>
      </p:sp>
      <p:sp>
        <p:nvSpPr>
          <p:cNvPr id="12" name="Нашивка 11"/>
          <p:cNvSpPr/>
          <p:nvPr/>
        </p:nvSpPr>
        <p:spPr>
          <a:xfrm>
            <a:off x="264242" y="1081668"/>
            <a:ext cx="737929" cy="7620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08198" y="3858943"/>
            <a:ext cx="737929" cy="7620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92455" y="3575831"/>
            <a:ext cx="7543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/>
              <a:t>Создание механизма снижения до среднероссийского уровня тарифов на электрическую энергию в отдельных регионах Дальнего Востока без привлечения средств бюджетов бюджетной системы Российской Федерации</a:t>
            </a:r>
            <a:r>
              <a:rPr lang="ru-RU" sz="1600" b="1" dirty="0"/>
              <a:t>;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4348403" y="1382394"/>
            <a:ext cx="947057" cy="616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ашивка 17"/>
          <p:cNvSpPr/>
          <p:nvPr/>
        </p:nvSpPr>
        <p:spPr>
          <a:xfrm>
            <a:off x="308198" y="5160686"/>
            <a:ext cx="737929" cy="76200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6835" y="5093011"/>
            <a:ext cx="8654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Совершенствование </a:t>
            </a:r>
            <a:r>
              <a:rPr lang="ru-RU" b="1" dirty="0" smtClean="0"/>
              <a:t>регулирования электросетевого </a:t>
            </a:r>
            <a:r>
              <a:rPr lang="ru-RU" b="1" dirty="0"/>
              <a:t>комплекса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92455" y="5471367"/>
            <a:ext cx="7605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Повышение эффективности тарифного регулирования в части операционной и инвестиционной деятельности электросетевых организаций </a:t>
            </a:r>
            <a:endParaRPr lang="ru-RU" sz="1600" dirty="0" smtClean="0"/>
          </a:p>
          <a:p>
            <a:pPr algn="just"/>
            <a:r>
              <a:rPr lang="ru-RU" sz="1600" dirty="0" smtClean="0"/>
              <a:t>(</a:t>
            </a:r>
            <a:r>
              <a:rPr lang="ru-RU" sz="1600" dirty="0"/>
              <a:t>продление </a:t>
            </a:r>
            <a:r>
              <a:rPr lang="en-US" sz="1600" dirty="0"/>
              <a:t>RAB</a:t>
            </a:r>
            <a:r>
              <a:rPr lang="ru-RU" sz="1600" dirty="0"/>
              <a:t> и особенности учета дивидендов)</a:t>
            </a:r>
          </a:p>
        </p:txBody>
      </p:sp>
    </p:spTree>
    <p:extLst>
      <p:ext uri="{BB962C8B-B14F-4D97-AF65-F5344CB8AC3E}">
        <p14:creationId xmlns:p14="http://schemas.microsoft.com/office/powerpoint/2010/main" val="3507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929" y="2829829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1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/>
        </p:nvSpPr>
        <p:spPr bwMode="auto">
          <a:xfrm>
            <a:off x="389163" y="980186"/>
            <a:ext cx="8493580" cy="326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spcBef>
                <a:spcPct val="0"/>
              </a:spcBef>
              <a:spcAft>
                <a:spcPts val="1200"/>
              </a:spcAft>
              <a:buSzPct val="45000"/>
              <a:buFont typeface="StarSymbol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ea typeface="ＭＳ Ｐゴシック" pitchFamily="34" charset="-128"/>
                <a:cs typeface="Mangal" pitchFamily="18" charset="0"/>
              </a:rPr>
              <a:t>С учетом социально-экономической ситуации в стране, рост тарифов должен быть ниже инфляции</a:t>
            </a:r>
            <a:r>
              <a:rPr lang="ru-RU" sz="2000" b="1" dirty="0" smtClean="0">
                <a:solidFill>
                  <a:srgbClr val="C00000"/>
                </a:solidFill>
                <a:ea typeface="ＭＳ Ｐゴシック" pitchFamily="34" charset="-128"/>
                <a:cs typeface="Mangal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spcAft>
                <a:spcPts val="1200"/>
              </a:spcAft>
              <a:buSzPct val="45000"/>
              <a:buNone/>
              <a:defRPr/>
            </a:pPr>
            <a:r>
              <a:rPr lang="ru-RU" sz="2000" b="1" dirty="0">
                <a:ea typeface="ＭＳ Ｐゴシック" pitchFamily="34" charset="-128"/>
                <a:cs typeface="Mangal" pitchFamily="18" charset="0"/>
              </a:rPr>
              <a:t>При </a:t>
            </a:r>
            <a:r>
              <a:rPr lang="ru-RU" sz="2000" b="1" dirty="0" smtClean="0">
                <a:ea typeface="ＭＳ Ｐゴシック" pitchFamily="34" charset="-128"/>
                <a:cs typeface="Mangal" pitchFamily="18" charset="0"/>
              </a:rPr>
              <a:t>уровне инфляции 7,4 % </a:t>
            </a:r>
            <a:r>
              <a:rPr lang="ru-RU" sz="2000" b="1" dirty="0">
                <a:ea typeface="ＭＳ Ｐゴシック" pitchFamily="34" charset="-128"/>
                <a:cs typeface="Mangal" pitchFamily="18" charset="0"/>
              </a:rPr>
              <a:t>в </a:t>
            </a:r>
            <a:r>
              <a:rPr lang="ru-RU" sz="2000" b="1" dirty="0" smtClean="0">
                <a:ea typeface="ＭＳ Ｐゴシック" pitchFamily="34" charset="-128"/>
                <a:cs typeface="Mangal" pitchFamily="18" charset="0"/>
              </a:rPr>
              <a:t>2016 </a:t>
            </a:r>
            <a:r>
              <a:rPr lang="ru-RU" sz="2000" b="1" dirty="0">
                <a:ea typeface="ＭＳ Ｐゴシック" pitchFamily="34" charset="-128"/>
                <a:cs typeface="Mangal" pitchFamily="18" charset="0"/>
              </a:rPr>
              <a:t>г. рост тарифов </a:t>
            </a:r>
            <a:r>
              <a:rPr lang="ru-RU" sz="2000" b="1" dirty="0" smtClean="0">
                <a:ea typeface="ＭＳ Ｐゴシック" pitchFamily="34" charset="-128"/>
                <a:cs typeface="Mangal" pitchFamily="18" charset="0"/>
              </a:rPr>
              <a:t>в сфере электроэнергетики составил</a:t>
            </a:r>
            <a:r>
              <a:rPr lang="ru-RU" sz="2000" b="1" dirty="0">
                <a:ea typeface="ＭＳ Ｐゴシック" pitchFamily="34" charset="-128"/>
                <a:cs typeface="Mangal" pitchFamily="18" charset="0"/>
              </a:rPr>
              <a:t>:</a:t>
            </a:r>
          </a:p>
          <a:p>
            <a:pPr algn="just">
              <a:spcBef>
                <a:spcPct val="0"/>
              </a:spcBef>
              <a:spcAft>
                <a:spcPts val="450"/>
              </a:spcAft>
              <a:buSzPct val="45000"/>
              <a:buFont typeface="Wingdings" panose="05000000000000000000" pitchFamily="2" charset="2"/>
              <a:buChar char="q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рост </a:t>
            </a:r>
            <a:r>
              <a:rPr lang="ru-RU" sz="2200" kern="0" dirty="0">
                <a:ea typeface="ＭＳ Ｐゴシック" pitchFamily="34" charset="-128"/>
                <a:cs typeface="Mangal" pitchFamily="18" charset="0"/>
              </a:rPr>
              <a:t>нерегулируемых цен на оптовом </a:t>
            </a: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рынке – 6,5%;</a:t>
            </a:r>
            <a:endParaRPr lang="ru-RU" sz="2200" kern="0" dirty="0">
              <a:ea typeface="ＭＳ Ｐゴシック" pitchFamily="34" charset="-128"/>
              <a:cs typeface="Mangal" pitchFamily="18" charset="0"/>
            </a:endParaRPr>
          </a:p>
          <a:p>
            <a:pPr algn="just">
              <a:spcBef>
                <a:spcPct val="0"/>
              </a:spcBef>
              <a:spcAft>
                <a:spcPts val="450"/>
              </a:spcAft>
              <a:buSzPct val="45000"/>
              <a:buFont typeface="Wingdings" panose="05000000000000000000" pitchFamily="2" charset="2"/>
              <a:buChar char="q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индексация </a:t>
            </a:r>
            <a:r>
              <a:rPr lang="ru-RU" sz="2200" kern="0" dirty="0">
                <a:ea typeface="ＭＳ Ｐゴシック" pitchFamily="34" charset="-128"/>
                <a:cs typeface="Mangal" pitchFamily="18" charset="0"/>
              </a:rPr>
              <a:t>тарифов сетевых компаний для  всех категорий потребителей, исключая населения </a:t>
            </a: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– 3%</a:t>
            </a:r>
          </a:p>
          <a:p>
            <a:pPr algn="just">
              <a:spcBef>
                <a:spcPct val="0"/>
              </a:spcBef>
              <a:spcAft>
                <a:spcPts val="450"/>
              </a:spcAft>
              <a:buSzPct val="45000"/>
              <a:buFont typeface="Wingdings" panose="05000000000000000000" pitchFamily="2" charset="2"/>
              <a:buChar char="q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индексация </a:t>
            </a:r>
            <a:r>
              <a:rPr lang="ru-RU" sz="2200" kern="0" dirty="0">
                <a:ea typeface="ＭＳ Ｐゴシック" pitchFamily="34" charset="-128"/>
                <a:cs typeface="Mangal" pitchFamily="18" charset="0"/>
              </a:rPr>
              <a:t>тарифов  для </a:t>
            </a: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населения – 5%;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SzPct val="45000"/>
              <a:buNone/>
              <a:defRPr/>
            </a:pPr>
            <a:endParaRPr lang="ru-RU" sz="1800" b="1" dirty="0" smtClean="0">
              <a:solidFill>
                <a:srgbClr val="008080"/>
              </a:solidFill>
              <a:ea typeface="ＭＳ Ｐゴシック" pitchFamily="34" charset="-128"/>
              <a:cs typeface="Mangal" pitchFamily="18" charset="0"/>
            </a:endParaRP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SzPct val="45000"/>
              <a:buFontTx/>
              <a:buNone/>
              <a:defRPr/>
            </a:pPr>
            <a:endParaRPr lang="ru-RU" sz="1800" b="1" i="1" u="sng" kern="0" dirty="0" smtClean="0"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457" y="37693"/>
            <a:ext cx="7722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Тарифное регулирование на 2017 год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109" y="4086115"/>
            <a:ext cx="84935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000" b="1" u="sng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инфраструктуры</a:t>
            </a:r>
          </a:p>
          <a:p>
            <a:pPr indent="450850" algn="just"/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/>
            <a:r>
              <a:rPr lang="ru-RU" b="1" i="1" dirty="0">
                <a:solidFill>
                  <a:srgbClr val="00808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ОАО «Системный оператор ЕЭС</a:t>
            </a:r>
            <a:r>
              <a:rPr lang="ru-RU" b="1" i="1" dirty="0" smtClean="0">
                <a:solidFill>
                  <a:srgbClr val="00808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»: </a:t>
            </a:r>
          </a:p>
          <a:p>
            <a:pPr indent="450850" algn="just"/>
            <a:r>
              <a:rPr lang="ru-RU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услугу по управлению технологическими режимами тариф на 2017 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сохранился на уровне 2016 года;</a:t>
            </a:r>
          </a:p>
          <a:p>
            <a:pPr indent="450850" algn="just"/>
            <a:r>
              <a:rPr lang="ru-RU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 услугу по обеспечению надежности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тарифа составило  -0,1%</a:t>
            </a:r>
          </a:p>
          <a:p>
            <a:pPr indent="450850" algn="just"/>
            <a:r>
              <a:rPr lang="ru-RU" b="1" i="1" dirty="0">
                <a:solidFill>
                  <a:srgbClr val="00808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ОАО «Администратор торговой системы</a:t>
            </a:r>
            <a:r>
              <a:rPr lang="ru-RU" b="1" i="1" dirty="0" smtClean="0">
                <a:solidFill>
                  <a:srgbClr val="00808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»:</a:t>
            </a:r>
          </a:p>
          <a:p>
            <a:pPr indent="450850" algn="just"/>
            <a:r>
              <a:rPr lang="ru-RU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 </a:t>
            </a:r>
            <a:r>
              <a:rPr lang="ru-RU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услуги коммерческого оператора на 2017 для ОАО «АТС»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 по отношению к 2016 году на 2,7%;</a:t>
            </a:r>
          </a:p>
          <a:p>
            <a:pPr indent="45085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2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2832" y="-80462"/>
            <a:ext cx="77864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деятельности в области регулирования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 в 2016 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0033" y="2454434"/>
            <a:ext cx="80292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7943 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</a:t>
            </a:r>
            <a:endParaRPr lang="ru-RU" sz="3200" dirty="0" smtClean="0"/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(Утверждено 33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ФАС России)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3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23823"/>
              </p:ext>
            </p:extLst>
          </p:nvPr>
        </p:nvGraphicFramePr>
        <p:xfrm>
          <a:off x="947056" y="1573431"/>
          <a:ext cx="7631675" cy="417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67701"/>
                <a:gridCol w="763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effectLst/>
                        </a:rPr>
                        <a:t>Цены на электрическую энергию и мощность, производимые с использованием генерирующих объектов, поставляющих мощность </a:t>
                      </a:r>
                      <a:r>
                        <a:rPr lang="ru-RU" sz="1400" b="1" kern="1200" dirty="0" smtClean="0">
                          <a:effectLst/>
                        </a:rPr>
                        <a:t>в вынужденном режиме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300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</a:rPr>
                        <a:t>Тарифы на электрическую энергию (мощность) в отношении поставщиков, расположенных на территориях, </a:t>
                      </a:r>
                      <a:r>
                        <a:rPr lang="ru-RU" sz="1400" b="1" kern="1200" dirty="0" smtClean="0">
                          <a:effectLst/>
                        </a:rPr>
                        <a:t>не объединенных в ценовые зоны ОРЭ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</a:rPr>
                        <a:t>Тарифы на электрическую энергию (мощность) в отношении поставщиков ОРЭ, расположенных на территориях ценовых зон, в целях поставки электрической энергии (мощности) </a:t>
                      </a:r>
                      <a:r>
                        <a:rPr lang="ru-RU" sz="1400" b="1" kern="1200" dirty="0" smtClean="0">
                          <a:effectLst/>
                        </a:rPr>
                        <a:t>населению</a:t>
                      </a:r>
                      <a:r>
                        <a:rPr lang="ru-RU" sz="1400" kern="1200" dirty="0" smtClean="0">
                          <a:effectLst/>
                        </a:rPr>
                        <a:t> и приравненных к нему категориям потребителей.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1445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</a:rPr>
                        <a:t>Регулируемые уровни цен на электрическую энергию, применяемых при введении </a:t>
                      </a:r>
                      <a:r>
                        <a:rPr lang="ru-RU" sz="1400" b="1" kern="1200" dirty="0" smtClean="0">
                          <a:effectLst/>
                        </a:rPr>
                        <a:t>государственного регулирования </a:t>
                      </a:r>
                      <a:r>
                        <a:rPr lang="ru-RU" sz="1400" kern="1200" dirty="0" smtClean="0">
                          <a:effectLst/>
                        </a:rPr>
                        <a:t>в электроэнергетике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5316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</a:rPr>
                        <a:t>Цены на мощность, поставляемую по договорам купли-продажи (поставки) мощности в 2017 году на оптовый рынок электрической энергии (мощности) с использованием </a:t>
                      </a:r>
                      <a:r>
                        <a:rPr lang="ru-RU" sz="1400" b="1" kern="1200" dirty="0" smtClean="0">
                          <a:effectLst/>
                        </a:rPr>
                        <a:t>новых атомных станций и гидроэлектростанций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36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effectLst/>
                        </a:rPr>
                        <a:t>Цена на мощность, с использованием генерирующих объектов атомных станций </a:t>
                      </a:r>
                      <a:r>
                        <a:rPr lang="ru-RU" sz="1400" b="1" kern="1200" dirty="0" smtClean="0">
                          <a:effectLst/>
                        </a:rPr>
                        <a:t>АО «Концерн Росэнергоатом»</a:t>
                      </a:r>
                      <a:r>
                        <a:rPr lang="ru-RU" sz="1400" kern="1200" dirty="0" smtClean="0">
                          <a:effectLst/>
                        </a:rPr>
                        <a:t>, соответствующей размеру денежных средств, необходимому для обеспечения безопасной эксплуатации этих атомных станций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59535" y="1012176"/>
            <a:ext cx="4212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7215 тарифных решений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141" y="-108858"/>
            <a:ext cx="849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тарифном регулировании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оптового рынка электроэнергии и мощности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2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660488"/>
              </p:ext>
            </p:extLst>
          </p:nvPr>
        </p:nvGraphicFramePr>
        <p:xfrm>
          <a:off x="647703" y="1653458"/>
          <a:ext cx="8322126" cy="43451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050848"/>
                <a:gridCol w="1271278"/>
              </a:tblGrid>
              <a:tr h="351238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00" dirty="0" smtClean="0"/>
                        <a:t>Утверждены </a:t>
                      </a:r>
                      <a:r>
                        <a:rPr lang="ru-RU" sz="1400" b="1" kern="100" dirty="0" smtClean="0"/>
                        <a:t>Платы за технологическое присоединение</a:t>
                      </a:r>
                      <a:r>
                        <a:rPr lang="ru-RU" sz="1400" b="0" kern="100" dirty="0" smtClean="0"/>
                        <a:t> к ЕНЭС</a:t>
                      </a:r>
                      <a:endParaRPr lang="ru-RU" sz="1400" b="0" kern="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00" dirty="0" smtClean="0"/>
                        <a:t>9</a:t>
                      </a:r>
                      <a:endParaRPr lang="ru-RU" sz="1800" b="0" kern="1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1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</a:rPr>
                        <a:t>Предельные уровни </a:t>
                      </a:r>
                      <a:r>
                        <a:rPr lang="ru-RU" sz="1400" kern="100" dirty="0">
                          <a:effectLst/>
                        </a:rPr>
                        <a:t>тарифов на электрическую энергию (мощность</a:t>
                      </a:r>
                      <a:r>
                        <a:rPr lang="ru-RU" sz="1400" kern="100" dirty="0" smtClean="0">
                          <a:effectLst/>
                        </a:rPr>
                        <a:t>)</a:t>
                      </a:r>
                      <a:endParaRPr lang="ru-RU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</a:rPr>
                        <a:t>228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</a:rPr>
                        <a:t>Индикативные цены </a:t>
                      </a:r>
                      <a:r>
                        <a:rPr lang="ru-RU" sz="1400" kern="100" dirty="0">
                          <a:effectLst/>
                        </a:rPr>
                        <a:t>на электрическую энергию и на мощность для населения и приравненных к нему категорий потребителей, а также индикативных цен на электрическую энергию и на мощность для покупателей в </a:t>
                      </a:r>
                      <a:r>
                        <a:rPr lang="ru-RU" sz="1400" kern="100" dirty="0" smtClean="0">
                          <a:effectLst/>
                        </a:rPr>
                        <a:t>неценовых зонах и отдельных </a:t>
                      </a:r>
                      <a:r>
                        <a:rPr lang="ru-RU" sz="1400" kern="100" dirty="0">
                          <a:effectLst/>
                        </a:rPr>
                        <a:t>частях ценовых </a:t>
                      </a:r>
                      <a:r>
                        <a:rPr lang="ru-RU" sz="1400" kern="100" dirty="0" smtClean="0">
                          <a:effectLst/>
                        </a:rPr>
                        <a:t>зон</a:t>
                      </a:r>
                      <a:endParaRPr lang="ru-RU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</a:rPr>
                        <a:t>77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</a:rPr>
                        <a:t>Тарифы </a:t>
                      </a:r>
                      <a:r>
                        <a:rPr lang="ru-RU" sz="1400" kern="100" dirty="0">
                          <a:effectLst/>
                        </a:rPr>
                        <a:t>на электрическую энергию (мощность) </a:t>
                      </a:r>
                      <a:r>
                        <a:rPr lang="ru-RU" sz="1400" b="1" kern="100" dirty="0">
                          <a:effectLst/>
                        </a:rPr>
                        <a:t>в неценовых зонах </a:t>
                      </a:r>
                      <a:r>
                        <a:rPr lang="ru-RU" sz="1400" kern="100" dirty="0">
                          <a:effectLst/>
                        </a:rPr>
                        <a:t>оптового рынка, поставляемую в электроэнергетические системы иностранных государств и приобретаемую у них </a:t>
                      </a:r>
                      <a:r>
                        <a:rPr lang="ru-RU" sz="1400" b="1" kern="100" dirty="0">
                          <a:effectLst/>
                        </a:rPr>
                        <a:t>в целях экспорта или </a:t>
                      </a:r>
                      <a:r>
                        <a:rPr lang="ru-RU" sz="1400" b="1" kern="100" dirty="0" smtClean="0">
                          <a:effectLst/>
                        </a:rPr>
                        <a:t>импо</a:t>
                      </a:r>
                      <a:r>
                        <a:rPr lang="ru-RU" sz="1400" kern="100" dirty="0" smtClean="0">
                          <a:effectLst/>
                        </a:rPr>
                        <a:t>рта</a:t>
                      </a:r>
                      <a:endParaRPr lang="ru-RU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</a:rPr>
                        <a:t>Предельные максимальные </a:t>
                      </a:r>
                      <a:r>
                        <a:rPr lang="ru-RU" sz="1400" kern="100" dirty="0">
                          <a:effectLst/>
                        </a:rPr>
                        <a:t>и </a:t>
                      </a:r>
                      <a:r>
                        <a:rPr lang="ru-RU" sz="1400" kern="100" dirty="0" smtClean="0">
                          <a:effectLst/>
                        </a:rPr>
                        <a:t>минимальные уровни </a:t>
                      </a:r>
                      <a:r>
                        <a:rPr lang="ru-RU" sz="1400" kern="100" dirty="0">
                          <a:effectLst/>
                        </a:rPr>
                        <a:t>тарифов </a:t>
                      </a:r>
                      <a:r>
                        <a:rPr lang="ru-RU" sz="1400" b="1" kern="100" dirty="0">
                          <a:effectLst/>
                        </a:rPr>
                        <a:t>на услуги по передаче электрической</a:t>
                      </a:r>
                      <a:r>
                        <a:rPr lang="ru-RU" sz="1400" kern="100" dirty="0">
                          <a:effectLst/>
                        </a:rPr>
                        <a:t> энергии по субъектам Российской Федерации </a:t>
                      </a:r>
                      <a:r>
                        <a:rPr lang="ru-RU" sz="1400" b="1" kern="100" dirty="0" smtClean="0">
                          <a:effectLst/>
                        </a:rPr>
                        <a:t>для </a:t>
                      </a:r>
                      <a:r>
                        <a:rPr lang="ru-RU" sz="1400" b="1" kern="100" dirty="0">
                          <a:effectLst/>
                        </a:rPr>
                        <a:t>населения</a:t>
                      </a:r>
                      <a:endParaRPr lang="ru-RU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00" dirty="0" smtClean="0">
                          <a:effectLst/>
                        </a:rPr>
                        <a:t>Предельные уровни </a:t>
                      </a:r>
                      <a:r>
                        <a:rPr lang="ru-RU" sz="1400" kern="100" dirty="0">
                          <a:effectLst/>
                        </a:rPr>
                        <a:t>тарифов </a:t>
                      </a:r>
                      <a:r>
                        <a:rPr lang="ru-RU" sz="1400" b="1" kern="100" dirty="0">
                          <a:effectLst/>
                        </a:rPr>
                        <a:t>на услуги по передаче электрической энергии</a:t>
                      </a:r>
                      <a:r>
                        <a:rPr lang="ru-RU" sz="1400" kern="100" dirty="0">
                          <a:effectLst/>
                        </a:rPr>
                        <a:t>, оказываемые потребителям, </a:t>
                      </a:r>
                      <a:r>
                        <a:rPr lang="ru-RU" sz="1400" b="1" kern="100" dirty="0">
                          <a:effectLst/>
                        </a:rPr>
                        <a:t>не относящимся к населению </a:t>
                      </a:r>
                      <a:r>
                        <a:rPr lang="ru-RU" sz="1400" kern="100" dirty="0">
                          <a:effectLst/>
                        </a:rPr>
                        <a:t>и приравненным к нему категориям потребителей, по субъектам Российской </a:t>
                      </a:r>
                      <a:r>
                        <a:rPr lang="ru-RU" sz="1400" kern="100" dirty="0" smtClean="0">
                          <a:effectLst/>
                        </a:rPr>
                        <a:t>Федерации</a:t>
                      </a:r>
                      <a:endParaRPr lang="ru-RU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</a:rPr>
                        <a:t>158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5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 тариф на услуги по передаче электрической энергии по единой национальной (общероссийской) электрической сети на 2017-2019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ОАО «ФСК ЕЭС»</a:t>
                      </a:r>
                      <a:endParaRPr lang="ru-RU" sz="14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8086" y="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утвержденных предельных уровнях цен (тарифов), индикативных ценах, утвержденных платах за технологическое присоединение к ЕНЭС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0628" y="1110734"/>
            <a:ext cx="4084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648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77471230"/>
              </p:ext>
            </p:extLst>
          </p:nvPr>
        </p:nvGraphicFramePr>
        <p:xfrm>
          <a:off x="522515" y="968829"/>
          <a:ext cx="8273143" cy="5611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403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4285" y="1004683"/>
            <a:ext cx="828402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effectLst/>
              <a:latin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</a:rPr>
              <a:t>В </a:t>
            </a:r>
            <a:r>
              <a:rPr lang="ru-RU" dirty="0" smtClean="0">
                <a:effectLst/>
              </a:rPr>
              <a:t>2016 году было проведено два заседания Экспертного совета (эталонные сбыт, стандартизированные ставки, особенности </a:t>
            </a:r>
            <a:r>
              <a:rPr lang="en-US" dirty="0" smtClean="0">
                <a:effectLst/>
              </a:rPr>
              <a:t>RAB </a:t>
            </a:r>
            <a:r>
              <a:rPr lang="ru-RU" dirty="0" smtClean="0">
                <a:effectLst/>
              </a:rPr>
              <a:t>регулирования);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</a:rPr>
              <a:t>В 2016 году созданы две рабочие группы при Экспертном совете в сфере совершенствования тарифного регулирования и развитие конкуренции на розничных рынках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Во втором полугодии 2017 году запланирована подготовка концепции нового розничного рынка электрической энергии (Минэнерго России – ответственный исполнитель), ФАС России активно участвует в обсуждении данного проекта.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</a:rPr>
              <a:t>Созданы рабочие группы, а также проводятся регулярные совещания по взаимодействию по развитию тарифного регулирования в ряде регионов и в целом в Российской Федерации: Республика Саха (Якутия), г. Москва, Московская область, Республика Татарстан.</a:t>
            </a:r>
          </a:p>
          <a:p>
            <a:pPr algn="just"/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endParaRPr lang="ru-RU" dirty="0" smtClean="0">
              <a:effectLst/>
              <a:latin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7068" y="43696"/>
            <a:ext cx="8770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</a:rPr>
              <a:t>Проведение Экспертных советов и </a:t>
            </a:r>
            <a:r>
              <a:rPr lang="ru-RU" sz="2400" b="1" dirty="0" smtClean="0">
                <a:latin typeface="Times New Roman" panose="02020603050405020304" pitchFamily="18" charset="0"/>
              </a:rPr>
              <a:t>заседаний рабочих </a:t>
            </a:r>
            <a:r>
              <a:rPr lang="ru-RU" sz="2400" b="1" dirty="0" smtClean="0">
                <a:latin typeface="Times New Roman" panose="02020603050405020304" pitchFamily="18" charset="0"/>
              </a:rPr>
              <a:t>групп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7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4285" y="1004683"/>
            <a:ext cx="82840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</a:rPr>
              <a:t>Отменены тарифные решения по </a:t>
            </a:r>
            <a:r>
              <a:rPr lang="ru-RU" b="1" dirty="0">
                <a:latin typeface="Times New Roman" panose="02020603050405020304" pitchFamily="18" charset="0"/>
              </a:rPr>
              <a:t>17 субъектам Российской </a:t>
            </a:r>
            <a:r>
              <a:rPr lang="ru-RU" b="1" dirty="0" smtClean="0">
                <a:latin typeface="Times New Roman" panose="02020603050405020304" pitchFamily="18" charset="0"/>
              </a:rPr>
              <a:t>Федерации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</a:rPr>
              <a:t>01.06.2016 по Республике Дагестан и Чеченской республике</a:t>
            </a:r>
            <a:r>
              <a:rPr lang="ru-RU" i="1" dirty="0" smtClean="0">
                <a:latin typeface="Times New Roman" panose="02020603050405020304" pitchFamily="18" charset="0"/>
              </a:rPr>
              <a:t>,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</a:rPr>
              <a:t>С</a:t>
            </a:r>
            <a:r>
              <a:rPr lang="ru-RU" i="1" dirty="0" smtClean="0">
                <a:latin typeface="Times New Roman" panose="02020603050405020304" pitchFamily="18" charset="0"/>
              </a:rPr>
              <a:t> 01.07.2016 </a:t>
            </a:r>
            <a:r>
              <a:rPr lang="ru-RU" i="1" dirty="0">
                <a:latin typeface="Times New Roman" panose="02020603050405020304" pitchFamily="18" charset="0"/>
              </a:rPr>
              <a:t>года по Республикам Хакассия, Марий Эл и Бурятия, Пермскому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</a:rPr>
              <a:t>краю, Самарской, Белгородской, Брянской, Рязанской, Тульской, Псковской,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</a:rPr>
              <a:t>Мурманской и Курганской областям. </a:t>
            </a:r>
            <a:endParaRPr lang="ru-RU" i="1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latin typeface="Times New Roman" panose="02020603050405020304" pitchFamily="18" charset="0"/>
              </a:rPr>
              <a:t>С </a:t>
            </a:r>
            <a:r>
              <a:rPr lang="ru-RU" i="1" dirty="0">
                <a:latin typeface="Times New Roman" panose="02020603050405020304" pitchFamily="18" charset="0"/>
              </a:rPr>
              <a:t>01.09.2016 по выявленным </a:t>
            </a:r>
            <a:r>
              <a:rPr lang="ru-RU" i="1" dirty="0" smtClean="0">
                <a:latin typeface="Times New Roman" panose="02020603050405020304" pitchFamily="18" charset="0"/>
              </a:rPr>
              <a:t>нарушениям ценообразования </a:t>
            </a:r>
            <a:r>
              <a:rPr lang="ru-RU" i="1" dirty="0">
                <a:latin typeface="Times New Roman" panose="02020603050405020304" pitchFamily="18" charset="0"/>
              </a:rPr>
              <a:t>были отменены решения по Алтайскому краю, </a:t>
            </a:r>
            <a:r>
              <a:rPr lang="ru-RU" i="1" dirty="0" smtClean="0">
                <a:latin typeface="Times New Roman" panose="02020603050405020304" pitchFamily="18" charset="0"/>
              </a:rPr>
              <a:t>Волгоградской и </a:t>
            </a:r>
            <a:r>
              <a:rPr lang="ru-RU" i="1" dirty="0">
                <a:latin typeface="Times New Roman" panose="02020603050405020304" pitchFamily="18" charset="0"/>
              </a:rPr>
              <a:t>Кемеровским областям.</a:t>
            </a:r>
          </a:p>
          <a:p>
            <a:pPr algn="just"/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2. </a:t>
            </a:r>
            <a:r>
              <a:rPr lang="ru-RU" b="1" dirty="0" smtClean="0">
                <a:latin typeface="Times New Roman" panose="02020603050405020304" pitchFamily="18" charset="0"/>
              </a:rPr>
              <a:t>По 15 субъектам Российской Федерации ФАС России были согласованы решения</a:t>
            </a:r>
            <a:r>
              <a:rPr lang="ru-RU" dirty="0" smtClean="0">
                <a:latin typeface="Times New Roman" panose="02020603050405020304" pitchFamily="18" charset="0"/>
              </a:rPr>
              <a:t> регулирующих органов об утверждении тарифов на услуги по передаче на 2016 год на уровне выше и (или) ниже предельных уровней тарифов, утвержденных ФАС России.</a:t>
            </a:r>
            <a:endParaRPr lang="ru-RU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285" y="4548863"/>
            <a:ext cx="84146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</a:rPr>
              <a:t>3. </a:t>
            </a:r>
            <a:r>
              <a:rPr lang="ru-RU" b="1" dirty="0" smtClean="0">
                <a:latin typeface="Times New Roman" panose="02020603050405020304" pitchFamily="18" charset="0"/>
              </a:rPr>
              <a:t>Отменено  9 решений тарифных </a:t>
            </a:r>
            <a:r>
              <a:rPr lang="ru-RU" b="1" dirty="0">
                <a:latin typeface="Times New Roman" panose="02020603050405020304" pitchFamily="18" charset="0"/>
              </a:rPr>
              <a:t>органов </a:t>
            </a:r>
            <a:r>
              <a:rPr lang="ru-RU" b="1" dirty="0" smtClean="0">
                <a:latin typeface="Times New Roman" panose="02020603050405020304" pitchFamily="18" charset="0"/>
              </a:rPr>
              <a:t>об установлении сбытовых </a:t>
            </a:r>
            <a:r>
              <a:rPr lang="ru-RU" b="1" dirty="0">
                <a:latin typeface="Times New Roman" panose="02020603050405020304" pitchFamily="18" charset="0"/>
              </a:rPr>
              <a:t>надбавок компаний, входящих группу лиц ПАО «</a:t>
            </a:r>
            <a:r>
              <a:rPr lang="ru-RU" b="1" dirty="0" smtClean="0">
                <a:latin typeface="Times New Roman" panose="02020603050405020304" pitchFamily="18" charset="0"/>
              </a:rPr>
              <a:t>ТНС </a:t>
            </a:r>
            <a:r>
              <a:rPr lang="ru-RU" b="1" dirty="0" err="1" smtClean="0">
                <a:latin typeface="Times New Roman" panose="02020603050405020304" pitchFamily="18" charset="0"/>
              </a:rPr>
              <a:t>Энерго</a:t>
            </a:r>
            <a:r>
              <a:rPr lang="ru-RU" b="1" dirty="0" smtClean="0">
                <a:latin typeface="Times New Roman" panose="02020603050405020304" pitchFamily="18" charset="0"/>
              </a:rPr>
              <a:t>».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</a:rPr>
              <a:t>Решения </a:t>
            </a:r>
            <a:r>
              <a:rPr lang="ru-RU" i="1" dirty="0">
                <a:latin typeface="Times New Roman" panose="02020603050405020304" pitchFamily="18" charset="0"/>
              </a:rPr>
              <a:t>приняты на основании выявленных нарушений </a:t>
            </a:r>
            <a:r>
              <a:rPr lang="ru-RU" i="1" dirty="0" smtClean="0">
                <a:latin typeface="Times New Roman" panose="02020603050405020304" pitchFamily="18" charset="0"/>
              </a:rPr>
              <a:t>установленного порядка </a:t>
            </a:r>
            <a:r>
              <a:rPr lang="ru-RU" i="1" dirty="0">
                <a:latin typeface="Times New Roman" panose="02020603050405020304" pitchFamily="18" charset="0"/>
              </a:rPr>
              <a:t>ценообразования, а также в связи с тем, что установленные </a:t>
            </a:r>
            <a:r>
              <a:rPr lang="ru-RU" i="1" dirty="0" smtClean="0">
                <a:latin typeface="Times New Roman" panose="02020603050405020304" pitchFamily="18" charset="0"/>
              </a:rPr>
              <a:t>сбытовые надбавки </a:t>
            </a:r>
            <a:r>
              <a:rPr lang="ru-RU" i="1" dirty="0">
                <a:latin typeface="Times New Roman" panose="02020603050405020304" pitchFamily="18" charset="0"/>
              </a:rPr>
              <a:t>для компаний группы лиц ПАО «ТНС </a:t>
            </a:r>
            <a:r>
              <a:rPr lang="ru-RU" i="1" dirty="0" err="1">
                <a:latin typeface="Times New Roman" panose="02020603050405020304" pitchFamily="18" charset="0"/>
              </a:rPr>
              <a:t>Энерго</a:t>
            </a:r>
            <a:r>
              <a:rPr lang="ru-RU" i="1" dirty="0">
                <a:latin typeface="Times New Roman" panose="02020603050405020304" pitchFamily="18" charset="0"/>
              </a:rPr>
              <a:t>» значительно </a:t>
            </a:r>
            <a:r>
              <a:rPr lang="ru-RU" i="1" dirty="0" smtClean="0">
                <a:latin typeface="Times New Roman" panose="02020603050405020304" pitchFamily="18" charset="0"/>
              </a:rPr>
              <a:t>превышают сбытовые </a:t>
            </a:r>
            <a:r>
              <a:rPr lang="ru-RU" i="1" dirty="0">
                <a:latin typeface="Times New Roman" panose="02020603050405020304" pitchFamily="18" charset="0"/>
              </a:rPr>
              <a:t>надбавки, установленные в смежных сопоставимых </a:t>
            </a:r>
            <a:r>
              <a:rPr lang="ru-RU" i="1" dirty="0" smtClean="0">
                <a:latin typeface="Times New Roman" panose="02020603050405020304" pitchFamily="18" charset="0"/>
              </a:rPr>
              <a:t>регионах Российской </a:t>
            </a:r>
            <a:r>
              <a:rPr lang="ru-RU" i="1" dirty="0">
                <a:latin typeface="Times New Roman" panose="02020603050405020304" pitchFamily="18" charset="0"/>
              </a:rPr>
              <a:t>Федерации.</a:t>
            </a:r>
            <a:endParaRPr lang="ru-RU" i="1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8343" y="77687"/>
            <a:ext cx="8294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</a:rPr>
              <a:t>Принятые решения в рамках контрольных мероприятий 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1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35131" y="1009211"/>
            <a:ext cx="2466556" cy="1341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10.01.2016 вступил в законную силу Федеральный закон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от 30.12.2015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450-ФЗ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501" y="-102405"/>
            <a:ext cx="8486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cs typeface="Arial" charset="0"/>
              </a:rPr>
              <a:t>Итоги работы по </a:t>
            </a:r>
            <a:r>
              <a:rPr lang="ru-RU" sz="2400" b="1" dirty="0"/>
              <a:t>совершенствованию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нормативной </a:t>
            </a:r>
            <a:r>
              <a:rPr lang="ru-RU" sz="2400" b="1" dirty="0"/>
              <a:t>базы </a:t>
            </a:r>
            <a:r>
              <a:rPr lang="ru-RU" sz="2400" b="1" dirty="0" smtClean="0"/>
              <a:t>в 2016 </a:t>
            </a:r>
            <a:r>
              <a:rPr lang="ru-RU" sz="2400" b="1" dirty="0"/>
              <a:t>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91602" y="1190240"/>
            <a:ext cx="572187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</a:rPr>
              <a:t>становление </a:t>
            </a:r>
            <a:r>
              <a:rPr lang="ru-RU" dirty="0">
                <a:latin typeface="Times New Roman" panose="02020603050405020304" pitchFamily="18" charset="0"/>
              </a:rPr>
              <a:t>стандартизированных </a:t>
            </a:r>
            <a:r>
              <a:rPr lang="ru-RU" dirty="0" smtClean="0">
                <a:latin typeface="Times New Roman" panose="02020603050405020304" pitchFamily="18" charset="0"/>
              </a:rPr>
              <a:t>тарифных ставок </a:t>
            </a:r>
            <a:r>
              <a:rPr lang="ru-RU" dirty="0">
                <a:latin typeface="Times New Roman" panose="02020603050405020304" pitchFamily="18" charset="0"/>
              </a:rPr>
              <a:t>за технологическое присоединение, единых для всех </a:t>
            </a:r>
            <a:r>
              <a:rPr lang="ru-RU" dirty="0" smtClean="0">
                <a:latin typeface="Times New Roman" panose="02020603050405020304" pitchFamily="18" charset="0"/>
              </a:rPr>
              <a:t>территориальных сетевых </a:t>
            </a:r>
            <a:r>
              <a:rPr lang="ru-RU" dirty="0">
                <a:latin typeface="Times New Roman" panose="02020603050405020304" pitchFamily="18" charset="0"/>
              </a:rPr>
              <a:t>организаций на территории субъекта Российской </a:t>
            </a:r>
            <a:r>
              <a:rPr lang="ru-RU" dirty="0" smtClean="0">
                <a:latin typeface="Times New Roman" panose="02020603050405020304" pitchFamily="18" charset="0"/>
              </a:rPr>
              <a:t>Федерации</a:t>
            </a:r>
          </a:p>
          <a:p>
            <a:pPr algn="ctr"/>
            <a:endParaRPr lang="ru-RU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овышение </a:t>
            </a: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</a:rPr>
              <a:t>прозрачности уровня платы за технологическое </a:t>
            </a:r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присоединение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4311" y="3638300"/>
            <a:ext cx="5729168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Отмена обязательной </a:t>
            </a:r>
            <a:r>
              <a:rPr lang="ru-RU" b="1" dirty="0">
                <a:solidFill>
                  <a:srgbClr val="333399"/>
                </a:solidFill>
                <a:latin typeface="Times New Roman" panose="02020603050405020304" pitchFamily="18" charset="0"/>
              </a:rPr>
              <a:t>оплаты </a:t>
            </a:r>
            <a:r>
              <a:rPr lang="ru-RU" dirty="0">
                <a:latin typeface="Times New Roman" panose="02020603050405020304" pitchFamily="18" charset="0"/>
              </a:rPr>
              <a:t>отклонений </a:t>
            </a:r>
            <a:r>
              <a:rPr lang="ru-RU" dirty="0" smtClean="0">
                <a:latin typeface="Times New Roman" panose="02020603050405020304" pitchFamily="18" charset="0"/>
              </a:rPr>
              <a:t>фактических объёмов </a:t>
            </a:r>
            <a:r>
              <a:rPr lang="ru-RU" dirty="0">
                <a:latin typeface="Times New Roman" panose="02020603050405020304" pitchFamily="18" charset="0"/>
              </a:rPr>
              <a:t>потребления электрической энергии (мощности) от договорных </a:t>
            </a:r>
            <a:r>
              <a:rPr lang="ru-RU" dirty="0" smtClean="0">
                <a:latin typeface="Times New Roman" panose="02020603050405020304" pitchFamily="18" charset="0"/>
              </a:rPr>
              <a:t>для потребителей </a:t>
            </a:r>
            <a:r>
              <a:rPr lang="ru-RU" dirty="0">
                <a:latin typeface="Times New Roman" panose="02020603050405020304" pitchFamily="18" charset="0"/>
              </a:rPr>
              <a:t>неценовых зон оптового рынка электрической энергии </a:t>
            </a:r>
            <a:r>
              <a:rPr lang="ru-RU" dirty="0" smtClean="0">
                <a:latin typeface="Times New Roman" panose="02020603050405020304" pitchFamily="18" charset="0"/>
              </a:rPr>
              <a:t>и мощности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Предоставляется выбор </a:t>
            </a:r>
            <a:r>
              <a:rPr lang="ru-RU" dirty="0" smtClean="0">
                <a:latin typeface="Times New Roman" panose="02020603050405020304" pitchFamily="18" charset="0"/>
              </a:rPr>
              <a:t>ценовых категорий </a:t>
            </a:r>
            <a:r>
              <a:rPr lang="ru-RU" dirty="0">
                <a:latin typeface="Times New Roman" panose="02020603050405020304" pitchFamily="18" charset="0"/>
              </a:rPr>
              <a:t>(в зависимости от выбранного тарифа на услуги по </a:t>
            </a:r>
            <a:r>
              <a:rPr lang="ru-RU" dirty="0" smtClean="0">
                <a:latin typeface="Times New Roman" panose="02020603050405020304" pitchFamily="18" charset="0"/>
              </a:rPr>
              <a:t>передаче электрической </a:t>
            </a:r>
            <a:r>
              <a:rPr lang="ru-RU" dirty="0">
                <a:latin typeface="Times New Roman" panose="02020603050405020304" pitchFamily="18" charset="0"/>
              </a:rPr>
              <a:t>энергии и имеющегося учёта с оплатой собственных </a:t>
            </a:r>
            <a:r>
              <a:rPr lang="ru-RU" dirty="0" smtClean="0">
                <a:latin typeface="Times New Roman" panose="02020603050405020304" pitchFamily="18" charset="0"/>
              </a:rPr>
              <a:t>отклонений только </a:t>
            </a:r>
            <a:r>
              <a:rPr lang="ru-RU" dirty="0">
                <a:latin typeface="Times New Roman" panose="02020603050405020304" pitchFamily="18" charset="0"/>
              </a:rPr>
              <a:t>на добровольной основе).</a:t>
            </a:r>
            <a:endParaRPr lang="ru-RU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5131" y="2379788"/>
            <a:ext cx="2466556" cy="1183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24.12.2016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принято постановление Правительства РФ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1476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5131" y="4398777"/>
            <a:ext cx="2466555" cy="1341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07.05.2016 принято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постановление Правительства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РФ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</a:rPr>
              <a:t>№ 433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683535" y="1833508"/>
            <a:ext cx="526218" cy="1034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683535" y="4552390"/>
            <a:ext cx="526218" cy="1034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9386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7997</TotalTime>
  <Words>1303</Words>
  <Application>Microsoft Office PowerPoint</Application>
  <PresentationFormat>Экран (4:3)</PresentationFormat>
  <Paragraphs>144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Mangal</vt:lpstr>
      <vt:lpstr>StarSymbol</vt:lpstr>
      <vt:lpstr>Times New Roman</vt:lpstr>
      <vt:lpstr>Wingdings</vt:lpstr>
      <vt:lpstr>2_Оформление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Приоритетные задачи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Багданцева Светлана Анатольевна</cp:lastModifiedBy>
  <cp:revision>528</cp:revision>
  <cp:lastPrinted>2017-03-02T14:07:56Z</cp:lastPrinted>
  <dcterms:created xsi:type="dcterms:W3CDTF">2016-02-19T07:50:24Z</dcterms:created>
  <dcterms:modified xsi:type="dcterms:W3CDTF">2017-03-03T06:57:18Z</dcterms:modified>
</cp:coreProperties>
</file>