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4" r:id="rId2"/>
    <p:sldId id="404" r:id="rId3"/>
    <p:sldId id="360" r:id="rId4"/>
    <p:sldId id="398" r:id="rId5"/>
    <p:sldId id="399" r:id="rId6"/>
    <p:sldId id="400" r:id="rId7"/>
    <p:sldId id="401" r:id="rId8"/>
    <p:sldId id="402" r:id="rId9"/>
    <p:sldId id="359" r:id="rId10"/>
    <p:sldId id="403" r:id="rId11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7" autoAdjust="0"/>
    <p:restoredTop sz="95086" autoAdjust="0"/>
  </p:normalViewPr>
  <p:slideViewPr>
    <p:cSldViewPr>
      <p:cViewPr>
        <p:scale>
          <a:sx n="101" d="100"/>
          <a:sy n="101" d="100"/>
        </p:scale>
        <p:origin x="-1194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4020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89C339-F16D-4B22-867F-F9EE2A9304A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577D21A-0666-4671-8497-489C197FB83E}">
      <dgm:prSet/>
      <dgm:spPr>
        <a:solidFill>
          <a:schemeClr val="accent6"/>
        </a:solidFill>
      </dgm:spPr>
      <dgm:t>
        <a:bodyPr/>
        <a:lstStyle/>
        <a:p>
          <a:pPr rtl="0"/>
          <a:r>
            <a:rPr lang="de-AT" dirty="0" smtClean="0"/>
            <a:t>RUNNING TASKS</a:t>
          </a:r>
          <a:endParaRPr lang="de-DE" dirty="0"/>
        </a:p>
      </dgm:t>
    </dgm:pt>
    <dgm:pt modelId="{D78000B6-1A30-40B9-9F77-DAF3C7E9062B}" type="parTrans" cxnId="{26F75A36-B43B-49CA-8B47-0FA2C151F932}">
      <dgm:prSet/>
      <dgm:spPr/>
      <dgm:t>
        <a:bodyPr/>
        <a:lstStyle/>
        <a:p>
          <a:endParaRPr lang="de-DE"/>
        </a:p>
      </dgm:t>
    </dgm:pt>
    <dgm:pt modelId="{E46A091E-EDC3-48C4-9F80-09EFBCD6E469}" type="sibTrans" cxnId="{26F75A36-B43B-49CA-8B47-0FA2C151F932}">
      <dgm:prSet/>
      <dgm:spPr/>
      <dgm:t>
        <a:bodyPr/>
        <a:lstStyle/>
        <a:p>
          <a:endParaRPr lang="de-DE"/>
        </a:p>
      </dgm:t>
    </dgm:pt>
    <dgm:pt modelId="{9B16EA87-C049-4975-B3A4-21B31D61BDF4}">
      <dgm:prSet/>
      <dgm:spPr/>
      <dgm:t>
        <a:bodyPr/>
        <a:lstStyle/>
        <a:p>
          <a:pPr rtl="0"/>
          <a:r>
            <a:rPr lang="en-US" b="1" dirty="0" smtClean="0"/>
            <a:t>Sector Inquiry in the Health Care Market</a:t>
          </a:r>
          <a:r>
            <a:rPr lang="en-US" dirty="0" smtClean="0"/>
            <a:t>: Securing fair competition and consumer protection (pharmaceuticals; e-health; cost reduction by combating monopolies)</a:t>
          </a:r>
          <a:br>
            <a:rPr lang="en-US" dirty="0" smtClean="0"/>
          </a:br>
          <a:r>
            <a:rPr lang="en-US" dirty="0" smtClean="0"/>
            <a:t> </a:t>
          </a:r>
          <a:endParaRPr lang="de-DE" dirty="0"/>
        </a:p>
      </dgm:t>
    </dgm:pt>
    <dgm:pt modelId="{5EA6BFF2-A5D0-4B50-A595-013DA1C9F673}" type="parTrans" cxnId="{11446C57-9B0A-47C6-891B-B38957AA9C70}">
      <dgm:prSet/>
      <dgm:spPr/>
      <dgm:t>
        <a:bodyPr/>
        <a:lstStyle/>
        <a:p>
          <a:endParaRPr lang="de-DE"/>
        </a:p>
      </dgm:t>
    </dgm:pt>
    <dgm:pt modelId="{2A0F6573-8298-4654-BD1A-7A4AB42BDDAF}" type="sibTrans" cxnId="{11446C57-9B0A-47C6-891B-B38957AA9C70}">
      <dgm:prSet/>
      <dgm:spPr/>
      <dgm:t>
        <a:bodyPr/>
        <a:lstStyle/>
        <a:p>
          <a:endParaRPr lang="de-DE"/>
        </a:p>
      </dgm:t>
    </dgm:pt>
    <dgm:pt modelId="{EAB719E8-FAAF-4815-AAF7-BB6D13AA85D2}">
      <dgm:prSet/>
      <dgm:spPr/>
      <dgm:t>
        <a:bodyPr/>
        <a:lstStyle/>
        <a:p>
          <a:pPr rtl="0"/>
          <a:r>
            <a:rPr lang="en-US" b="1" dirty="0" smtClean="0"/>
            <a:t>Focus on Online- and Shared Economy:</a:t>
          </a:r>
          <a:r>
            <a:rPr lang="en-US" dirty="0" smtClean="0"/>
            <a:t> (1) Online shopping vs. </a:t>
          </a:r>
          <a:r>
            <a:rPr lang="en-US" dirty="0" err="1" smtClean="0"/>
            <a:t>Geoblocking</a:t>
          </a:r>
          <a:r>
            <a:rPr lang="en-US" dirty="0" smtClean="0"/>
            <a:t>; (2) fair market access for services like Uber, </a:t>
          </a:r>
          <a:r>
            <a:rPr lang="en-US" dirty="0" err="1" smtClean="0"/>
            <a:t>AirBnB</a:t>
          </a:r>
          <a:r>
            <a:rPr lang="en-US" dirty="0" smtClean="0"/>
            <a:t> </a:t>
          </a:r>
          <a:endParaRPr lang="de-DE" dirty="0"/>
        </a:p>
      </dgm:t>
    </dgm:pt>
    <dgm:pt modelId="{4B20B551-05FC-4FF6-8873-86D5CAB2483F}" type="parTrans" cxnId="{ACF48772-C142-4259-8D69-CC3E83D06C0E}">
      <dgm:prSet/>
      <dgm:spPr/>
      <dgm:t>
        <a:bodyPr/>
        <a:lstStyle/>
        <a:p>
          <a:endParaRPr lang="de-DE"/>
        </a:p>
      </dgm:t>
    </dgm:pt>
    <dgm:pt modelId="{44EFDFD1-CC1A-47BE-9C29-34FF132E521A}" type="sibTrans" cxnId="{ACF48772-C142-4259-8D69-CC3E83D06C0E}">
      <dgm:prSet/>
      <dgm:spPr/>
      <dgm:t>
        <a:bodyPr/>
        <a:lstStyle/>
        <a:p>
          <a:endParaRPr lang="de-DE"/>
        </a:p>
      </dgm:t>
    </dgm:pt>
    <dgm:pt modelId="{20C303C4-80A3-4D0C-A816-F1C9B994D8CA}">
      <dgm:prSet/>
      <dgm:spPr>
        <a:solidFill>
          <a:schemeClr val="accent6"/>
        </a:solidFill>
      </dgm:spPr>
      <dgm:t>
        <a:bodyPr/>
        <a:lstStyle/>
        <a:p>
          <a:pPr rtl="0"/>
          <a:r>
            <a:rPr lang="en-CA" dirty="0" smtClean="0"/>
            <a:t>STRENGTHENING THE AUSTRIAN COMPETITION AUTHORITY</a:t>
          </a:r>
          <a:endParaRPr lang="de-DE" dirty="0"/>
        </a:p>
      </dgm:t>
    </dgm:pt>
    <dgm:pt modelId="{18E049AA-65C1-497B-A163-17683B0601EF}" type="parTrans" cxnId="{BC077244-F2ED-461E-9D47-4FFB442272AF}">
      <dgm:prSet/>
      <dgm:spPr/>
      <dgm:t>
        <a:bodyPr/>
        <a:lstStyle/>
        <a:p>
          <a:endParaRPr lang="de-DE"/>
        </a:p>
      </dgm:t>
    </dgm:pt>
    <dgm:pt modelId="{830283FF-C55B-4923-80E4-0B51168234AA}" type="sibTrans" cxnId="{BC077244-F2ED-461E-9D47-4FFB442272AF}">
      <dgm:prSet/>
      <dgm:spPr/>
      <dgm:t>
        <a:bodyPr/>
        <a:lstStyle/>
        <a:p>
          <a:endParaRPr lang="de-DE"/>
        </a:p>
      </dgm:t>
    </dgm:pt>
    <dgm:pt modelId="{E57BD902-B36A-43BD-81F1-7434A8CF88A1}">
      <dgm:prSet/>
      <dgm:spPr/>
      <dgm:t>
        <a:bodyPr/>
        <a:lstStyle/>
        <a:p>
          <a:pPr rtl="0"/>
          <a:r>
            <a:rPr lang="en-US" b="1" dirty="0" smtClean="0"/>
            <a:t>Expansion of Digital Forensics and eDiscovery: </a:t>
          </a:r>
          <a:r>
            <a:rPr lang="en-US" dirty="0" smtClean="0"/>
            <a:t>BWB is upgrading its systems and digital analytics possibilities -</a:t>
          </a:r>
          <a:r>
            <a:rPr lang="de-AT" dirty="0" smtClean="0"/>
            <a:t>&gt;</a:t>
          </a:r>
          <a:r>
            <a:rPr lang="en-US" dirty="0" smtClean="0"/>
            <a:t> for accessing data stored abroad (Cloud Storage), in close cooperation with the Federal Criminal Police Office </a:t>
          </a:r>
          <a:r>
            <a:rPr lang="en-US" i="1" dirty="0" smtClean="0"/>
            <a:t>(in 2009 the Austrian Federal Criminal Police Office and the </a:t>
          </a:r>
          <a:r>
            <a:rPr lang="en-CA" i="1" dirty="0" smtClean="0"/>
            <a:t>FCA </a:t>
          </a:r>
          <a:r>
            <a:rPr lang="de-AT" i="1" dirty="0" err="1" smtClean="0"/>
            <a:t>signed</a:t>
          </a:r>
          <a:r>
            <a:rPr lang="de-AT" i="1" dirty="0" smtClean="0"/>
            <a:t> a </a:t>
          </a:r>
          <a:r>
            <a:rPr lang="de-AT" i="1" dirty="0" err="1" smtClean="0"/>
            <a:t>cooperation</a:t>
          </a:r>
          <a:r>
            <a:rPr lang="de-AT" i="1" dirty="0" smtClean="0"/>
            <a:t> </a:t>
          </a:r>
          <a:r>
            <a:rPr lang="de-AT" i="1" dirty="0" err="1" smtClean="0"/>
            <a:t>agreement</a:t>
          </a:r>
          <a:r>
            <a:rPr lang="de-AT" i="1" dirty="0" smtClean="0"/>
            <a:t>)</a:t>
          </a:r>
          <a:endParaRPr lang="de-DE" dirty="0"/>
        </a:p>
      </dgm:t>
    </dgm:pt>
    <dgm:pt modelId="{133F50CF-A72B-4B8E-910F-BFF1055DC97D}" type="parTrans" cxnId="{369A3C7A-F32E-41C0-86F8-D487580CACB6}">
      <dgm:prSet/>
      <dgm:spPr/>
      <dgm:t>
        <a:bodyPr/>
        <a:lstStyle/>
        <a:p>
          <a:endParaRPr lang="de-DE"/>
        </a:p>
      </dgm:t>
    </dgm:pt>
    <dgm:pt modelId="{3FA0D2F9-3AEC-4E24-8241-FD3F5B34470A}" type="sibTrans" cxnId="{369A3C7A-F32E-41C0-86F8-D487580CACB6}">
      <dgm:prSet/>
      <dgm:spPr/>
      <dgm:t>
        <a:bodyPr/>
        <a:lstStyle/>
        <a:p>
          <a:endParaRPr lang="de-DE"/>
        </a:p>
      </dgm:t>
    </dgm:pt>
    <dgm:pt modelId="{6FF9CAB2-A44B-413B-8469-06685015292B}">
      <dgm:prSet/>
      <dgm:spPr/>
      <dgm:t>
        <a:bodyPr/>
        <a:lstStyle/>
        <a:p>
          <a:pPr rtl="0"/>
          <a:r>
            <a:rPr lang="en-US" b="1" dirty="0" smtClean="0"/>
            <a:t>Establishment of an Internet-Based Information System</a:t>
          </a:r>
          <a:r>
            <a:rPr lang="en-US" dirty="0" smtClean="0"/>
            <a:t>; “Whistleblower-Hotline”, strengthening the enforcement of cartel and antitrust law</a:t>
          </a:r>
          <a:endParaRPr lang="de-DE" dirty="0"/>
        </a:p>
      </dgm:t>
    </dgm:pt>
    <dgm:pt modelId="{6E809121-4AE7-498E-9EB0-7CBF4996FE6A}" type="parTrans" cxnId="{FC3CA3F7-7AFD-418E-8D83-B0191F8099BF}">
      <dgm:prSet/>
      <dgm:spPr/>
      <dgm:t>
        <a:bodyPr/>
        <a:lstStyle/>
        <a:p>
          <a:endParaRPr lang="de-DE"/>
        </a:p>
      </dgm:t>
    </dgm:pt>
    <dgm:pt modelId="{3C0E4BCA-9C21-4709-826F-E26376CE7B8F}" type="sibTrans" cxnId="{FC3CA3F7-7AFD-418E-8D83-B0191F8099BF}">
      <dgm:prSet/>
      <dgm:spPr/>
      <dgm:t>
        <a:bodyPr/>
        <a:lstStyle/>
        <a:p>
          <a:endParaRPr lang="de-DE"/>
        </a:p>
      </dgm:t>
    </dgm:pt>
    <dgm:pt modelId="{FEE292DF-71AE-45DC-A9F2-65BA928E54FC}" type="pres">
      <dgm:prSet presAssocID="{BF89C339-F16D-4B22-867F-F9EE2A9304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494B96AA-94C4-42D4-AF5F-384090B6F243}" type="pres">
      <dgm:prSet presAssocID="{1577D21A-0666-4671-8497-489C197FB83E}" presName="linNode" presStyleCnt="0"/>
      <dgm:spPr/>
    </dgm:pt>
    <dgm:pt modelId="{76541874-7B01-4C29-8A20-C91117A58E87}" type="pres">
      <dgm:prSet presAssocID="{1577D21A-0666-4671-8497-489C197FB83E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7C3ECBA-0B99-45B0-B7B0-CFC3E8A5ED94}" type="pres">
      <dgm:prSet presAssocID="{1577D21A-0666-4671-8497-489C197FB83E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C7BD922-D097-44FB-BFCD-607137139E50}" type="pres">
      <dgm:prSet presAssocID="{E46A091E-EDC3-48C4-9F80-09EFBCD6E469}" presName="sp" presStyleCnt="0"/>
      <dgm:spPr/>
    </dgm:pt>
    <dgm:pt modelId="{9D8CCD47-22F9-499D-ABF8-2B76A7B5E9E5}" type="pres">
      <dgm:prSet presAssocID="{20C303C4-80A3-4D0C-A816-F1C9B994D8CA}" presName="linNode" presStyleCnt="0"/>
      <dgm:spPr/>
    </dgm:pt>
    <dgm:pt modelId="{974FBB54-B21D-4E98-BE24-BBA12CC252B6}" type="pres">
      <dgm:prSet presAssocID="{20C303C4-80A3-4D0C-A816-F1C9B994D8CA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03A0E08-B3DD-4883-BF27-FB1AE49FFF33}" type="pres">
      <dgm:prSet presAssocID="{20C303C4-80A3-4D0C-A816-F1C9B994D8CA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CF48772-C142-4259-8D69-CC3E83D06C0E}" srcId="{1577D21A-0666-4671-8497-489C197FB83E}" destId="{EAB719E8-FAAF-4815-AAF7-BB6D13AA85D2}" srcOrd="1" destOrd="0" parTransId="{4B20B551-05FC-4FF6-8873-86D5CAB2483F}" sibTransId="{44EFDFD1-CC1A-47BE-9C29-34FF132E521A}"/>
    <dgm:cxn modelId="{37C5FC9F-085B-4D8C-A3BF-C02735FBEE17}" type="presOf" srcId="{BF89C339-F16D-4B22-867F-F9EE2A9304AF}" destId="{FEE292DF-71AE-45DC-A9F2-65BA928E54FC}" srcOrd="0" destOrd="0" presId="urn:microsoft.com/office/officeart/2005/8/layout/vList5"/>
    <dgm:cxn modelId="{F90419E1-6D58-4920-BC2E-9CBE0CEB0706}" type="presOf" srcId="{EAB719E8-FAAF-4815-AAF7-BB6D13AA85D2}" destId="{67C3ECBA-0B99-45B0-B7B0-CFC3E8A5ED94}" srcOrd="0" destOrd="1" presId="urn:microsoft.com/office/officeart/2005/8/layout/vList5"/>
    <dgm:cxn modelId="{A02005B3-486F-43BE-91EE-7E888B44A87A}" type="presOf" srcId="{1577D21A-0666-4671-8497-489C197FB83E}" destId="{76541874-7B01-4C29-8A20-C91117A58E87}" srcOrd="0" destOrd="0" presId="urn:microsoft.com/office/officeart/2005/8/layout/vList5"/>
    <dgm:cxn modelId="{11446C57-9B0A-47C6-891B-B38957AA9C70}" srcId="{1577D21A-0666-4671-8497-489C197FB83E}" destId="{9B16EA87-C049-4975-B3A4-21B31D61BDF4}" srcOrd="0" destOrd="0" parTransId="{5EA6BFF2-A5D0-4B50-A595-013DA1C9F673}" sibTransId="{2A0F6573-8298-4654-BD1A-7A4AB42BDDAF}"/>
    <dgm:cxn modelId="{369A3C7A-F32E-41C0-86F8-D487580CACB6}" srcId="{20C303C4-80A3-4D0C-A816-F1C9B994D8CA}" destId="{E57BD902-B36A-43BD-81F1-7434A8CF88A1}" srcOrd="0" destOrd="0" parTransId="{133F50CF-A72B-4B8E-910F-BFF1055DC97D}" sibTransId="{3FA0D2F9-3AEC-4E24-8241-FD3F5B34470A}"/>
    <dgm:cxn modelId="{65C65344-12B9-4D23-B7BE-A994F32F6FE1}" type="presOf" srcId="{E57BD902-B36A-43BD-81F1-7434A8CF88A1}" destId="{503A0E08-B3DD-4883-BF27-FB1AE49FFF33}" srcOrd="0" destOrd="0" presId="urn:microsoft.com/office/officeart/2005/8/layout/vList5"/>
    <dgm:cxn modelId="{D5C7FD3E-CE3A-4D86-8304-BAC002CBE13B}" type="presOf" srcId="{9B16EA87-C049-4975-B3A4-21B31D61BDF4}" destId="{67C3ECBA-0B99-45B0-B7B0-CFC3E8A5ED94}" srcOrd="0" destOrd="0" presId="urn:microsoft.com/office/officeart/2005/8/layout/vList5"/>
    <dgm:cxn modelId="{79BD7683-17AC-4DFC-91B7-68F8652BB17C}" type="presOf" srcId="{20C303C4-80A3-4D0C-A816-F1C9B994D8CA}" destId="{974FBB54-B21D-4E98-BE24-BBA12CC252B6}" srcOrd="0" destOrd="0" presId="urn:microsoft.com/office/officeart/2005/8/layout/vList5"/>
    <dgm:cxn modelId="{FC3CA3F7-7AFD-418E-8D83-B0191F8099BF}" srcId="{20C303C4-80A3-4D0C-A816-F1C9B994D8CA}" destId="{6FF9CAB2-A44B-413B-8469-06685015292B}" srcOrd="1" destOrd="0" parTransId="{6E809121-4AE7-498E-9EB0-7CBF4996FE6A}" sibTransId="{3C0E4BCA-9C21-4709-826F-E26376CE7B8F}"/>
    <dgm:cxn modelId="{ACC52E9F-143A-4214-A1B1-6853A4240E69}" type="presOf" srcId="{6FF9CAB2-A44B-413B-8469-06685015292B}" destId="{503A0E08-B3DD-4883-BF27-FB1AE49FFF33}" srcOrd="0" destOrd="1" presId="urn:microsoft.com/office/officeart/2005/8/layout/vList5"/>
    <dgm:cxn modelId="{BC077244-F2ED-461E-9D47-4FFB442272AF}" srcId="{BF89C339-F16D-4B22-867F-F9EE2A9304AF}" destId="{20C303C4-80A3-4D0C-A816-F1C9B994D8CA}" srcOrd="1" destOrd="0" parTransId="{18E049AA-65C1-497B-A163-17683B0601EF}" sibTransId="{830283FF-C55B-4923-80E4-0B51168234AA}"/>
    <dgm:cxn modelId="{26F75A36-B43B-49CA-8B47-0FA2C151F932}" srcId="{BF89C339-F16D-4B22-867F-F9EE2A9304AF}" destId="{1577D21A-0666-4671-8497-489C197FB83E}" srcOrd="0" destOrd="0" parTransId="{D78000B6-1A30-40B9-9F77-DAF3C7E9062B}" sibTransId="{E46A091E-EDC3-48C4-9F80-09EFBCD6E469}"/>
    <dgm:cxn modelId="{8B3F0EA1-14C9-4BDE-9F34-9327362A86B3}" type="presParOf" srcId="{FEE292DF-71AE-45DC-A9F2-65BA928E54FC}" destId="{494B96AA-94C4-42D4-AF5F-384090B6F243}" srcOrd="0" destOrd="0" presId="urn:microsoft.com/office/officeart/2005/8/layout/vList5"/>
    <dgm:cxn modelId="{74B6791F-7DD9-4054-BCFC-6E088527B5C3}" type="presParOf" srcId="{494B96AA-94C4-42D4-AF5F-384090B6F243}" destId="{76541874-7B01-4C29-8A20-C91117A58E87}" srcOrd="0" destOrd="0" presId="urn:microsoft.com/office/officeart/2005/8/layout/vList5"/>
    <dgm:cxn modelId="{019D8392-0CCF-4ED1-8C06-7D7FFE7034CD}" type="presParOf" srcId="{494B96AA-94C4-42D4-AF5F-384090B6F243}" destId="{67C3ECBA-0B99-45B0-B7B0-CFC3E8A5ED94}" srcOrd="1" destOrd="0" presId="urn:microsoft.com/office/officeart/2005/8/layout/vList5"/>
    <dgm:cxn modelId="{226F24B2-6D0E-4662-9214-D1C018107317}" type="presParOf" srcId="{FEE292DF-71AE-45DC-A9F2-65BA928E54FC}" destId="{8C7BD922-D097-44FB-BFCD-607137139E50}" srcOrd="1" destOrd="0" presId="urn:microsoft.com/office/officeart/2005/8/layout/vList5"/>
    <dgm:cxn modelId="{5040B141-22F5-4B8F-9D4B-1F1B95A335E6}" type="presParOf" srcId="{FEE292DF-71AE-45DC-A9F2-65BA928E54FC}" destId="{9D8CCD47-22F9-499D-ABF8-2B76A7B5E9E5}" srcOrd="2" destOrd="0" presId="urn:microsoft.com/office/officeart/2005/8/layout/vList5"/>
    <dgm:cxn modelId="{85664598-3CF9-4EA0-9061-DD14399847FB}" type="presParOf" srcId="{9D8CCD47-22F9-499D-ABF8-2B76A7B5E9E5}" destId="{974FBB54-B21D-4E98-BE24-BBA12CC252B6}" srcOrd="0" destOrd="0" presId="urn:microsoft.com/office/officeart/2005/8/layout/vList5"/>
    <dgm:cxn modelId="{119117FD-E681-42EE-ABA1-E9C36EB3DBCB}" type="presParOf" srcId="{9D8CCD47-22F9-499D-ABF8-2B76A7B5E9E5}" destId="{503A0E08-B3DD-4883-BF27-FB1AE49FFF3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C3ECBA-0B99-45B0-B7B0-CFC3E8A5ED94}">
      <dsp:nvSpPr>
        <dsp:cNvPr id="0" name=""/>
        <dsp:cNvSpPr/>
      </dsp:nvSpPr>
      <dsp:spPr>
        <a:xfrm rot="5400000">
          <a:off x="4598578" y="-1386472"/>
          <a:ext cx="199509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Sector Inquiry in the Health Care Market</a:t>
          </a:r>
          <a:r>
            <a:rPr lang="en-US" sz="1400" kern="1200" dirty="0" smtClean="0"/>
            <a:t>: Securing fair competition and consumer protection (pharmaceuticals; e-health; cost reduction by combating monopolies)</a:t>
          </a:r>
          <a:br>
            <a:rPr lang="en-US" sz="1400" kern="1200" dirty="0" smtClean="0"/>
          </a:br>
          <a:r>
            <a:rPr lang="en-US" sz="1400" kern="1200" dirty="0" smtClean="0"/>
            <a:t> </a:t>
          </a:r>
          <a:endParaRPr lang="de-DE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Focus on Online- and Shared Economy:</a:t>
          </a:r>
          <a:r>
            <a:rPr lang="en-US" sz="1400" kern="1200" dirty="0" smtClean="0"/>
            <a:t> (1) Online shopping vs. </a:t>
          </a:r>
          <a:r>
            <a:rPr lang="en-US" sz="1400" kern="1200" dirty="0" err="1" smtClean="0"/>
            <a:t>Geoblocking</a:t>
          </a:r>
          <a:r>
            <a:rPr lang="en-US" sz="1400" kern="1200" dirty="0" smtClean="0"/>
            <a:t>; (2) fair market access for services like Uber, </a:t>
          </a:r>
          <a:r>
            <a:rPr lang="en-US" sz="1400" kern="1200" dirty="0" err="1" smtClean="0"/>
            <a:t>AirBnB</a:t>
          </a:r>
          <a:r>
            <a:rPr lang="en-US" sz="1400" kern="1200" dirty="0" smtClean="0"/>
            <a:t> </a:t>
          </a:r>
          <a:endParaRPr lang="de-DE" sz="1400" kern="1200" dirty="0"/>
        </a:p>
      </dsp:txBody>
      <dsp:txXfrm rot="-5400000">
        <a:off x="2962656" y="346843"/>
        <a:ext cx="5169551" cy="1800313"/>
      </dsp:txXfrm>
    </dsp:sp>
    <dsp:sp modelId="{76541874-7B01-4C29-8A20-C91117A58E87}">
      <dsp:nvSpPr>
        <dsp:cNvPr id="0" name=""/>
        <dsp:cNvSpPr/>
      </dsp:nvSpPr>
      <dsp:spPr>
        <a:xfrm>
          <a:off x="0" y="62"/>
          <a:ext cx="2962656" cy="2493874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700" kern="1200" dirty="0" smtClean="0"/>
            <a:t>RUNNING TASKS</a:t>
          </a:r>
          <a:endParaRPr lang="de-DE" sz="2700" kern="1200" dirty="0"/>
        </a:p>
      </dsp:txBody>
      <dsp:txXfrm>
        <a:off x="121741" y="121803"/>
        <a:ext cx="2719174" cy="2250392"/>
      </dsp:txXfrm>
    </dsp:sp>
    <dsp:sp modelId="{503A0E08-B3DD-4883-BF27-FB1AE49FFF33}">
      <dsp:nvSpPr>
        <dsp:cNvPr id="0" name=""/>
        <dsp:cNvSpPr/>
      </dsp:nvSpPr>
      <dsp:spPr>
        <a:xfrm rot="5400000">
          <a:off x="4598578" y="1232096"/>
          <a:ext cx="199509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Expansion of Digital Forensics and eDiscovery: </a:t>
          </a:r>
          <a:r>
            <a:rPr lang="en-US" sz="1400" kern="1200" dirty="0" smtClean="0"/>
            <a:t>BWB is upgrading its systems and digital analytics possibilities -</a:t>
          </a:r>
          <a:r>
            <a:rPr lang="de-AT" sz="1400" kern="1200" dirty="0" smtClean="0"/>
            <a:t>&gt;</a:t>
          </a:r>
          <a:r>
            <a:rPr lang="en-US" sz="1400" kern="1200" dirty="0" smtClean="0"/>
            <a:t> for accessing data stored abroad (Cloud Storage), in close cooperation with the Federal Criminal Police Office </a:t>
          </a:r>
          <a:r>
            <a:rPr lang="en-US" sz="1400" i="1" kern="1200" dirty="0" smtClean="0"/>
            <a:t>(in 2009 the Austrian Federal Criminal Police Office and the </a:t>
          </a:r>
          <a:r>
            <a:rPr lang="en-CA" sz="1400" i="1" kern="1200" dirty="0" smtClean="0"/>
            <a:t>FCA </a:t>
          </a:r>
          <a:r>
            <a:rPr lang="de-AT" sz="1400" i="1" kern="1200" dirty="0" err="1" smtClean="0"/>
            <a:t>signed</a:t>
          </a:r>
          <a:r>
            <a:rPr lang="de-AT" sz="1400" i="1" kern="1200" dirty="0" smtClean="0"/>
            <a:t> a </a:t>
          </a:r>
          <a:r>
            <a:rPr lang="de-AT" sz="1400" i="1" kern="1200" dirty="0" err="1" smtClean="0"/>
            <a:t>cooperation</a:t>
          </a:r>
          <a:r>
            <a:rPr lang="de-AT" sz="1400" i="1" kern="1200" dirty="0" smtClean="0"/>
            <a:t> </a:t>
          </a:r>
          <a:r>
            <a:rPr lang="de-AT" sz="1400" i="1" kern="1200" dirty="0" err="1" smtClean="0"/>
            <a:t>agreement</a:t>
          </a:r>
          <a:r>
            <a:rPr lang="de-AT" sz="1400" i="1" kern="1200" dirty="0" smtClean="0"/>
            <a:t>)</a:t>
          </a:r>
          <a:endParaRPr lang="de-DE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Establishment of an Internet-Based Information System</a:t>
          </a:r>
          <a:r>
            <a:rPr lang="en-US" sz="1400" kern="1200" dirty="0" smtClean="0"/>
            <a:t>; “Whistleblower-Hotline”, strengthening the enforcement of cartel and antitrust law</a:t>
          </a:r>
          <a:endParaRPr lang="de-DE" sz="1400" kern="1200" dirty="0"/>
        </a:p>
      </dsp:txBody>
      <dsp:txXfrm rot="-5400000">
        <a:off x="2962656" y="2965412"/>
        <a:ext cx="5169551" cy="1800313"/>
      </dsp:txXfrm>
    </dsp:sp>
    <dsp:sp modelId="{974FBB54-B21D-4E98-BE24-BBA12CC252B6}">
      <dsp:nvSpPr>
        <dsp:cNvPr id="0" name=""/>
        <dsp:cNvSpPr/>
      </dsp:nvSpPr>
      <dsp:spPr>
        <a:xfrm>
          <a:off x="0" y="2618630"/>
          <a:ext cx="2962656" cy="2493874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700" kern="1200" dirty="0" smtClean="0"/>
            <a:t>STRENGTHENING THE AUSTRIAN COMPETITION AUTHORITY</a:t>
          </a:r>
          <a:endParaRPr lang="de-DE" sz="2700" kern="1200" dirty="0"/>
        </a:p>
      </dsp:txBody>
      <dsp:txXfrm>
        <a:off x="121741" y="2740371"/>
        <a:ext cx="2719174" cy="22503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B4A91-FEA6-41C3-BE5B-29C82233277C}" type="datetimeFigureOut">
              <a:rPr lang="de-AT" smtClean="0"/>
              <a:t>16.09.2017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3" y="9428636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9" y="9428636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65E23-A10F-4D99-9614-2384D9AC2B2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0297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208D0-101B-48C2-9AC3-0DC430324B93}" type="datetimeFigureOut">
              <a:rPr lang="de-AT" smtClean="0"/>
              <a:t>16.09.2017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9" y="4715159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A42A2-72F8-4B6E-9AD3-484A5E44DBC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59949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58D4A14-EB91-4B01-B7AF-10AF3CB04245}" type="slidenum">
              <a:rPr lang="de-AT" altLang="de-DE" smtClean="0"/>
              <a:pPr algn="r" eaLnBrk="1" hangingPunct="1">
                <a:spcBef>
                  <a:spcPct val="0"/>
                </a:spcBef>
              </a:pPr>
              <a:t>1</a:t>
            </a:fld>
            <a:endParaRPr lang="de-AT" altLang="de-DE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58D4A14-EB91-4B01-B7AF-10AF3CB04245}" type="slidenum">
              <a:rPr lang="de-AT" altLang="de-DE" smtClean="0"/>
              <a:pPr algn="r" eaLnBrk="1" hangingPunct="1">
                <a:spcBef>
                  <a:spcPct val="0"/>
                </a:spcBef>
              </a:pPr>
              <a:t>10</a:t>
            </a:fld>
            <a:endParaRPr lang="de-AT" altLang="de-DE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432599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/>
              <a:pPr/>
              <a:t>2</a:t>
            </a:fld>
            <a:endParaRPr lang="de-DE" dirty="0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780694" y="9433753"/>
            <a:ext cx="2888394" cy="492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0C7B8A1B-A169-42ED-96E3-CF5B68CF2C7A}" type="slidenum">
              <a:rPr lang="en-GB" sz="1300"/>
              <a:pPr algn="r" defTabSz="947738"/>
              <a:t>2</a:t>
            </a:fld>
            <a:endParaRPr lang="en-GB" sz="1300" dirty="0"/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2488" y="744538"/>
            <a:ext cx="4965700" cy="3724275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2" y="4715153"/>
            <a:ext cx="4890665" cy="4466987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de-DE" noProof="1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971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42A2-72F8-4B6E-9AD3-484A5E44DBC6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07593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/>
              <a:pPr/>
              <a:t>4</a:t>
            </a:fld>
            <a:endParaRPr lang="de-DE" dirty="0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780694" y="9433753"/>
            <a:ext cx="2888394" cy="492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0C7B8A1B-A169-42ED-96E3-CF5B68CF2C7A}" type="slidenum">
              <a:rPr lang="en-GB" sz="1300"/>
              <a:pPr algn="r" defTabSz="947738"/>
              <a:t>4</a:t>
            </a:fld>
            <a:endParaRPr lang="en-GB" sz="1300" dirty="0"/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2488" y="744538"/>
            <a:ext cx="4965700" cy="3724275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2" y="4715153"/>
            <a:ext cx="4890665" cy="4466987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de-DE" noProof="1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720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42A2-72F8-4B6E-9AD3-484A5E44DBC6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571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42A2-72F8-4B6E-9AD3-484A5E44DBC6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94689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42A2-72F8-4B6E-9AD3-484A5E44DBC6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77056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42A2-72F8-4B6E-9AD3-484A5E44DBC6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079862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42A2-72F8-4B6E-9AD3-484A5E44DBC6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0759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79EE-0CC1-450A-9D21-0A9FAB40665B}" type="datetime1">
              <a:rPr lang="de-AT" smtClean="0"/>
              <a:t>16.09.2017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F3D0-13CA-460A-9181-64D959C78E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2771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F542-6C0D-4610-8F55-B49D0729C453}" type="datetime1">
              <a:rPr lang="de-AT" smtClean="0"/>
              <a:t>16.09.2017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F3D0-13CA-460A-9181-64D959C78E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5371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7DD7D-1DCA-4CBF-A29B-3081B62EF9D7}" type="datetime1">
              <a:rPr lang="de-AT" smtClean="0"/>
              <a:t>16.09.2017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F3D0-13CA-460A-9181-64D959C78E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973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39"/>
            <a:ext cx="8497092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149-83C4-4179-9681-702531CCFDAC}" type="datetimeFigureOut">
              <a:rPr lang="de-DE" smtClean="0"/>
              <a:pPr/>
              <a:t>16.09.2017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711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39"/>
            <a:ext cx="8497092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149-83C4-4179-9681-702531CCFDAC}" type="datetimeFigureOut">
              <a:rPr lang="de-DE" smtClean="0"/>
              <a:pPr/>
              <a:t>16.09.2017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430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3102-A7E2-42F7-92AA-3543C62F19DF}" type="datetime1">
              <a:rPr lang="de-AT" smtClean="0"/>
              <a:t>16.09.2017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F3D0-13CA-460A-9181-64D959C78E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41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085C-5FA2-471A-B0EF-8CFB3BA122EC}" type="datetime1">
              <a:rPr lang="de-AT" smtClean="0"/>
              <a:t>16.09.2017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F3D0-13CA-460A-9181-64D959C78E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5761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40BE-64A1-4F98-81C4-2B7CB142C9FE}" type="datetime1">
              <a:rPr lang="de-AT" smtClean="0"/>
              <a:t>16.09.2017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F3D0-13CA-460A-9181-64D959C78E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2295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AD52-A3BB-4EC9-A0CE-060C0ABFD694}" type="datetime1">
              <a:rPr lang="de-AT" smtClean="0"/>
              <a:t>16.09.2017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F3D0-13CA-460A-9181-64D959C78E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644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7FEC9-EF9A-4F08-9E95-7A5208521979}" type="datetime1">
              <a:rPr lang="de-AT" smtClean="0"/>
              <a:t>16.09.2017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F3D0-13CA-460A-9181-64D959C78E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1641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3144-5E9D-4EF2-95F9-B5B47301BC56}" type="datetime1">
              <a:rPr lang="de-AT" smtClean="0"/>
              <a:t>16.09.2017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F3D0-13CA-460A-9181-64D959C78E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930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647F-4B2D-4C6B-B43A-7678E243DD6E}" type="datetime1">
              <a:rPr lang="de-AT" smtClean="0"/>
              <a:t>16.09.2017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F3D0-13CA-460A-9181-64D959C78E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7547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BC72-8494-41B1-835E-2A780E7A8C86}" type="datetime1">
              <a:rPr lang="de-AT" smtClean="0"/>
              <a:t>16.09.2017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F3D0-13CA-460A-9181-64D959C78E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1251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1F164-B461-4EFD-AA3E-49AB0C7BDC84}" type="datetime1">
              <a:rPr lang="de-AT" smtClean="0"/>
              <a:t>16.09.2017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AF3D0-13CA-460A-9181-64D959C78EF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463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1123362"/>
            <a:ext cx="7200900" cy="4824412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de-AT" altLang="de-DE" sz="700" dirty="0" smtClean="0"/>
          </a:p>
          <a:p>
            <a:pPr eaLnBrk="1" hangingPunct="1">
              <a:spcBef>
                <a:spcPct val="0"/>
              </a:spcBef>
            </a:pPr>
            <a:endParaRPr lang="de-DE" altLang="de-DE" sz="1200" b="1" dirty="0" smtClean="0"/>
          </a:p>
          <a:p>
            <a:pPr eaLnBrk="1" hangingPunct="1">
              <a:spcBef>
                <a:spcPct val="0"/>
              </a:spcBef>
            </a:pPr>
            <a:endParaRPr lang="de-DE" altLang="de-DE" sz="1200" b="1" dirty="0" smtClean="0"/>
          </a:p>
          <a:p>
            <a:pPr>
              <a:spcBef>
                <a:spcPct val="0"/>
              </a:spcBef>
            </a:pPr>
            <a:endParaRPr lang="en-CA" sz="3000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CA" sz="20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de-DE" altLang="de-DE" sz="3600" b="1" dirty="0" err="1" smtClean="0">
                <a:solidFill>
                  <a:schemeClr val="tx1"/>
                </a:solidFill>
              </a:rPr>
              <a:t>Recent</a:t>
            </a:r>
            <a:r>
              <a:rPr lang="de-DE" altLang="de-DE" sz="3600" b="1" dirty="0" smtClean="0">
                <a:solidFill>
                  <a:schemeClr val="tx1"/>
                </a:solidFill>
              </a:rPr>
              <a:t> </a:t>
            </a:r>
            <a:r>
              <a:rPr lang="de-DE" altLang="de-DE" sz="3600" b="1" dirty="0" err="1" smtClean="0">
                <a:solidFill>
                  <a:schemeClr val="tx1"/>
                </a:solidFill>
              </a:rPr>
              <a:t>developments</a:t>
            </a:r>
            <a:r>
              <a:rPr lang="de-DE" altLang="de-DE" sz="3600" b="1" dirty="0" smtClean="0">
                <a:solidFill>
                  <a:schemeClr val="tx1"/>
                </a:solidFill>
              </a:rPr>
              <a:t> in </a:t>
            </a:r>
            <a:r>
              <a:rPr lang="de-DE" altLang="de-DE" sz="3600" b="1" dirty="0" err="1" smtClean="0">
                <a:solidFill>
                  <a:schemeClr val="tx1"/>
                </a:solidFill>
              </a:rPr>
              <a:t>Legislation</a:t>
            </a:r>
            <a:endParaRPr lang="de-DE" altLang="de-DE" sz="3600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de-DE" altLang="de-DE" sz="3600" b="1" dirty="0" err="1" smtClean="0">
                <a:solidFill>
                  <a:schemeClr val="tx1"/>
                </a:solidFill>
              </a:rPr>
              <a:t>concerning</a:t>
            </a:r>
            <a:r>
              <a:rPr lang="de-DE" altLang="de-DE" sz="3600" b="1" dirty="0" smtClean="0">
                <a:solidFill>
                  <a:schemeClr val="tx1"/>
                </a:solidFill>
              </a:rPr>
              <a:t> digital </a:t>
            </a:r>
            <a:r>
              <a:rPr lang="de-DE" altLang="de-DE" sz="3600" b="1" dirty="0" err="1" smtClean="0">
                <a:solidFill>
                  <a:schemeClr val="tx1"/>
                </a:solidFill>
              </a:rPr>
              <a:t>Questions</a:t>
            </a:r>
            <a:endParaRPr lang="de-DE" altLang="de-DE" sz="3600" b="1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de-AT" altLang="de-DE" sz="2400" dirty="0" smtClean="0"/>
          </a:p>
          <a:p>
            <a:pPr eaLnBrk="1" hangingPunct="1">
              <a:spcBef>
                <a:spcPct val="0"/>
              </a:spcBef>
            </a:pPr>
            <a:endParaRPr lang="de-AT" altLang="de-DE" sz="2400" dirty="0" smtClean="0"/>
          </a:p>
          <a:p>
            <a:pPr>
              <a:spcBef>
                <a:spcPct val="0"/>
              </a:spcBef>
            </a:pPr>
            <a:r>
              <a:rPr lang="en-C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Austrian Competition Authority </a:t>
            </a:r>
          </a:p>
          <a:p>
            <a:pPr>
              <a:spcBef>
                <a:spcPct val="0"/>
              </a:spcBef>
            </a:pPr>
            <a:r>
              <a:rPr lang="en-CA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Theodor Thanner, Director-General</a:t>
            </a:r>
          </a:p>
          <a:p>
            <a:pPr eaLnBrk="1" hangingPunct="1">
              <a:spcBef>
                <a:spcPct val="0"/>
              </a:spcBef>
            </a:pPr>
            <a:endParaRPr lang="de-AT" altLang="de-DE" sz="2400" dirty="0" smtClean="0"/>
          </a:p>
          <a:p>
            <a:pPr eaLnBrk="1" hangingPunct="1">
              <a:spcBef>
                <a:spcPct val="0"/>
              </a:spcBef>
            </a:pPr>
            <a:endParaRPr lang="de-AT" altLang="de-DE" sz="2400" dirty="0" smtClean="0"/>
          </a:p>
          <a:p>
            <a:pPr eaLnBrk="1" hangingPunct="1">
              <a:spcBef>
                <a:spcPct val="0"/>
              </a:spcBef>
            </a:pPr>
            <a:endParaRPr lang="de-AT" altLang="de-DE" sz="2400" dirty="0" smtClean="0"/>
          </a:p>
          <a:p>
            <a:pPr eaLnBrk="1" hangingPunct="1">
              <a:spcBef>
                <a:spcPct val="0"/>
              </a:spcBef>
            </a:pPr>
            <a:endParaRPr lang="de-DE" altLang="de-DE" sz="2000" dirty="0" smtClean="0"/>
          </a:p>
          <a:p>
            <a:pPr eaLnBrk="1" hangingPunct="1">
              <a:lnSpc>
                <a:spcPct val="90000"/>
              </a:lnSpc>
            </a:pPr>
            <a:endParaRPr lang="de-AT" altLang="de-DE" sz="2000" b="1" dirty="0" smtClean="0"/>
          </a:p>
          <a:p>
            <a:pPr algn="l" eaLnBrk="1" hangingPunct="1">
              <a:spcBef>
                <a:spcPct val="0"/>
              </a:spcBef>
            </a:pPr>
            <a:endParaRPr lang="de-AT" altLang="de-DE" sz="1800" dirty="0" smtClean="0"/>
          </a:p>
        </p:txBody>
      </p:sp>
      <p:sp>
        <p:nvSpPr>
          <p:cNvPr id="39940" name="Rectangle 5"/>
          <p:cNvSpPr>
            <a:spLocks noChangeArrowheads="1"/>
          </p:cNvSpPr>
          <p:nvPr/>
        </p:nvSpPr>
        <p:spPr bwMode="auto">
          <a:xfrm>
            <a:off x="0" y="23955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b="0"/>
          </a:p>
        </p:txBody>
      </p:sp>
      <p:sp>
        <p:nvSpPr>
          <p:cNvPr id="39941" name="Rectangle 6"/>
          <p:cNvSpPr>
            <a:spLocks noChangeArrowheads="1"/>
          </p:cNvSpPr>
          <p:nvPr/>
        </p:nvSpPr>
        <p:spPr bwMode="auto">
          <a:xfrm>
            <a:off x="1676400" y="2628900"/>
            <a:ext cx="18415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AT" altLang="de-DE" sz="1100" b="0">
              <a:ea typeface="Times New Roman" pitchFamily="18" charset="0"/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de-AT" altLang="de-DE" sz="2400" b="0">
              <a:ea typeface="Times New Roman" pitchFamily="18" charset="0"/>
              <a:cs typeface="Arial" charset="0"/>
            </a:endParaRPr>
          </a:p>
        </p:txBody>
      </p:sp>
      <p:pic>
        <p:nvPicPr>
          <p:cNvPr id="39942" name="Picture 2" descr="\\BWAVIEVS05\Profiles$\becka.V2\Desktop\BWB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273" y="45472"/>
            <a:ext cx="4320902" cy="1033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6732240" y="515719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</p:txBody>
      </p:sp>
      <p:sp>
        <p:nvSpPr>
          <p:cNvPr id="8" name="Rechteck 7"/>
          <p:cNvSpPr/>
          <p:nvPr/>
        </p:nvSpPr>
        <p:spPr>
          <a:xfrm>
            <a:off x="0" y="6022378"/>
            <a:ext cx="9144000" cy="835622"/>
          </a:xfrm>
          <a:prstGeom prst="rect">
            <a:avLst/>
          </a:prstGeom>
          <a:gradFill flip="none" rotWithShape="1">
            <a:gsLst>
              <a:gs pos="0">
                <a:schemeClr val="accent6">
                  <a:alpha val="96000"/>
                  <a:lumMod val="0"/>
                </a:schemeClr>
              </a:gs>
              <a:gs pos="0">
                <a:srgbClr val="66008F"/>
              </a:gs>
              <a:gs pos="0">
                <a:srgbClr val="BA0066"/>
              </a:gs>
              <a:gs pos="0">
                <a:schemeClr val="accent6">
                  <a:lumMod val="60000"/>
                  <a:lumOff val="40000"/>
                </a:schemeClr>
              </a:gs>
              <a:gs pos="0">
                <a:srgbClr val="FF3300"/>
              </a:gs>
              <a:gs pos="53000">
                <a:schemeClr val="accent6">
                  <a:lumMod val="75000"/>
                  <a:alpha val="81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CA" altLang="de-DE" sz="2400" dirty="0">
                <a:solidFill>
                  <a:schemeClr val="bg1"/>
                </a:solidFill>
              </a:rPr>
              <a:t>Russian Competition Week</a:t>
            </a:r>
          </a:p>
          <a:p>
            <a:pPr algn="ctr">
              <a:spcBef>
                <a:spcPct val="0"/>
              </a:spcBef>
            </a:pPr>
            <a:r>
              <a:rPr lang="en-CA" altLang="de-DE" sz="2400" dirty="0" smtClean="0">
                <a:solidFill>
                  <a:schemeClr val="bg1"/>
                </a:solidFill>
              </a:rPr>
              <a:t>September </a:t>
            </a:r>
            <a:r>
              <a:rPr lang="en-CA" altLang="de-DE" sz="2400" dirty="0">
                <a:solidFill>
                  <a:schemeClr val="bg1"/>
                </a:solidFill>
              </a:rPr>
              <a:t>21</a:t>
            </a:r>
            <a:r>
              <a:rPr lang="en-CA" altLang="de-DE" sz="2400" baseline="30000" dirty="0">
                <a:solidFill>
                  <a:schemeClr val="bg1"/>
                </a:solidFill>
              </a:rPr>
              <a:t>st</a:t>
            </a:r>
            <a:r>
              <a:rPr lang="en-CA" altLang="de-DE" sz="2400" dirty="0">
                <a:solidFill>
                  <a:schemeClr val="bg1"/>
                </a:solidFill>
              </a:rPr>
              <a:t> </a:t>
            </a:r>
            <a:r>
              <a:rPr lang="en-CA" altLang="de-DE" sz="2400" dirty="0" smtClean="0">
                <a:solidFill>
                  <a:schemeClr val="bg1"/>
                </a:solidFill>
              </a:rPr>
              <a:t>2017</a:t>
            </a:r>
            <a:endParaRPr lang="en-CA" altLang="de-D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82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30720" y="4651385"/>
            <a:ext cx="4803040" cy="1351531"/>
          </a:xfrm>
        </p:spPr>
        <p:txBody>
          <a:bodyPr>
            <a:normAutofit lnSpcReduction="10000"/>
          </a:bodyPr>
          <a:lstStyle/>
          <a:p>
            <a:pPr algn="r">
              <a:spcBef>
                <a:spcPct val="0"/>
              </a:spcBef>
            </a:pPr>
            <a:r>
              <a:rPr lang="en-CA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Austrian </a:t>
            </a:r>
            <a:r>
              <a:rPr lang="en-CA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Competition </a:t>
            </a:r>
            <a:r>
              <a:rPr lang="en-CA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Authority </a:t>
            </a:r>
          </a:p>
          <a:p>
            <a:pPr algn="r">
              <a:spcBef>
                <a:spcPct val="0"/>
              </a:spcBef>
            </a:pPr>
            <a:r>
              <a:rPr lang="en-CA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Radetzkystraße</a:t>
            </a:r>
            <a:r>
              <a:rPr lang="en-CA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2</a:t>
            </a:r>
          </a:p>
          <a:p>
            <a:pPr algn="r">
              <a:spcBef>
                <a:spcPct val="0"/>
              </a:spcBef>
            </a:pPr>
            <a:r>
              <a:rPr lang="en-CA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A-1030 Vienna </a:t>
            </a:r>
            <a:endParaRPr lang="en-CA" sz="30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CA" sz="3000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CA" sz="2400" b="1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de-DE" altLang="de-DE" sz="1800" b="1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de-AT" altLang="de-DE" sz="2400" dirty="0" smtClean="0"/>
          </a:p>
          <a:p>
            <a:pPr eaLnBrk="1" hangingPunct="1">
              <a:spcBef>
                <a:spcPct val="0"/>
              </a:spcBef>
            </a:pPr>
            <a:endParaRPr lang="de-AT" altLang="de-DE" sz="2400" dirty="0" smtClean="0"/>
          </a:p>
          <a:p>
            <a:pPr eaLnBrk="1" hangingPunct="1">
              <a:spcBef>
                <a:spcPct val="0"/>
              </a:spcBef>
            </a:pPr>
            <a:endParaRPr lang="de-AT" altLang="de-DE" sz="2400" dirty="0" smtClean="0"/>
          </a:p>
          <a:p>
            <a:pPr eaLnBrk="1" hangingPunct="1">
              <a:spcBef>
                <a:spcPct val="0"/>
              </a:spcBef>
            </a:pPr>
            <a:endParaRPr lang="de-DE" altLang="de-DE" sz="2000" dirty="0" smtClean="0"/>
          </a:p>
          <a:p>
            <a:pPr eaLnBrk="1" hangingPunct="1">
              <a:lnSpc>
                <a:spcPct val="90000"/>
              </a:lnSpc>
            </a:pPr>
            <a:endParaRPr lang="de-AT" altLang="de-DE" sz="2000" b="1" dirty="0" smtClean="0"/>
          </a:p>
          <a:p>
            <a:pPr algn="l" eaLnBrk="1" hangingPunct="1">
              <a:spcBef>
                <a:spcPct val="0"/>
              </a:spcBef>
            </a:pPr>
            <a:endParaRPr lang="de-AT" altLang="de-DE" sz="1800" dirty="0" smtClean="0"/>
          </a:p>
        </p:txBody>
      </p:sp>
      <p:sp>
        <p:nvSpPr>
          <p:cNvPr id="39940" name="Rectangle 5"/>
          <p:cNvSpPr>
            <a:spLocks noChangeArrowheads="1"/>
          </p:cNvSpPr>
          <p:nvPr/>
        </p:nvSpPr>
        <p:spPr bwMode="auto">
          <a:xfrm>
            <a:off x="0" y="23955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b="0"/>
          </a:p>
        </p:txBody>
      </p:sp>
      <p:pic>
        <p:nvPicPr>
          <p:cNvPr id="39942" name="Picture 2" descr="\\BWAVIEVS05\Profiles$\becka.V2\Desktop\BWB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273" y="45472"/>
            <a:ext cx="4320902" cy="1033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6732240" y="515719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</p:txBody>
      </p:sp>
      <p:sp>
        <p:nvSpPr>
          <p:cNvPr id="8" name="Rechteck 7"/>
          <p:cNvSpPr/>
          <p:nvPr/>
        </p:nvSpPr>
        <p:spPr>
          <a:xfrm>
            <a:off x="0" y="6022378"/>
            <a:ext cx="9144000" cy="835622"/>
          </a:xfrm>
          <a:prstGeom prst="rect">
            <a:avLst/>
          </a:prstGeom>
          <a:gradFill flip="none" rotWithShape="1">
            <a:gsLst>
              <a:gs pos="0">
                <a:schemeClr val="accent6">
                  <a:alpha val="96000"/>
                  <a:lumMod val="0"/>
                </a:schemeClr>
              </a:gs>
              <a:gs pos="0">
                <a:srgbClr val="66008F"/>
              </a:gs>
              <a:gs pos="0">
                <a:srgbClr val="BA0066"/>
              </a:gs>
              <a:gs pos="0">
                <a:schemeClr val="accent6">
                  <a:lumMod val="60000"/>
                  <a:lumOff val="40000"/>
                </a:schemeClr>
              </a:gs>
              <a:gs pos="0">
                <a:srgbClr val="FF3300"/>
              </a:gs>
              <a:gs pos="53000">
                <a:schemeClr val="accent6">
                  <a:lumMod val="75000"/>
                  <a:alpha val="81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CA" sz="2400" dirty="0">
                <a:solidFill>
                  <a:schemeClr val="bg1"/>
                </a:solidFill>
              </a:rPr>
              <a:t>Dr. Theodor </a:t>
            </a:r>
            <a:r>
              <a:rPr lang="en-CA" sz="2400" dirty="0" err="1" smtClean="0">
                <a:solidFill>
                  <a:schemeClr val="bg1"/>
                </a:solidFill>
              </a:rPr>
              <a:t>Thanner</a:t>
            </a:r>
            <a:r>
              <a:rPr lang="en-CA" sz="2400" dirty="0" smtClean="0">
                <a:solidFill>
                  <a:schemeClr val="bg1"/>
                </a:solidFill>
              </a:rPr>
              <a:t> </a:t>
            </a:r>
            <a:br>
              <a:rPr lang="en-CA" sz="2400" dirty="0" smtClean="0">
                <a:solidFill>
                  <a:schemeClr val="bg1"/>
                </a:solidFill>
              </a:rPr>
            </a:br>
            <a:r>
              <a:rPr lang="en-CA" sz="2400" dirty="0" smtClean="0">
                <a:solidFill>
                  <a:schemeClr val="bg1"/>
                </a:solidFill>
              </a:rPr>
              <a:t>Director-General, BWB</a:t>
            </a:r>
            <a:endParaRPr lang="en-CA" sz="2400" dirty="0">
              <a:solidFill>
                <a:schemeClr val="bg1"/>
              </a:solidFill>
            </a:endParaRPr>
          </a:p>
        </p:txBody>
      </p:sp>
      <p:grpSp>
        <p:nvGrpSpPr>
          <p:cNvPr id="9" name="Gruppieren 30"/>
          <p:cNvGrpSpPr/>
          <p:nvPr/>
        </p:nvGrpSpPr>
        <p:grpSpPr bwMode="gray">
          <a:xfrm>
            <a:off x="625759" y="1097875"/>
            <a:ext cx="3919725" cy="3727972"/>
            <a:chOff x="5074629" y="2089476"/>
            <a:chExt cx="3367088" cy="3202370"/>
          </a:xfrm>
          <a:effectLst/>
        </p:grpSpPr>
        <p:sp>
          <p:nvSpPr>
            <p:cNvPr id="10" name="Ellipse 13"/>
            <p:cNvSpPr/>
            <p:nvPr/>
          </p:nvSpPr>
          <p:spPr bwMode="gray">
            <a:xfrm rot="20700000">
              <a:off x="6186525" y="4873714"/>
              <a:ext cx="1917040" cy="418132"/>
            </a:xfrm>
            <a:prstGeom prst="ellipse">
              <a:avLst/>
            </a:prstGeom>
            <a:solidFill>
              <a:srgbClr val="000000">
                <a:alpha val="20784"/>
              </a:srgbClr>
            </a:solidFill>
            <a:ln w="12700">
              <a:noFill/>
              <a:round/>
              <a:headEnd/>
              <a:tailEnd/>
            </a:ln>
            <a:effectLst>
              <a:softEdge rad="63500"/>
            </a:effectLst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" name="Gruppieren 51"/>
            <p:cNvGrpSpPr/>
            <p:nvPr/>
          </p:nvGrpSpPr>
          <p:grpSpPr bwMode="gray">
            <a:xfrm rot="20700000">
              <a:off x="5074629" y="2089476"/>
              <a:ext cx="3367088" cy="3047006"/>
              <a:chOff x="4867275" y="2168525"/>
              <a:chExt cx="3367088" cy="3047006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2" name="Freeform 14"/>
              <p:cNvSpPr>
                <a:spLocks/>
              </p:cNvSpPr>
              <p:nvPr/>
            </p:nvSpPr>
            <p:spPr bwMode="gray">
              <a:xfrm>
                <a:off x="4867275" y="2168525"/>
                <a:ext cx="3367088" cy="3036887"/>
              </a:xfrm>
              <a:custGeom>
                <a:avLst/>
                <a:gdLst/>
                <a:ahLst/>
                <a:cxnLst>
                  <a:cxn ang="0">
                    <a:pos x="346" y="0"/>
                  </a:cxn>
                  <a:cxn ang="0">
                    <a:pos x="0" y="346"/>
                  </a:cxn>
                  <a:cxn ang="0">
                    <a:pos x="141" y="624"/>
                  </a:cxn>
                  <a:cxn ang="0">
                    <a:pos x="219" y="624"/>
                  </a:cxn>
                  <a:cxn ang="0">
                    <a:pos x="39" y="344"/>
                  </a:cxn>
                  <a:cxn ang="0">
                    <a:pos x="346" y="37"/>
                  </a:cxn>
                  <a:cxn ang="0">
                    <a:pos x="653" y="344"/>
                  </a:cxn>
                  <a:cxn ang="0">
                    <a:pos x="473" y="624"/>
                  </a:cxn>
                  <a:cxn ang="0">
                    <a:pos x="551" y="624"/>
                  </a:cxn>
                  <a:cxn ang="0">
                    <a:pos x="692" y="346"/>
                  </a:cxn>
                  <a:cxn ang="0">
                    <a:pos x="346" y="0"/>
                  </a:cxn>
                </a:cxnLst>
                <a:rect l="0" t="0" r="r" b="b"/>
                <a:pathLst>
                  <a:path w="692" h="624">
                    <a:moveTo>
                      <a:pt x="346" y="0"/>
                    </a:moveTo>
                    <a:cubicBezTo>
                      <a:pt x="155" y="0"/>
                      <a:pt x="0" y="155"/>
                      <a:pt x="0" y="346"/>
                    </a:cubicBezTo>
                    <a:cubicBezTo>
                      <a:pt x="0" y="460"/>
                      <a:pt x="56" y="561"/>
                      <a:pt x="141" y="624"/>
                    </a:cubicBezTo>
                    <a:cubicBezTo>
                      <a:pt x="219" y="624"/>
                      <a:pt x="219" y="624"/>
                      <a:pt x="219" y="624"/>
                    </a:cubicBezTo>
                    <a:cubicBezTo>
                      <a:pt x="113" y="576"/>
                      <a:pt x="39" y="469"/>
                      <a:pt x="39" y="344"/>
                    </a:cubicBezTo>
                    <a:cubicBezTo>
                      <a:pt x="39" y="174"/>
                      <a:pt x="176" y="37"/>
                      <a:pt x="346" y="37"/>
                    </a:cubicBezTo>
                    <a:cubicBezTo>
                      <a:pt x="516" y="37"/>
                      <a:pt x="653" y="174"/>
                      <a:pt x="653" y="344"/>
                    </a:cubicBezTo>
                    <a:cubicBezTo>
                      <a:pt x="653" y="469"/>
                      <a:pt x="579" y="576"/>
                      <a:pt x="473" y="624"/>
                    </a:cubicBezTo>
                    <a:cubicBezTo>
                      <a:pt x="551" y="624"/>
                      <a:pt x="551" y="624"/>
                      <a:pt x="551" y="624"/>
                    </a:cubicBezTo>
                    <a:cubicBezTo>
                      <a:pt x="636" y="561"/>
                      <a:pt x="692" y="460"/>
                      <a:pt x="692" y="346"/>
                    </a:cubicBezTo>
                    <a:cubicBezTo>
                      <a:pt x="692" y="155"/>
                      <a:pt x="537" y="0"/>
                      <a:pt x="346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525252"/>
                  </a:gs>
                  <a:gs pos="50000">
                    <a:srgbClr val="B2B2B2"/>
                  </a:gs>
                  <a:gs pos="100000">
                    <a:srgbClr val="525252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" name="Freeform 15"/>
              <p:cNvSpPr>
                <a:spLocks/>
              </p:cNvSpPr>
              <p:nvPr/>
            </p:nvSpPr>
            <p:spPr bwMode="gray">
              <a:xfrm>
                <a:off x="5056186" y="2347913"/>
                <a:ext cx="2987675" cy="2808287"/>
              </a:xfrm>
              <a:custGeom>
                <a:avLst/>
                <a:gdLst/>
                <a:ahLst/>
                <a:cxnLst>
                  <a:cxn ang="0">
                    <a:pos x="614" y="307"/>
                  </a:cxn>
                  <a:cxn ang="0">
                    <a:pos x="307" y="0"/>
                  </a:cxn>
                  <a:cxn ang="0">
                    <a:pos x="0" y="307"/>
                  </a:cxn>
                  <a:cxn ang="0">
                    <a:pos x="161" y="577"/>
                  </a:cxn>
                  <a:cxn ang="0">
                    <a:pos x="453" y="577"/>
                  </a:cxn>
                  <a:cxn ang="0">
                    <a:pos x="614" y="307"/>
                  </a:cxn>
                </a:cxnLst>
                <a:rect l="0" t="0" r="r" b="b"/>
                <a:pathLst>
                  <a:path w="614" h="577">
                    <a:moveTo>
                      <a:pt x="614" y="307"/>
                    </a:moveTo>
                    <a:cubicBezTo>
                      <a:pt x="614" y="137"/>
                      <a:pt x="477" y="0"/>
                      <a:pt x="307" y="0"/>
                    </a:cubicBezTo>
                    <a:cubicBezTo>
                      <a:pt x="137" y="0"/>
                      <a:pt x="0" y="137"/>
                      <a:pt x="0" y="307"/>
                    </a:cubicBezTo>
                    <a:cubicBezTo>
                      <a:pt x="0" y="424"/>
                      <a:pt x="65" y="525"/>
                      <a:pt x="161" y="577"/>
                    </a:cubicBezTo>
                    <a:cubicBezTo>
                      <a:pt x="453" y="577"/>
                      <a:pt x="453" y="577"/>
                      <a:pt x="453" y="577"/>
                    </a:cubicBezTo>
                    <a:cubicBezTo>
                      <a:pt x="549" y="525"/>
                      <a:pt x="614" y="424"/>
                      <a:pt x="614" y="307"/>
                    </a:cubicBezTo>
                    <a:close/>
                  </a:path>
                </a:pathLst>
              </a:custGeom>
              <a:noFill/>
              <a:ln w="28575">
                <a:solidFill>
                  <a:srgbClr val="A6A6A6"/>
                </a:solidFill>
                <a:round/>
                <a:headEnd/>
                <a:tailEnd/>
              </a:ln>
              <a:effectLst>
                <a:outerShdw blurRad="215900" sx="102000" sy="102000" algn="ctr" rotWithShape="0">
                  <a:prstClr val="black">
                    <a:alpha val="34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h="25400"/>
              </a:sp3d>
            </p:spPr>
            <p:txBody>
              <a:bodyPr vert="horz" wrap="square" lIns="91440" tIns="14400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de-AT" sz="2800" dirty="0" smtClean="0">
                  <a:solidFill>
                    <a:schemeClr val="accent6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</a:endParaRPr>
              </a:p>
              <a:p>
                <a:pPr algn="ctr"/>
                <a:r>
                  <a:rPr lang="de-AT" sz="2800" dirty="0" smtClean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Arial" charset="0"/>
                    <a:cs typeface="Arial" charset="0"/>
                  </a:rPr>
                  <a:t>THANK YOU </a:t>
                </a:r>
                <a:br>
                  <a:rPr lang="de-AT" sz="2800" dirty="0" smtClean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Arial" charset="0"/>
                    <a:cs typeface="Arial" charset="0"/>
                  </a:rPr>
                </a:br>
                <a:r>
                  <a:rPr lang="de-AT" sz="2800" dirty="0" smtClean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ea typeface="Arial" charset="0"/>
                    <a:cs typeface="Arial" charset="0"/>
                  </a:rPr>
                  <a:t>FOR YOUR ATTENTION!</a:t>
                </a:r>
                <a:endParaRPr lang="de-AT" altLang="de-DE" sz="2800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 algn="ctr"/>
                <a:endParaRPr lang="en-US" sz="2800" b="1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Freeform 16"/>
              <p:cNvSpPr>
                <a:spLocks/>
              </p:cNvSpPr>
              <p:nvPr/>
            </p:nvSpPr>
            <p:spPr bwMode="gray">
              <a:xfrm>
                <a:off x="5550364" y="4885331"/>
                <a:ext cx="1995488" cy="330200"/>
              </a:xfrm>
              <a:custGeom>
                <a:avLst/>
                <a:gdLst/>
                <a:ahLst/>
                <a:cxnLst>
                  <a:cxn ang="0">
                    <a:pos x="410" y="68"/>
                  </a:cxn>
                  <a:cxn ang="0">
                    <a:pos x="0" y="68"/>
                  </a:cxn>
                  <a:cxn ang="0">
                    <a:pos x="205" y="0"/>
                  </a:cxn>
                  <a:cxn ang="0">
                    <a:pos x="410" y="68"/>
                  </a:cxn>
                </a:cxnLst>
                <a:rect l="0" t="0" r="r" b="b"/>
                <a:pathLst>
                  <a:path w="410" h="68">
                    <a:moveTo>
                      <a:pt x="410" y="68"/>
                    </a:moveTo>
                    <a:cubicBezTo>
                      <a:pt x="0" y="68"/>
                      <a:pt x="0" y="68"/>
                      <a:pt x="0" y="68"/>
                    </a:cubicBezTo>
                    <a:cubicBezTo>
                      <a:pt x="57" y="26"/>
                      <a:pt x="128" y="0"/>
                      <a:pt x="205" y="0"/>
                    </a:cubicBezTo>
                    <a:cubicBezTo>
                      <a:pt x="282" y="0"/>
                      <a:pt x="353" y="26"/>
                      <a:pt x="410" y="68"/>
                    </a:cubicBezTo>
                    <a:close/>
                  </a:path>
                </a:pathLst>
              </a:custGeom>
              <a:gradFill>
                <a:gsLst>
                  <a:gs pos="41000">
                    <a:srgbClr val="F2F2F2"/>
                  </a:gs>
                  <a:gs pos="100000">
                    <a:srgbClr val="646464"/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>
                <a:outerShdw blurRad="190500" dir="13500000" algn="b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3630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_h2"/>
          <p:cNvSpPr>
            <a:spLocks noGrp="1"/>
          </p:cNvSpPr>
          <p:nvPr>
            <p:ph type="body" sz="quarter" idx="13"/>
          </p:nvPr>
        </p:nvSpPr>
        <p:spPr bwMode="gray">
          <a:xfrm rot="1533551">
            <a:off x="624627" y="4158047"/>
            <a:ext cx="4498127" cy="483949"/>
          </a:xfrm>
        </p:spPr>
        <p:txBody>
          <a:bodyPr/>
          <a:lstStyle/>
          <a:p>
            <a:pPr algn="ctr"/>
            <a:r>
              <a:rPr lang="de-D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Safeguarding</a:t>
            </a: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Competition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" name="Gruppieren 12"/>
          <p:cNvGrpSpPr/>
          <p:nvPr/>
        </p:nvGrpSpPr>
        <p:grpSpPr bwMode="gray">
          <a:xfrm>
            <a:off x="-868680" y="1517651"/>
            <a:ext cx="9166859" cy="3634349"/>
            <a:chOff x="-868680" y="1517651"/>
            <a:chExt cx="9166859" cy="3634349"/>
          </a:xfrm>
        </p:grpSpPr>
        <p:sp>
          <p:nvSpPr>
            <p:cNvPr id="14" name="Pfeil nach rechts 13"/>
            <p:cNvSpPr/>
            <p:nvPr/>
          </p:nvSpPr>
          <p:spPr bwMode="gray">
            <a:xfrm>
              <a:off x="-868680" y="2500458"/>
              <a:ext cx="8282940" cy="2272030"/>
            </a:xfrm>
            <a:prstGeom prst="rightArrow">
              <a:avLst>
                <a:gd name="adj1" fmla="val 55366"/>
                <a:gd name="adj2" fmla="val 59391"/>
              </a:avLst>
            </a:prstGeom>
            <a:gradFill>
              <a:gsLst>
                <a:gs pos="0">
                  <a:schemeClr val="accent6">
                    <a:alpha val="96000"/>
                    <a:lumMod val="0"/>
                  </a:schemeClr>
                </a:gs>
                <a:gs pos="0">
                  <a:srgbClr val="66008F"/>
                </a:gs>
                <a:gs pos="0">
                  <a:srgbClr val="BA0066"/>
                </a:gs>
                <a:gs pos="0">
                  <a:schemeClr val="accent6">
                    <a:lumMod val="60000"/>
                    <a:lumOff val="40000"/>
                  </a:schemeClr>
                </a:gs>
                <a:gs pos="0">
                  <a:srgbClr val="FF3300"/>
                </a:gs>
                <a:gs pos="53000">
                  <a:schemeClr val="accent6">
                    <a:lumMod val="75000"/>
                    <a:alpha val="81000"/>
                  </a:schemeClr>
                </a:gs>
              </a:gsLst>
              <a:path path="circle">
                <a:fillToRect l="100000" t="100000"/>
              </a:path>
            </a:gradFill>
            <a:ln w="12700">
              <a:noFill/>
              <a:round/>
              <a:headEnd/>
              <a:tailEnd/>
            </a:ln>
            <a:effectLst>
              <a:outerShdw blurRad="190500" dist="127000" dir="5400000" algn="t" rotWithShape="0">
                <a:prstClr val="black">
                  <a:alpha val="40000"/>
                </a:prstClr>
              </a:outerShdw>
            </a:effectLst>
            <a:scene3d>
              <a:camera prst="perspectiveHeroicExtremeLeftFacing" fov="5100000">
                <a:rot lat="19347912" lon="3674878" rev="17481372"/>
              </a:camera>
              <a:lightRig rig="threePt" dir="t">
                <a:rot lat="0" lon="0" rev="0"/>
              </a:lightRig>
            </a:scene3d>
            <a:sp3d z="25400" extrusionH="101600">
              <a:bevelT w="50800" h="25400" prst="angle"/>
              <a:extrusionClr>
                <a:schemeClr val="accent1">
                  <a:lumMod val="60000"/>
                  <a:lumOff val="40000"/>
                </a:schemeClr>
              </a:extrusionClr>
            </a:sp3d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5" name="Gruppieren 14"/>
            <p:cNvGrpSpPr/>
            <p:nvPr/>
          </p:nvGrpSpPr>
          <p:grpSpPr bwMode="gray">
            <a:xfrm>
              <a:off x="6394306" y="2816499"/>
              <a:ext cx="1903873" cy="2335501"/>
              <a:chOff x="6394306" y="2816499"/>
              <a:chExt cx="1903873" cy="2335501"/>
            </a:xfrm>
          </p:grpSpPr>
          <p:grpSp>
            <p:nvGrpSpPr>
              <p:cNvPr id="62" name="Gruppieren 33"/>
              <p:cNvGrpSpPr/>
              <p:nvPr/>
            </p:nvGrpSpPr>
            <p:grpSpPr bwMode="gray">
              <a:xfrm>
                <a:off x="6807128" y="2816499"/>
                <a:ext cx="1491051" cy="2014479"/>
                <a:chOff x="2931018" y="1465552"/>
                <a:chExt cx="1491051" cy="2014479"/>
              </a:xfrm>
            </p:grpSpPr>
            <p:cxnSp>
              <p:nvCxnSpPr>
                <p:cNvPr id="66" name="Gerade Verbindung 65"/>
                <p:cNvCxnSpPr/>
                <p:nvPr/>
              </p:nvCxnSpPr>
              <p:spPr bwMode="gray">
                <a:xfrm rot="5400000" flipH="1" flipV="1">
                  <a:off x="1941018" y="2490031"/>
                  <a:ext cx="1980000" cy="0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prstDash val="sysDot"/>
                  <a:round/>
                  <a:headEnd/>
                  <a:tailEnd/>
                </a:ln>
              </p:spPr>
            </p:cxnSp>
            <p:sp>
              <p:nvSpPr>
                <p:cNvPr id="67" name="Rechteck 66"/>
                <p:cNvSpPr/>
                <p:nvPr/>
              </p:nvSpPr>
              <p:spPr bwMode="gray">
                <a:xfrm>
                  <a:off x="2938638" y="1465552"/>
                  <a:ext cx="1483431" cy="409343"/>
                </a:xfrm>
                <a:prstGeom prst="rect">
                  <a:avLst/>
                </a:prstGeom>
              </p:spPr>
              <p:txBody>
                <a:bodyPr wrap="square" tIns="0" bIns="0">
                  <a:spAutoFit/>
                </a:bodyPr>
                <a:lstStyle/>
                <a:p>
                  <a:pPr>
                    <a:lnSpc>
                      <a:spcPct val="95000"/>
                    </a:lnSpc>
                    <a:spcAft>
                      <a:spcPts val="400"/>
                    </a:spcAft>
                    <a:buClr>
                      <a:srgbClr val="808080"/>
                    </a:buClr>
                    <a:defRPr/>
                  </a:pPr>
                  <a:r>
                    <a:rPr lang="en-US" sz="1400" b="1" dirty="0" smtClean="0">
                      <a:cs typeface="Arial" charset="0"/>
                    </a:rPr>
                    <a:t>International Cooperation</a:t>
                  </a:r>
                </a:p>
              </p:txBody>
            </p:sp>
          </p:grpSp>
          <p:grpSp>
            <p:nvGrpSpPr>
              <p:cNvPr id="63" name="Gruppieren 62"/>
              <p:cNvGrpSpPr/>
              <p:nvPr/>
            </p:nvGrpSpPr>
            <p:grpSpPr bwMode="gray">
              <a:xfrm>
                <a:off x="6394306" y="4598484"/>
                <a:ext cx="825644" cy="553516"/>
                <a:chOff x="6394306" y="4598484"/>
                <a:chExt cx="825644" cy="553516"/>
              </a:xfrm>
            </p:grpSpPr>
            <p:sp>
              <p:nvSpPr>
                <p:cNvPr id="64" name="Ellipse 63"/>
                <p:cNvSpPr/>
                <p:nvPr/>
              </p:nvSpPr>
              <p:spPr bwMode="gray">
                <a:xfrm>
                  <a:off x="6394306" y="4772488"/>
                  <a:ext cx="825644" cy="37951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00000">
                        <a:alpha val="50000"/>
                      </a:srgbClr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12700">
                  <a:noFill/>
                  <a:round/>
                  <a:headEnd/>
                  <a:tailEnd/>
                </a:ln>
              </p:spPr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5" name="Ellipse 64"/>
                <p:cNvSpPr/>
                <p:nvPr/>
              </p:nvSpPr>
              <p:spPr bwMode="gray">
                <a:xfrm>
                  <a:off x="6599188" y="4598484"/>
                  <a:ext cx="422664" cy="422664"/>
                </a:xfrm>
                <a:prstGeom prst="ellipse">
                  <a:avLst/>
                </a:prstGeom>
                <a:solidFill>
                  <a:srgbClr val="C8C8C8"/>
                </a:solidFill>
                <a:ln w="12700">
                  <a:noFill/>
                  <a:miter lim="800000"/>
                  <a:headEnd/>
                  <a:tailEnd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balanced" dir="t"/>
                </a:scene3d>
                <a:sp3d prstMaterial="plastic">
                  <a:bevelT w="216000" h="216000"/>
                  <a:bevelB w="216000" h="216000"/>
                </a:sp3d>
              </p:spPr>
              <p:txBody>
                <a:bodyPr vert="horz" lIns="0" tIns="108000" rIns="0" bIns="0" anchor="t" anchorCtr="0"/>
                <a:lstStyle/>
                <a:p>
                  <a:pPr indent="-190500" algn="ctr">
                    <a:lnSpc>
                      <a:spcPct val="95000"/>
                    </a:lnSpc>
                    <a:spcAft>
                      <a:spcPts val="800"/>
                    </a:spcAft>
                    <a:buClr>
                      <a:srgbClr val="808080"/>
                    </a:buClr>
                    <a:defRPr/>
                  </a:pPr>
                  <a:endParaRPr lang="en-US" sz="1400" b="1" dirty="0">
                    <a:solidFill>
                      <a:srgbClr val="FFFFFF"/>
                    </a:solidFill>
                    <a:cs typeface="Arial" charset="0"/>
                  </a:endParaRPr>
                </a:p>
              </p:txBody>
            </p:sp>
          </p:grpSp>
        </p:grpSp>
        <p:grpSp>
          <p:nvGrpSpPr>
            <p:cNvPr id="16" name="Gruppieren 15"/>
            <p:cNvGrpSpPr/>
            <p:nvPr/>
          </p:nvGrpSpPr>
          <p:grpSpPr bwMode="gray">
            <a:xfrm>
              <a:off x="4964906" y="2934798"/>
              <a:ext cx="1499538" cy="1587273"/>
              <a:chOff x="4964906" y="2934798"/>
              <a:chExt cx="1499538" cy="1587273"/>
            </a:xfrm>
          </p:grpSpPr>
          <p:grpSp>
            <p:nvGrpSpPr>
              <p:cNvPr id="56" name="Gruppieren 37"/>
              <p:cNvGrpSpPr/>
              <p:nvPr/>
            </p:nvGrpSpPr>
            <p:grpSpPr bwMode="gray">
              <a:xfrm>
                <a:off x="5250180" y="2934798"/>
                <a:ext cx="1214264" cy="1334100"/>
                <a:chOff x="2931017" y="2166420"/>
                <a:chExt cx="1214264" cy="1334100"/>
              </a:xfrm>
            </p:grpSpPr>
            <p:cxnSp>
              <p:nvCxnSpPr>
                <p:cNvPr id="60" name="Gerade Verbindung 59"/>
                <p:cNvCxnSpPr/>
                <p:nvPr/>
              </p:nvCxnSpPr>
              <p:spPr bwMode="gray">
                <a:xfrm rot="5400000" flipH="1" flipV="1">
                  <a:off x="2283017" y="2852520"/>
                  <a:ext cx="1296000" cy="0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prstDash val="sysDot"/>
                  <a:round/>
                  <a:headEnd/>
                  <a:tailEnd/>
                </a:ln>
              </p:spPr>
            </p:cxnSp>
            <p:sp>
              <p:nvSpPr>
                <p:cNvPr id="61" name="Rechteck 60"/>
                <p:cNvSpPr/>
                <p:nvPr/>
              </p:nvSpPr>
              <p:spPr bwMode="gray">
                <a:xfrm>
                  <a:off x="2938639" y="2166420"/>
                  <a:ext cx="1206642" cy="409343"/>
                </a:xfrm>
                <a:prstGeom prst="rect">
                  <a:avLst/>
                </a:prstGeom>
              </p:spPr>
              <p:txBody>
                <a:bodyPr wrap="square" tIns="0" bIns="0">
                  <a:spAutoFit/>
                </a:bodyPr>
                <a:lstStyle/>
                <a:p>
                  <a:pPr>
                    <a:lnSpc>
                      <a:spcPct val="95000"/>
                    </a:lnSpc>
                    <a:spcAft>
                      <a:spcPts val="400"/>
                    </a:spcAft>
                    <a:buClr>
                      <a:srgbClr val="808080"/>
                    </a:buClr>
                    <a:defRPr/>
                  </a:pPr>
                  <a:r>
                    <a:rPr lang="en-US" sz="1400" b="1" dirty="0" smtClean="0">
                      <a:cs typeface="Arial" charset="0"/>
                    </a:rPr>
                    <a:t>National Cooperation</a:t>
                  </a:r>
                  <a:endParaRPr lang="en-US" sz="1200" b="1" dirty="0" smtClean="0">
                    <a:cs typeface="Arial" charset="0"/>
                  </a:endParaRPr>
                </a:p>
              </p:txBody>
            </p:sp>
          </p:grpSp>
          <p:grpSp>
            <p:nvGrpSpPr>
              <p:cNvPr id="57" name="Gruppieren 56"/>
              <p:cNvGrpSpPr/>
              <p:nvPr/>
            </p:nvGrpSpPr>
            <p:grpSpPr bwMode="gray">
              <a:xfrm>
                <a:off x="4964906" y="4090663"/>
                <a:ext cx="570548" cy="431408"/>
                <a:chOff x="4964906" y="4090663"/>
                <a:chExt cx="570548" cy="431408"/>
              </a:xfrm>
            </p:grpSpPr>
            <p:sp>
              <p:nvSpPr>
                <p:cNvPr id="58" name="Ellipse 57"/>
                <p:cNvSpPr/>
                <p:nvPr/>
              </p:nvSpPr>
              <p:spPr bwMode="gray">
                <a:xfrm>
                  <a:off x="4964906" y="4229021"/>
                  <a:ext cx="570548" cy="29305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00000">
                        <a:alpha val="50000"/>
                      </a:srgbClr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12700">
                  <a:noFill/>
                  <a:round/>
                  <a:headEnd/>
                  <a:tailEnd/>
                </a:ln>
              </p:spPr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9" name="Ellipse 58"/>
                <p:cNvSpPr/>
                <p:nvPr/>
              </p:nvSpPr>
              <p:spPr bwMode="gray">
                <a:xfrm>
                  <a:off x="5094601" y="4090663"/>
                  <a:ext cx="320659" cy="320659"/>
                </a:xfrm>
                <a:prstGeom prst="ellipse">
                  <a:avLst/>
                </a:prstGeom>
                <a:solidFill>
                  <a:srgbClr val="D7D7D7"/>
                </a:solidFill>
                <a:ln w="12700">
                  <a:noFill/>
                  <a:miter lim="800000"/>
                  <a:headEnd/>
                  <a:tailEnd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balanced" dir="t"/>
                </a:scene3d>
                <a:sp3d prstMaterial="plastic">
                  <a:bevelT w="144000" h="144000"/>
                  <a:bevelB w="144000" h="144000"/>
                </a:sp3d>
              </p:spPr>
              <p:txBody>
                <a:bodyPr vert="horz" lIns="0" tIns="108000" rIns="0" bIns="0" anchor="t" anchorCtr="0"/>
                <a:lstStyle/>
                <a:p>
                  <a:pPr indent="-190500" algn="ctr">
                    <a:lnSpc>
                      <a:spcPct val="95000"/>
                    </a:lnSpc>
                    <a:spcAft>
                      <a:spcPts val="800"/>
                    </a:spcAft>
                    <a:buClr>
                      <a:srgbClr val="808080"/>
                    </a:buClr>
                    <a:defRPr/>
                  </a:pPr>
                  <a:endParaRPr lang="en-US" sz="1400" b="1" dirty="0">
                    <a:solidFill>
                      <a:srgbClr val="FFFFFF"/>
                    </a:solidFill>
                    <a:cs typeface="Arial" charset="0"/>
                  </a:endParaRPr>
                </a:p>
              </p:txBody>
            </p:sp>
          </p:grpSp>
        </p:grpSp>
        <p:grpSp>
          <p:nvGrpSpPr>
            <p:cNvPr id="17" name="Gruppieren 16"/>
            <p:cNvGrpSpPr/>
            <p:nvPr/>
          </p:nvGrpSpPr>
          <p:grpSpPr bwMode="gray">
            <a:xfrm>
              <a:off x="3711475" y="2453891"/>
              <a:ext cx="1439739" cy="1549728"/>
              <a:chOff x="3711475" y="2453891"/>
              <a:chExt cx="1439739" cy="1549728"/>
            </a:xfrm>
          </p:grpSpPr>
          <p:grpSp>
            <p:nvGrpSpPr>
              <p:cNvPr id="50" name="Gruppieren 30"/>
              <p:cNvGrpSpPr/>
              <p:nvPr/>
            </p:nvGrpSpPr>
            <p:grpSpPr bwMode="gray">
              <a:xfrm>
                <a:off x="3936950" y="2453891"/>
                <a:ext cx="1214264" cy="1334100"/>
                <a:chOff x="2931017" y="2166420"/>
                <a:chExt cx="1214264" cy="1334100"/>
              </a:xfrm>
            </p:grpSpPr>
            <p:cxnSp>
              <p:nvCxnSpPr>
                <p:cNvPr id="54" name="Gerade Verbindung 53"/>
                <p:cNvCxnSpPr/>
                <p:nvPr/>
              </p:nvCxnSpPr>
              <p:spPr bwMode="gray">
                <a:xfrm rot="5400000" flipH="1" flipV="1">
                  <a:off x="2283017" y="2852520"/>
                  <a:ext cx="1296000" cy="0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prstDash val="sysDot"/>
                  <a:round/>
                  <a:headEnd/>
                  <a:tailEnd/>
                </a:ln>
              </p:spPr>
            </p:cxnSp>
            <p:sp>
              <p:nvSpPr>
                <p:cNvPr id="55" name="Rechteck 54"/>
                <p:cNvSpPr/>
                <p:nvPr/>
              </p:nvSpPr>
              <p:spPr bwMode="gray">
                <a:xfrm>
                  <a:off x="2938639" y="2166420"/>
                  <a:ext cx="1206642" cy="409343"/>
                </a:xfrm>
                <a:prstGeom prst="rect">
                  <a:avLst/>
                </a:prstGeom>
              </p:spPr>
              <p:txBody>
                <a:bodyPr wrap="square" tIns="0" bIns="0">
                  <a:spAutoFit/>
                </a:bodyPr>
                <a:lstStyle/>
                <a:p>
                  <a:pPr>
                    <a:lnSpc>
                      <a:spcPct val="95000"/>
                    </a:lnSpc>
                    <a:spcAft>
                      <a:spcPts val="400"/>
                    </a:spcAft>
                    <a:buClr>
                      <a:srgbClr val="808080"/>
                    </a:buClr>
                    <a:defRPr/>
                  </a:pPr>
                  <a:r>
                    <a:rPr lang="en-US" sz="1400" b="1" dirty="0" smtClean="0">
                      <a:cs typeface="Arial" charset="0"/>
                    </a:rPr>
                    <a:t>Consumer Protection</a:t>
                  </a:r>
                  <a:endParaRPr lang="en-US" sz="1200" b="1" dirty="0" smtClean="0">
                    <a:cs typeface="Arial" charset="0"/>
                  </a:endParaRPr>
                </a:p>
              </p:txBody>
            </p:sp>
          </p:grpSp>
          <p:grpSp>
            <p:nvGrpSpPr>
              <p:cNvPr id="51" name="Gruppieren 50"/>
              <p:cNvGrpSpPr/>
              <p:nvPr/>
            </p:nvGrpSpPr>
            <p:grpSpPr bwMode="gray">
              <a:xfrm>
                <a:off x="3711475" y="3681230"/>
                <a:ext cx="450950" cy="322389"/>
                <a:chOff x="3711475" y="3681230"/>
                <a:chExt cx="450950" cy="322389"/>
              </a:xfrm>
            </p:grpSpPr>
            <p:sp>
              <p:nvSpPr>
                <p:cNvPr id="52" name="Ellipse 51"/>
                <p:cNvSpPr/>
                <p:nvPr/>
              </p:nvSpPr>
              <p:spPr bwMode="gray">
                <a:xfrm>
                  <a:off x="3711475" y="3773703"/>
                  <a:ext cx="450950" cy="22991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00000">
                        <a:alpha val="50000"/>
                      </a:srgbClr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12700">
                  <a:noFill/>
                  <a:round/>
                  <a:headEnd/>
                  <a:tailEnd/>
                </a:ln>
              </p:spPr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3" name="Ellipse 52"/>
                <p:cNvSpPr/>
                <p:nvPr/>
              </p:nvSpPr>
              <p:spPr bwMode="gray">
                <a:xfrm>
                  <a:off x="3823825" y="3681230"/>
                  <a:ext cx="232051" cy="232051"/>
                </a:xfrm>
                <a:prstGeom prst="ellipse">
                  <a:avLst/>
                </a:prstGeom>
                <a:solidFill>
                  <a:srgbClr val="E6E6E6"/>
                </a:solidFill>
                <a:ln w="12700">
                  <a:noFill/>
                  <a:miter lim="800000"/>
                  <a:headEnd/>
                  <a:tailEnd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balanced" dir="t"/>
                </a:scene3d>
                <a:sp3d prstMaterial="plastic">
                  <a:bevelT w="108000" h="108000"/>
                  <a:bevelB w="108000" h="108000"/>
                </a:sp3d>
              </p:spPr>
              <p:txBody>
                <a:bodyPr vert="horz" lIns="0" tIns="108000" rIns="0" bIns="0" anchor="t" anchorCtr="0"/>
                <a:lstStyle/>
                <a:p>
                  <a:pPr indent="-190500" algn="ctr">
                    <a:lnSpc>
                      <a:spcPct val="95000"/>
                    </a:lnSpc>
                    <a:spcAft>
                      <a:spcPts val="800"/>
                    </a:spcAft>
                    <a:buClr>
                      <a:srgbClr val="808080"/>
                    </a:buClr>
                    <a:defRPr/>
                  </a:pPr>
                  <a:endParaRPr lang="en-US" sz="1400" b="1" dirty="0">
                    <a:solidFill>
                      <a:srgbClr val="FFFFFF"/>
                    </a:solidFill>
                    <a:cs typeface="Arial" charset="0"/>
                  </a:endParaRPr>
                </a:p>
              </p:txBody>
            </p:sp>
          </p:grpSp>
        </p:grpSp>
        <p:grpSp>
          <p:nvGrpSpPr>
            <p:cNvPr id="18" name="Gruppieren 17"/>
            <p:cNvGrpSpPr/>
            <p:nvPr/>
          </p:nvGrpSpPr>
          <p:grpSpPr bwMode="gray">
            <a:xfrm>
              <a:off x="2461120" y="1958953"/>
              <a:ext cx="1370304" cy="1509322"/>
              <a:chOff x="2461120" y="1958953"/>
              <a:chExt cx="1370304" cy="1509322"/>
            </a:xfrm>
          </p:grpSpPr>
          <p:grpSp>
            <p:nvGrpSpPr>
              <p:cNvPr id="44" name="Gruppieren 29"/>
              <p:cNvGrpSpPr/>
              <p:nvPr/>
            </p:nvGrpSpPr>
            <p:grpSpPr bwMode="gray">
              <a:xfrm>
                <a:off x="2617161" y="1958953"/>
                <a:ext cx="1214263" cy="1370100"/>
                <a:chOff x="2931018" y="2166420"/>
                <a:chExt cx="1214263" cy="1370100"/>
              </a:xfrm>
            </p:grpSpPr>
            <p:sp>
              <p:nvSpPr>
                <p:cNvPr id="48" name="Rechteck 47"/>
                <p:cNvSpPr/>
                <p:nvPr/>
              </p:nvSpPr>
              <p:spPr bwMode="gray">
                <a:xfrm>
                  <a:off x="2938639" y="2166420"/>
                  <a:ext cx="1206642" cy="614014"/>
                </a:xfrm>
                <a:prstGeom prst="rect">
                  <a:avLst/>
                </a:prstGeom>
              </p:spPr>
              <p:txBody>
                <a:bodyPr wrap="square" tIns="0" bIns="0">
                  <a:spAutoFit/>
                </a:bodyPr>
                <a:lstStyle/>
                <a:p>
                  <a:pPr>
                    <a:lnSpc>
                      <a:spcPct val="95000"/>
                    </a:lnSpc>
                    <a:spcAft>
                      <a:spcPts val="400"/>
                    </a:spcAft>
                    <a:buClr>
                      <a:srgbClr val="808080"/>
                    </a:buClr>
                    <a:defRPr/>
                  </a:pPr>
                  <a:r>
                    <a:rPr lang="en-US" sz="1400" b="1" dirty="0" smtClean="0">
                      <a:cs typeface="Arial" charset="0"/>
                    </a:rPr>
                    <a:t>Cartels and Abuse Control</a:t>
                  </a:r>
                  <a:endParaRPr lang="en-US" sz="2400" b="1" dirty="0" smtClean="0">
                    <a:cs typeface="Arial" charset="0"/>
                  </a:endParaRPr>
                </a:p>
              </p:txBody>
            </p:sp>
            <p:cxnSp>
              <p:nvCxnSpPr>
                <p:cNvPr id="49" name="Gerade Verbindung 48"/>
                <p:cNvCxnSpPr/>
                <p:nvPr/>
              </p:nvCxnSpPr>
              <p:spPr bwMode="gray">
                <a:xfrm flipV="1">
                  <a:off x="2931018" y="2204520"/>
                  <a:ext cx="0" cy="1332000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prstDash val="sysDot"/>
                  <a:round/>
                  <a:headEnd/>
                  <a:tailEnd/>
                </a:ln>
              </p:spPr>
            </p:cxnSp>
          </p:grpSp>
          <p:grpSp>
            <p:nvGrpSpPr>
              <p:cNvPr id="45" name="Gruppieren 44"/>
              <p:cNvGrpSpPr/>
              <p:nvPr/>
            </p:nvGrpSpPr>
            <p:grpSpPr bwMode="gray">
              <a:xfrm>
                <a:off x="2461120" y="3250645"/>
                <a:ext cx="327324" cy="217630"/>
                <a:chOff x="2461120" y="3250645"/>
                <a:chExt cx="327324" cy="217630"/>
              </a:xfrm>
            </p:grpSpPr>
            <p:sp>
              <p:nvSpPr>
                <p:cNvPr id="46" name="Ellipse 45"/>
                <p:cNvSpPr/>
                <p:nvPr/>
              </p:nvSpPr>
              <p:spPr bwMode="gray">
                <a:xfrm>
                  <a:off x="2461120" y="3311541"/>
                  <a:ext cx="327324" cy="156734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00000">
                        <a:alpha val="50000"/>
                      </a:srgbClr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12700">
                  <a:noFill/>
                  <a:round/>
                  <a:headEnd/>
                  <a:tailEnd/>
                </a:ln>
              </p:spPr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7" name="Ellipse 46"/>
                <p:cNvSpPr/>
                <p:nvPr/>
              </p:nvSpPr>
              <p:spPr bwMode="gray">
                <a:xfrm>
                  <a:off x="2542489" y="3250645"/>
                  <a:ext cx="158347" cy="158347"/>
                </a:xfrm>
                <a:prstGeom prst="ellipse">
                  <a:avLst/>
                </a:prstGeom>
                <a:solidFill>
                  <a:srgbClr val="E6E6E6"/>
                </a:solidFill>
                <a:ln w="12700">
                  <a:noFill/>
                  <a:miter lim="800000"/>
                  <a:headEnd/>
                  <a:tailEnd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balanced" dir="t"/>
                </a:scene3d>
                <a:sp3d prstMaterial="plastic">
                  <a:bevelT w="72000" h="72000"/>
                  <a:bevelB w="72000" h="72000"/>
                </a:sp3d>
              </p:spPr>
              <p:txBody>
                <a:bodyPr vert="horz" lIns="0" tIns="108000" rIns="0" bIns="0" anchor="t" anchorCtr="0"/>
                <a:lstStyle/>
                <a:p>
                  <a:pPr indent="-190500" algn="ctr">
                    <a:lnSpc>
                      <a:spcPct val="95000"/>
                    </a:lnSpc>
                    <a:spcAft>
                      <a:spcPts val="800"/>
                    </a:spcAft>
                    <a:buClr>
                      <a:srgbClr val="808080"/>
                    </a:buClr>
                    <a:defRPr/>
                  </a:pPr>
                  <a:endParaRPr lang="en-US" sz="1400" b="1" dirty="0">
                    <a:solidFill>
                      <a:srgbClr val="FFFFFF"/>
                    </a:solidFill>
                    <a:cs typeface="Arial" charset="0"/>
                  </a:endParaRPr>
                </a:p>
              </p:txBody>
            </p:sp>
          </p:grpSp>
        </p:grpSp>
        <p:grpSp>
          <p:nvGrpSpPr>
            <p:cNvPr id="19" name="Gruppieren 18"/>
            <p:cNvGrpSpPr/>
            <p:nvPr/>
          </p:nvGrpSpPr>
          <p:grpSpPr bwMode="gray">
            <a:xfrm>
              <a:off x="1363704" y="1517651"/>
              <a:ext cx="1257958" cy="1469666"/>
              <a:chOff x="1363704" y="1517651"/>
              <a:chExt cx="1257958" cy="1469666"/>
            </a:xfrm>
          </p:grpSpPr>
          <p:cxnSp>
            <p:nvCxnSpPr>
              <p:cNvPr id="32" name="Gerade Verbindung 31"/>
              <p:cNvCxnSpPr/>
              <p:nvPr/>
            </p:nvCxnSpPr>
            <p:spPr bwMode="gray">
              <a:xfrm flipV="1">
                <a:off x="1467978" y="1555751"/>
                <a:ext cx="0" cy="1332000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</p:spPr>
          </p:cxnSp>
          <p:sp>
            <p:nvSpPr>
              <p:cNvPr id="33" name="Rechteck 32"/>
              <p:cNvSpPr/>
              <p:nvPr/>
            </p:nvSpPr>
            <p:spPr bwMode="gray">
              <a:xfrm>
                <a:off x="1475599" y="1517651"/>
                <a:ext cx="1146063" cy="409343"/>
              </a:xfrm>
              <a:prstGeom prst="rect">
                <a:avLst/>
              </a:prstGeom>
            </p:spPr>
            <p:txBody>
              <a:bodyPr wrap="square" tIns="0" bIns="0">
                <a:spAutoFit/>
              </a:bodyPr>
              <a:lstStyle/>
              <a:p>
                <a:pPr>
                  <a:lnSpc>
                    <a:spcPct val="95000"/>
                  </a:lnSpc>
                  <a:spcAft>
                    <a:spcPts val="400"/>
                  </a:spcAft>
                  <a:buClr>
                    <a:srgbClr val="808080"/>
                  </a:buClr>
                  <a:defRPr/>
                </a:pPr>
                <a:r>
                  <a:rPr lang="en-US" sz="1400" b="1" dirty="0" smtClean="0">
                    <a:cs typeface="Arial" charset="0"/>
                  </a:rPr>
                  <a:t>Merger Control</a:t>
                </a:r>
                <a:endParaRPr lang="en-US" sz="2400" b="1" dirty="0" smtClean="0">
                  <a:cs typeface="Arial" charset="0"/>
                </a:endParaRPr>
              </a:p>
            </p:txBody>
          </p:sp>
          <p:grpSp>
            <p:nvGrpSpPr>
              <p:cNvPr id="35" name="Gruppieren 34"/>
              <p:cNvGrpSpPr/>
              <p:nvPr/>
            </p:nvGrpSpPr>
            <p:grpSpPr bwMode="gray">
              <a:xfrm>
                <a:off x="1363704" y="2817811"/>
                <a:ext cx="225378" cy="169506"/>
                <a:chOff x="1363704" y="2817811"/>
                <a:chExt cx="225378" cy="169506"/>
              </a:xfrm>
            </p:grpSpPr>
            <p:sp>
              <p:nvSpPr>
                <p:cNvPr id="42" name="Ellipse 41"/>
                <p:cNvSpPr/>
                <p:nvPr/>
              </p:nvSpPr>
              <p:spPr bwMode="gray">
                <a:xfrm>
                  <a:off x="1363704" y="2881709"/>
                  <a:ext cx="225378" cy="10560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00000">
                        <a:alpha val="50000"/>
                      </a:srgbClr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12700">
                  <a:noFill/>
                  <a:round/>
                  <a:headEnd/>
                  <a:tailEnd/>
                </a:ln>
              </p:spPr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" name="Ellipse 42"/>
                <p:cNvSpPr/>
                <p:nvPr/>
              </p:nvSpPr>
              <p:spPr bwMode="gray">
                <a:xfrm>
                  <a:off x="1412495" y="2817811"/>
                  <a:ext cx="127797" cy="127797"/>
                </a:xfrm>
                <a:prstGeom prst="ellipse">
                  <a:avLst/>
                </a:prstGeom>
                <a:solidFill>
                  <a:srgbClr val="E6E6E6"/>
                </a:solidFill>
                <a:ln w="12700">
                  <a:noFill/>
                  <a:miter lim="800000"/>
                  <a:headEnd/>
                  <a:tailEnd/>
                </a:ln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balanced" dir="t"/>
                </a:scene3d>
                <a:sp3d prstMaterial="plastic">
                  <a:bevelT w="72000" h="72000"/>
                  <a:bevelB w="72000" h="72000"/>
                </a:sp3d>
              </p:spPr>
              <p:txBody>
                <a:bodyPr vert="horz" lIns="0" tIns="108000" rIns="0" bIns="0" anchor="t" anchorCtr="0"/>
                <a:lstStyle/>
                <a:p>
                  <a:pPr indent="-190500" algn="ctr">
                    <a:lnSpc>
                      <a:spcPct val="95000"/>
                    </a:lnSpc>
                    <a:spcAft>
                      <a:spcPts val="800"/>
                    </a:spcAft>
                    <a:buClr>
                      <a:srgbClr val="808080"/>
                    </a:buClr>
                    <a:defRPr/>
                  </a:pPr>
                  <a:endParaRPr lang="en-US" sz="1400" b="1" dirty="0">
                    <a:solidFill>
                      <a:srgbClr val="FFFFFF"/>
                    </a:solidFill>
                    <a:cs typeface="Arial" charset="0"/>
                  </a:endParaRPr>
                </a:p>
              </p:txBody>
            </p:sp>
          </p:grpSp>
        </p:grpSp>
      </p:grpSp>
      <p:sp>
        <p:nvSpPr>
          <p:cNvPr id="69" name="Rechteck 68"/>
          <p:cNvSpPr/>
          <p:nvPr/>
        </p:nvSpPr>
        <p:spPr>
          <a:xfrm>
            <a:off x="0" y="-17811"/>
            <a:ext cx="9151794" cy="854523"/>
          </a:xfrm>
          <a:prstGeom prst="rect">
            <a:avLst/>
          </a:prstGeom>
          <a:gradFill flip="none" rotWithShape="1">
            <a:gsLst>
              <a:gs pos="0">
                <a:schemeClr val="accent6">
                  <a:alpha val="96000"/>
                  <a:lumMod val="0"/>
                </a:schemeClr>
              </a:gs>
              <a:gs pos="0">
                <a:srgbClr val="66008F"/>
              </a:gs>
              <a:gs pos="0">
                <a:srgbClr val="BA0066"/>
              </a:gs>
              <a:gs pos="0">
                <a:schemeClr val="accent6">
                  <a:lumMod val="60000"/>
                  <a:lumOff val="40000"/>
                </a:schemeClr>
              </a:gs>
              <a:gs pos="0">
                <a:srgbClr val="FF3300"/>
              </a:gs>
              <a:gs pos="53000">
                <a:schemeClr val="accent6">
                  <a:lumMod val="75000"/>
                  <a:alpha val="81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ctr">
              <a:defRPr/>
            </a:pPr>
            <a:r>
              <a:rPr lang="en-CA" sz="3200" dirty="0" smtClean="0">
                <a:solidFill>
                  <a:schemeClr val="bg1"/>
                </a:solidFill>
              </a:rPr>
              <a:t>AUSTRIAN COMPETITION AUTHORITY</a:t>
            </a:r>
            <a:endParaRPr lang="en-C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948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alpha val="96000"/>
                <a:lumMod val="0"/>
              </a:schemeClr>
            </a:gs>
            <a:gs pos="0">
              <a:srgbClr val="66008F"/>
            </a:gs>
            <a:gs pos="0">
              <a:srgbClr val="BA0066"/>
            </a:gs>
            <a:gs pos="0">
              <a:schemeClr val="accent6">
                <a:lumMod val="60000"/>
                <a:lumOff val="40000"/>
              </a:schemeClr>
            </a:gs>
            <a:gs pos="0">
              <a:srgbClr val="FF3300"/>
            </a:gs>
            <a:gs pos="53000">
              <a:schemeClr val="accent6">
                <a:lumMod val="75000"/>
                <a:alpha val="81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1097" y="1124744"/>
            <a:ext cx="8229600" cy="5112568"/>
          </a:xfrm>
        </p:spPr>
        <p:txBody>
          <a:bodyPr>
            <a:normAutofit/>
          </a:bodyPr>
          <a:lstStyle/>
          <a:p>
            <a:pPr>
              <a:spcAft>
                <a:spcPts val="500"/>
              </a:spcAft>
              <a:buFontTx/>
              <a:buChar char="-"/>
            </a:pPr>
            <a:endParaRPr lang="de-AT" sz="4500" b="1" dirty="0" smtClean="0"/>
          </a:p>
          <a:p>
            <a:pPr>
              <a:spcAft>
                <a:spcPts val="500"/>
              </a:spcAft>
              <a:buFontTx/>
              <a:buChar char="-"/>
            </a:pPr>
            <a:endParaRPr lang="de-AT" sz="4500" b="1" dirty="0" smtClean="0"/>
          </a:p>
          <a:p>
            <a:pPr>
              <a:spcAft>
                <a:spcPts val="500"/>
              </a:spcAft>
              <a:buFontTx/>
              <a:buChar char="-"/>
            </a:pPr>
            <a:endParaRPr lang="de-AT" sz="4500" b="1" dirty="0" smtClean="0"/>
          </a:p>
          <a:p>
            <a:pPr marL="0" indent="0">
              <a:spcAft>
                <a:spcPts val="500"/>
              </a:spcAft>
              <a:buNone/>
            </a:pPr>
            <a:endParaRPr lang="de-AT" sz="4500" b="1" dirty="0"/>
          </a:p>
          <a:p>
            <a:pPr marL="0" indent="0">
              <a:spcAft>
                <a:spcPts val="500"/>
              </a:spcAft>
              <a:buNone/>
            </a:pPr>
            <a:r>
              <a:rPr lang="de-AT" sz="4500" b="1" dirty="0" smtClean="0"/>
              <a:t> </a:t>
            </a:r>
          </a:p>
        </p:txBody>
      </p:sp>
      <p:pic>
        <p:nvPicPr>
          <p:cNvPr id="2050" name="Picture 2" descr="ttps://www.en.bwb.gv.at/PublishingImages/BWB%20englisch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05" b="5074"/>
          <a:stretch/>
        </p:blipFill>
        <p:spPr bwMode="auto">
          <a:xfrm>
            <a:off x="819540" y="0"/>
            <a:ext cx="75127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49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 bwMode="gray">
          <a:xfrm>
            <a:off x="323851" y="1942110"/>
            <a:ext cx="8053599" cy="3649001"/>
            <a:chOff x="323851" y="1942110"/>
            <a:chExt cx="8053599" cy="3649001"/>
          </a:xfrm>
        </p:grpSpPr>
        <p:sp>
          <p:nvSpPr>
            <p:cNvPr id="82" name="Text Box 46"/>
            <p:cNvSpPr txBox="1">
              <a:spLocks noChangeArrowheads="1"/>
            </p:cNvSpPr>
            <p:nvPr/>
          </p:nvSpPr>
          <p:spPr bwMode="gray">
            <a:xfrm>
              <a:off x="5874316" y="2248227"/>
              <a:ext cx="2292104" cy="737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90000" rIns="0" bIns="0">
              <a:spAutoFit/>
            </a:bodyPr>
            <a:lstStyle>
              <a:lvl1pPr marL="177800" indent="-177800"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Arial" charset="0"/>
                  <a:cs typeface="Arial" charset="0"/>
                </a:rPr>
                <a:t>NEW THRESHOLD TEST 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Arial" charset="0"/>
                  <a:cs typeface="Arial" charset="0"/>
                </a:rPr>
                <a:t>IN AUSTRIAN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Arial" charset="0"/>
                  <a:cs typeface="Arial" charset="0"/>
                </a:rPr>
                <a:t>MERGER CONTROL</a:t>
              </a:r>
            </a:p>
          </p:txBody>
        </p:sp>
        <p:sp>
          <p:nvSpPr>
            <p:cNvPr id="83" name="Text Box 47"/>
            <p:cNvSpPr txBox="1">
              <a:spLocks noChangeArrowheads="1"/>
            </p:cNvSpPr>
            <p:nvPr/>
          </p:nvSpPr>
          <p:spPr bwMode="gray">
            <a:xfrm>
              <a:off x="5775981" y="4780539"/>
              <a:ext cx="2382397" cy="521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90000" rIns="0" bIns="0">
              <a:spAutoFit/>
            </a:bodyPr>
            <a:lstStyle>
              <a:lvl1pPr marL="177800" indent="-177800"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Arial" charset="0"/>
                  <a:cs typeface="Arial" charset="0"/>
                </a:rPr>
                <a:t>NEW WHISTLE BLOWER SYSTEM</a:t>
              </a:r>
            </a:p>
          </p:txBody>
        </p:sp>
        <p:sp>
          <p:nvSpPr>
            <p:cNvPr id="84" name="Text Box 52"/>
            <p:cNvSpPr txBox="1">
              <a:spLocks noChangeArrowheads="1"/>
            </p:cNvSpPr>
            <p:nvPr/>
          </p:nvSpPr>
          <p:spPr bwMode="gray">
            <a:xfrm>
              <a:off x="501968" y="1942110"/>
              <a:ext cx="3248562" cy="521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90000" rIns="0" bIns="0">
              <a:spAutoFit/>
            </a:bodyPr>
            <a:lstStyle>
              <a:lvl1pPr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Arial" charset="0"/>
                  <a:cs typeface="Arial" charset="0"/>
                </a:rPr>
                <a:t>EASIER PRIVATE ENFORCEMENT OF ANTITRUST DAMAGES</a:t>
              </a:r>
            </a:p>
          </p:txBody>
        </p:sp>
        <p:sp>
          <p:nvSpPr>
            <p:cNvPr id="87" name="Text Box 47"/>
            <p:cNvSpPr txBox="1">
              <a:spLocks noChangeArrowheads="1"/>
            </p:cNvSpPr>
            <p:nvPr/>
          </p:nvSpPr>
          <p:spPr bwMode="gray">
            <a:xfrm>
              <a:off x="6087276" y="3456197"/>
              <a:ext cx="2290174" cy="521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90000" rIns="0" bIns="0">
              <a:spAutoFit/>
            </a:bodyPr>
            <a:lstStyle>
              <a:lvl1pPr marL="177800" indent="-177800"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Arial" charset="0"/>
                  <a:cs typeface="Arial" charset="0"/>
                </a:rPr>
                <a:t>FILING FEE FOR MERGERS 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Arial" charset="0"/>
                  <a:cs typeface="Arial" charset="0"/>
                </a:rPr>
                <a:t>DOUBLED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endParaRPr>
            </a:p>
          </p:txBody>
        </p:sp>
        <p:sp>
          <p:nvSpPr>
            <p:cNvPr id="90" name="Text Box 53"/>
            <p:cNvSpPr txBox="1">
              <a:spLocks noChangeArrowheads="1"/>
            </p:cNvSpPr>
            <p:nvPr/>
          </p:nvSpPr>
          <p:spPr bwMode="gray">
            <a:xfrm>
              <a:off x="323851" y="2789659"/>
              <a:ext cx="2581524" cy="521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90000" rIns="0" bIns="0">
              <a:spAutoFit/>
            </a:bodyPr>
            <a:lstStyle>
              <a:lvl1pPr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en-US" altLang="de-DE" sz="1400" dirty="0">
                  <a:solidFill>
                    <a:srgbClr val="08080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Arial" charset="0"/>
                  <a:cs typeface="Arial" charset="0"/>
                </a:rPr>
                <a:t>NEW LIMITATION PERIOD IN PUBLIC ENFORCEMENT</a:t>
              </a:r>
            </a:p>
          </p:txBody>
        </p:sp>
        <p:sp>
          <p:nvSpPr>
            <p:cNvPr id="92" name="Text Box 53"/>
            <p:cNvSpPr txBox="1">
              <a:spLocks noChangeArrowheads="1"/>
            </p:cNvSpPr>
            <p:nvPr/>
          </p:nvSpPr>
          <p:spPr bwMode="gray">
            <a:xfrm>
              <a:off x="323851" y="5284788"/>
              <a:ext cx="2291012" cy="306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90000" rIns="0" bIns="0">
              <a:spAutoFit/>
            </a:bodyPr>
            <a:lstStyle>
              <a:lvl1pPr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endParaRPr>
            </a:p>
          </p:txBody>
        </p:sp>
        <p:sp>
          <p:nvSpPr>
            <p:cNvPr id="88" name="Text Box 52"/>
            <p:cNvSpPr txBox="1">
              <a:spLocks noChangeArrowheads="1"/>
            </p:cNvSpPr>
            <p:nvPr/>
          </p:nvSpPr>
          <p:spPr bwMode="gray">
            <a:xfrm>
              <a:off x="655325" y="4779442"/>
              <a:ext cx="2759755" cy="521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90000" rIns="0" bIns="0">
              <a:spAutoFit/>
            </a:bodyPr>
            <a:lstStyle>
              <a:lvl1pPr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Arial" charset="0"/>
                  <a:cs typeface="Arial" charset="0"/>
                </a:rPr>
                <a:t>FINES FOR FAILURE TO GRANT ACCESS TO ELECTRONIC DATA</a:t>
              </a:r>
            </a:p>
          </p:txBody>
        </p:sp>
      </p:grpSp>
      <p:grpSp>
        <p:nvGrpSpPr>
          <p:cNvPr id="11" name="Gruppieren 10"/>
          <p:cNvGrpSpPr/>
          <p:nvPr/>
        </p:nvGrpSpPr>
        <p:grpSpPr bwMode="gray">
          <a:xfrm>
            <a:off x="2843904" y="1988936"/>
            <a:ext cx="3456288" cy="3384184"/>
            <a:chOff x="2903283" y="1976926"/>
            <a:chExt cx="3456288" cy="3384184"/>
          </a:xfrm>
        </p:grpSpPr>
        <p:sp>
          <p:nvSpPr>
            <p:cNvPr id="30" name="Freeform 19"/>
            <p:cNvSpPr>
              <a:spLocks/>
            </p:cNvSpPr>
            <p:nvPr/>
          </p:nvSpPr>
          <p:spPr bwMode="gray">
            <a:xfrm rot="410265">
              <a:off x="4632754" y="2340775"/>
              <a:ext cx="378735" cy="45719"/>
            </a:xfrm>
            <a:custGeom>
              <a:avLst/>
              <a:gdLst>
                <a:gd name="T0" fmla="*/ 0 w 77"/>
                <a:gd name="T1" fmla="*/ 4 h 4"/>
                <a:gd name="T2" fmla="*/ 77 w 77"/>
                <a:gd name="T3" fmla="*/ 3 h 4"/>
                <a:gd name="T4" fmla="*/ 0 60000 65536"/>
                <a:gd name="T5" fmla="*/ 0 60000 65536"/>
                <a:gd name="T6" fmla="*/ 0 w 77"/>
                <a:gd name="T7" fmla="*/ 0 h 4"/>
                <a:gd name="T8" fmla="*/ 77 w 77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7" h="4">
                  <a:moveTo>
                    <a:pt x="0" y="4"/>
                  </a:moveTo>
                  <a:cubicBezTo>
                    <a:pt x="0" y="4"/>
                    <a:pt x="47" y="0"/>
                    <a:pt x="77" y="3"/>
                  </a:cubicBezTo>
                </a:path>
              </a:pathLst>
            </a:custGeom>
            <a:noFill/>
            <a:ln w="38100">
              <a:gradFill flip="none" rotWithShape="1">
                <a:gsLst>
                  <a:gs pos="30000">
                    <a:srgbClr val="7D7D7D"/>
                  </a:gs>
                  <a:gs pos="0">
                    <a:srgbClr val="FFFFFF">
                      <a:alpha val="0"/>
                    </a:srgbClr>
                  </a:gs>
                </a:gsLst>
                <a:lin ang="0" scaled="1"/>
                <a:tileRect/>
              </a:gradFill>
              <a:prstDash val="sysDot"/>
              <a:round/>
              <a:headEnd/>
              <a:tailEnd type="triangle" w="med" len="med"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de-D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2" name="Freeform 21"/>
            <p:cNvSpPr>
              <a:spLocks/>
            </p:cNvSpPr>
            <p:nvPr/>
          </p:nvSpPr>
          <p:spPr bwMode="gray">
            <a:xfrm rot="7040676">
              <a:off x="5594869" y="4279446"/>
              <a:ext cx="327578" cy="98916"/>
            </a:xfrm>
            <a:custGeom>
              <a:avLst/>
              <a:gdLst>
                <a:gd name="T0" fmla="*/ 0 w 77"/>
                <a:gd name="T1" fmla="*/ 4 h 4"/>
                <a:gd name="T2" fmla="*/ 77 w 77"/>
                <a:gd name="T3" fmla="*/ 3 h 4"/>
                <a:gd name="T4" fmla="*/ 0 60000 65536"/>
                <a:gd name="T5" fmla="*/ 0 60000 65536"/>
                <a:gd name="T6" fmla="*/ 0 w 77"/>
                <a:gd name="T7" fmla="*/ 0 h 4"/>
                <a:gd name="T8" fmla="*/ 77 w 77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7" h="4">
                  <a:moveTo>
                    <a:pt x="0" y="4"/>
                  </a:moveTo>
                  <a:cubicBezTo>
                    <a:pt x="0" y="4"/>
                    <a:pt x="47" y="0"/>
                    <a:pt x="77" y="3"/>
                  </a:cubicBezTo>
                </a:path>
              </a:pathLst>
            </a:custGeom>
            <a:noFill/>
            <a:ln w="38100">
              <a:gradFill flip="none" rotWithShape="1">
                <a:gsLst>
                  <a:gs pos="30000">
                    <a:schemeClr val="accent1"/>
                  </a:gs>
                  <a:gs pos="0">
                    <a:srgbClr val="FFFFFF">
                      <a:alpha val="0"/>
                    </a:srgbClr>
                  </a:gs>
                </a:gsLst>
                <a:lin ang="0" scaled="1"/>
                <a:tileRect/>
              </a:gradFill>
              <a:prstDash val="sysDot"/>
              <a:round/>
              <a:headEnd/>
              <a:tailEnd type="triangle" w="med" len="med"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de-D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42" name="Freeform 24"/>
            <p:cNvSpPr>
              <a:spLocks/>
            </p:cNvSpPr>
            <p:nvPr/>
          </p:nvSpPr>
          <p:spPr bwMode="gray">
            <a:xfrm rot="-8120555">
              <a:off x="3404886" y="4716564"/>
              <a:ext cx="252000" cy="15875"/>
            </a:xfrm>
            <a:custGeom>
              <a:avLst/>
              <a:gdLst>
                <a:gd name="T0" fmla="*/ 0 w 77"/>
                <a:gd name="T1" fmla="*/ 4 h 4"/>
                <a:gd name="T2" fmla="*/ 77 w 77"/>
                <a:gd name="T3" fmla="*/ 3 h 4"/>
                <a:gd name="T4" fmla="*/ 0 60000 65536"/>
                <a:gd name="T5" fmla="*/ 0 60000 65536"/>
                <a:gd name="T6" fmla="*/ 0 w 77"/>
                <a:gd name="T7" fmla="*/ 0 h 4"/>
                <a:gd name="T8" fmla="*/ 77 w 77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7" h="4">
                  <a:moveTo>
                    <a:pt x="0" y="4"/>
                  </a:moveTo>
                  <a:cubicBezTo>
                    <a:pt x="0" y="4"/>
                    <a:pt x="47" y="0"/>
                    <a:pt x="77" y="3"/>
                  </a:cubicBezTo>
                </a:path>
              </a:pathLst>
            </a:custGeom>
            <a:noFill/>
            <a:ln w="38100">
              <a:gradFill flip="none" rotWithShape="1">
                <a:gsLst>
                  <a:gs pos="30000">
                    <a:srgbClr val="7D7D7D"/>
                  </a:gs>
                  <a:gs pos="0">
                    <a:srgbClr val="FFFFFF">
                      <a:alpha val="0"/>
                    </a:srgbClr>
                  </a:gs>
                </a:gsLst>
                <a:lin ang="0" scaled="1"/>
                <a:tileRect/>
              </a:gradFill>
              <a:prstDash val="sysDot"/>
              <a:round/>
              <a:headEnd/>
              <a:tailEnd type="triangle" w="med" len="med"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de-D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43" name="Freeform 25"/>
            <p:cNvSpPr>
              <a:spLocks/>
            </p:cNvSpPr>
            <p:nvPr/>
          </p:nvSpPr>
          <p:spPr bwMode="gray">
            <a:xfrm rot="-5400000">
              <a:off x="2982325" y="3684192"/>
              <a:ext cx="252000" cy="15875"/>
            </a:xfrm>
            <a:custGeom>
              <a:avLst/>
              <a:gdLst>
                <a:gd name="T0" fmla="*/ 0 w 77"/>
                <a:gd name="T1" fmla="*/ 4 h 4"/>
                <a:gd name="T2" fmla="*/ 77 w 77"/>
                <a:gd name="T3" fmla="*/ 3 h 4"/>
                <a:gd name="T4" fmla="*/ 0 60000 65536"/>
                <a:gd name="T5" fmla="*/ 0 60000 65536"/>
                <a:gd name="T6" fmla="*/ 0 w 77"/>
                <a:gd name="T7" fmla="*/ 0 h 4"/>
                <a:gd name="T8" fmla="*/ 77 w 77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7" h="4">
                  <a:moveTo>
                    <a:pt x="0" y="4"/>
                  </a:moveTo>
                  <a:cubicBezTo>
                    <a:pt x="0" y="4"/>
                    <a:pt x="47" y="0"/>
                    <a:pt x="77" y="3"/>
                  </a:cubicBezTo>
                </a:path>
              </a:pathLst>
            </a:custGeom>
            <a:noFill/>
            <a:ln w="38100">
              <a:gradFill flip="none" rotWithShape="1">
                <a:gsLst>
                  <a:gs pos="30000">
                    <a:srgbClr val="7D7D7D"/>
                  </a:gs>
                  <a:gs pos="0">
                    <a:srgbClr val="FFFFFF">
                      <a:alpha val="0"/>
                    </a:srgbClr>
                  </a:gs>
                </a:gsLst>
                <a:lin ang="0" scaled="1"/>
                <a:tileRect/>
              </a:gradFill>
              <a:prstDash val="sysDot"/>
              <a:round/>
              <a:headEnd/>
              <a:tailEnd type="triangle" w="med" len="med"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de-D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44" name="Freeform 26"/>
            <p:cNvSpPr>
              <a:spLocks/>
            </p:cNvSpPr>
            <p:nvPr/>
          </p:nvSpPr>
          <p:spPr bwMode="gray">
            <a:xfrm rot="18842390">
              <a:off x="3475979" y="2569043"/>
              <a:ext cx="252000" cy="15875"/>
            </a:xfrm>
            <a:custGeom>
              <a:avLst/>
              <a:gdLst>
                <a:gd name="T0" fmla="*/ 0 w 77"/>
                <a:gd name="T1" fmla="*/ 4 h 4"/>
                <a:gd name="T2" fmla="*/ 77 w 77"/>
                <a:gd name="T3" fmla="*/ 3 h 4"/>
                <a:gd name="T4" fmla="*/ 0 60000 65536"/>
                <a:gd name="T5" fmla="*/ 0 60000 65536"/>
                <a:gd name="T6" fmla="*/ 0 w 77"/>
                <a:gd name="T7" fmla="*/ 0 h 4"/>
                <a:gd name="T8" fmla="*/ 77 w 77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7" h="4">
                  <a:moveTo>
                    <a:pt x="0" y="4"/>
                  </a:moveTo>
                  <a:cubicBezTo>
                    <a:pt x="0" y="4"/>
                    <a:pt x="47" y="0"/>
                    <a:pt x="77" y="3"/>
                  </a:cubicBezTo>
                </a:path>
              </a:pathLst>
            </a:custGeom>
            <a:noFill/>
            <a:ln w="38100">
              <a:gradFill flip="none" rotWithShape="1">
                <a:gsLst>
                  <a:gs pos="30000">
                    <a:srgbClr val="7D7D7D"/>
                  </a:gs>
                  <a:gs pos="0">
                    <a:srgbClr val="FFFFFF">
                      <a:alpha val="0"/>
                    </a:srgbClr>
                  </a:gs>
                </a:gsLst>
                <a:lin ang="0" scaled="1"/>
                <a:tileRect/>
              </a:gradFill>
              <a:prstDash val="sysDot"/>
              <a:round/>
              <a:headEnd/>
              <a:tailEnd type="triangle" w="med" len="med"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  <a:extLst/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de-D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05" name="Oval 99"/>
            <p:cNvSpPr>
              <a:spLocks noChangeArrowheads="1"/>
            </p:cNvSpPr>
            <p:nvPr/>
          </p:nvSpPr>
          <p:spPr bwMode="gray">
            <a:xfrm>
              <a:off x="2903283" y="2697006"/>
              <a:ext cx="864000" cy="864000"/>
            </a:xfrm>
            <a:prstGeom prst="ellipse">
              <a:avLst/>
            </a:prstGeom>
            <a:solidFill>
              <a:srgbClr val="C0C0C0"/>
            </a:solidFill>
            <a:ln w="12700">
              <a:noFill/>
              <a:prstDash val="lgDash"/>
              <a:round/>
              <a:headEnd/>
              <a:tailEnd/>
            </a:ln>
            <a:effectLst>
              <a:outerShdw blurRad="127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32000" h="432000"/>
            </a:sp3d>
          </p:spPr>
          <p:txBody>
            <a:bodyPr vert="horz" wrap="none" lIns="0" tIns="0" rIns="0" bIns="0" anchor="ctr" anchorCtr="0">
              <a:noAutofit/>
            </a:bodyPr>
            <a:lstStyle/>
            <a:p>
              <a:pPr algn="ctr"/>
              <a:r>
                <a:rPr lang="en-US" sz="1100" b="1" dirty="0" smtClean="0">
                  <a:solidFill>
                    <a:srgbClr val="FFFFFF"/>
                  </a:solidFill>
                  <a:effectLst>
                    <a:outerShdw blurRad="38100" dist="38100" dir="2700000" algn="tl" rotWithShape="0">
                      <a:srgbClr val="000000">
                        <a:alpha val="43137"/>
                      </a:srgbClr>
                    </a:outerShdw>
                  </a:effectLst>
                </a:rPr>
                <a:t>AT-LAW</a:t>
              </a:r>
              <a:endParaRPr lang="en-US" sz="1100" b="1" dirty="0">
                <a:solidFill>
                  <a:srgbClr val="FFFFFF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6" name="Oval 99"/>
            <p:cNvSpPr>
              <a:spLocks noChangeArrowheads="1"/>
            </p:cNvSpPr>
            <p:nvPr/>
          </p:nvSpPr>
          <p:spPr bwMode="gray">
            <a:xfrm>
              <a:off x="2903283" y="3777030"/>
              <a:ext cx="864000" cy="864000"/>
            </a:xfrm>
            <a:prstGeom prst="ellipse">
              <a:avLst/>
            </a:prstGeom>
            <a:solidFill>
              <a:srgbClr val="C0C0C0"/>
            </a:solidFill>
            <a:ln w="12700">
              <a:noFill/>
              <a:prstDash val="lgDash"/>
              <a:round/>
              <a:headEnd/>
              <a:tailEnd/>
            </a:ln>
            <a:effectLst>
              <a:outerShdw blurRad="127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32000" h="432000"/>
            </a:sp3d>
          </p:spPr>
          <p:txBody>
            <a:bodyPr vert="horz" wrap="none" lIns="0" tIns="0" rIns="0" bIns="0" anchor="ctr" anchorCtr="0">
              <a:noAutofit/>
            </a:bodyPr>
            <a:lstStyle/>
            <a:p>
              <a:pPr algn="ctr"/>
              <a:r>
                <a:rPr lang="en-US" sz="1100" b="1" dirty="0" smtClean="0">
                  <a:solidFill>
                    <a:srgbClr val="FFFFFF"/>
                  </a:solidFill>
                  <a:effectLst>
                    <a:outerShdw blurRad="38100" dist="38100" dir="2700000" algn="tl" rotWithShape="0">
                      <a:srgbClr val="000000">
                        <a:alpha val="43137"/>
                      </a:srgbClr>
                    </a:outerShdw>
                  </a:effectLst>
                </a:rPr>
                <a:t>AT-LAW</a:t>
              </a:r>
              <a:endParaRPr lang="en-US" sz="1100" b="1" dirty="0">
                <a:solidFill>
                  <a:srgbClr val="FFFFFF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7" name="Oval 99"/>
            <p:cNvSpPr>
              <a:spLocks noChangeArrowheads="1"/>
            </p:cNvSpPr>
            <p:nvPr/>
          </p:nvSpPr>
          <p:spPr bwMode="gray">
            <a:xfrm>
              <a:off x="5495571" y="3273070"/>
              <a:ext cx="864000" cy="864000"/>
            </a:xfrm>
            <a:prstGeom prst="ellipse">
              <a:avLst/>
            </a:prstGeom>
            <a:solidFill>
              <a:schemeClr val="accent1"/>
            </a:solidFill>
            <a:ln w="12700">
              <a:noFill/>
              <a:prstDash val="lgDash"/>
              <a:round/>
              <a:headEnd/>
              <a:tailEnd/>
            </a:ln>
            <a:effectLst>
              <a:outerShdw blurRad="127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32000" h="432000"/>
            </a:sp3d>
          </p:spPr>
          <p:txBody>
            <a:bodyPr vert="horz" wrap="none" lIns="0" tIns="0" rIns="0" bIns="0" anchor="ctr" anchorCtr="0">
              <a:noAutofit/>
            </a:bodyPr>
            <a:lstStyle/>
            <a:p>
              <a:pPr algn="ctr"/>
              <a:r>
                <a:rPr lang="en-US" sz="1100" b="1" dirty="0" smtClean="0">
                  <a:solidFill>
                    <a:srgbClr val="FFFFFF"/>
                  </a:solidFill>
                  <a:effectLst>
                    <a:outerShdw blurRad="38100" dist="38100" dir="2700000" algn="tl" rotWithShape="0">
                      <a:srgbClr val="000000">
                        <a:alpha val="43137"/>
                      </a:srgbClr>
                    </a:outerShdw>
                  </a:effectLst>
                </a:rPr>
                <a:t>M&amp;A</a:t>
              </a:r>
              <a:endParaRPr lang="en-US" sz="1100" b="1" dirty="0">
                <a:solidFill>
                  <a:srgbClr val="FFFFFF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2" name="Oval 99"/>
            <p:cNvSpPr>
              <a:spLocks noChangeArrowheads="1"/>
            </p:cNvSpPr>
            <p:nvPr/>
          </p:nvSpPr>
          <p:spPr bwMode="gray">
            <a:xfrm>
              <a:off x="3695371" y="4497110"/>
              <a:ext cx="864000" cy="864000"/>
            </a:xfrm>
            <a:prstGeom prst="ellipse">
              <a:avLst/>
            </a:prstGeom>
            <a:solidFill>
              <a:srgbClr val="C0C0C0"/>
            </a:solidFill>
            <a:ln w="12700">
              <a:noFill/>
              <a:prstDash val="lgDash"/>
              <a:round/>
              <a:headEnd/>
              <a:tailEnd/>
            </a:ln>
            <a:effectLst>
              <a:outerShdw blurRad="127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32000" h="432000"/>
            </a:sp3d>
          </p:spPr>
          <p:txBody>
            <a:bodyPr vert="horz" wrap="none" lIns="0" tIns="0" rIns="0" bIns="0" anchor="ctr" anchorCtr="0">
              <a:noAutofit/>
            </a:bodyPr>
            <a:lstStyle/>
            <a:p>
              <a:pPr algn="ctr"/>
              <a:r>
                <a:rPr lang="en-US" sz="1100" b="1" dirty="0" smtClean="0">
                  <a:solidFill>
                    <a:srgbClr val="FFFFFF"/>
                  </a:solidFill>
                  <a:effectLst>
                    <a:outerShdw blurRad="38100" dist="38100" dir="2700000" algn="tl" rotWithShape="0">
                      <a:srgbClr val="000000">
                        <a:alpha val="43137"/>
                      </a:srgbClr>
                    </a:outerShdw>
                  </a:effectLst>
                </a:rPr>
                <a:t>AT-LAW</a:t>
              </a:r>
              <a:endParaRPr lang="en-US" sz="1100" b="1" dirty="0">
                <a:solidFill>
                  <a:srgbClr val="FFFFFF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6" name="Oval 99"/>
            <p:cNvSpPr>
              <a:spLocks noChangeArrowheads="1"/>
            </p:cNvSpPr>
            <p:nvPr/>
          </p:nvSpPr>
          <p:spPr bwMode="gray">
            <a:xfrm>
              <a:off x="3767379" y="1976926"/>
              <a:ext cx="864000" cy="864000"/>
            </a:xfrm>
            <a:prstGeom prst="ellipse">
              <a:avLst/>
            </a:prstGeom>
            <a:solidFill>
              <a:srgbClr val="C0C0C0"/>
            </a:solidFill>
            <a:ln w="12700">
              <a:noFill/>
              <a:prstDash val="lgDash"/>
              <a:round/>
              <a:headEnd/>
              <a:tailEnd/>
            </a:ln>
            <a:effectLst>
              <a:outerShdw blurRad="127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32000" h="432000"/>
            </a:sp3d>
          </p:spPr>
          <p:txBody>
            <a:bodyPr vert="horz" wrap="none" lIns="0" tIns="0" rIns="0" bIns="0" anchor="ctr" anchorCtr="0">
              <a:noAutofit/>
            </a:bodyPr>
            <a:lstStyle/>
            <a:p>
              <a:pPr algn="ctr"/>
              <a:r>
                <a:rPr lang="en-US" sz="1100" b="1" dirty="0" smtClean="0">
                  <a:solidFill>
                    <a:srgbClr val="FFFFFF"/>
                  </a:solidFill>
                  <a:effectLst>
                    <a:outerShdw blurRad="38100" dist="38100" dir="2700000" algn="tl" rotWithShape="0">
                      <a:srgbClr val="000000">
                        <a:alpha val="43137"/>
                      </a:srgbClr>
                    </a:outerShdw>
                  </a:effectLst>
                </a:rPr>
                <a:t>AT-LAW</a:t>
              </a:r>
              <a:endParaRPr lang="en-US" sz="1100" b="1" dirty="0">
                <a:solidFill>
                  <a:srgbClr val="FFFFFF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9" name="Oval 99"/>
            <p:cNvSpPr>
              <a:spLocks noChangeArrowheads="1"/>
            </p:cNvSpPr>
            <p:nvPr/>
          </p:nvSpPr>
          <p:spPr bwMode="gray">
            <a:xfrm>
              <a:off x="3911459" y="2973427"/>
              <a:ext cx="1440000" cy="1440000"/>
            </a:xfrm>
            <a:prstGeom prst="ellipse">
              <a:avLst/>
            </a:prstGeom>
            <a:solidFill>
              <a:schemeClr val="accent6"/>
            </a:solidFill>
            <a:ln w="12700">
              <a:noFill/>
              <a:prstDash val="lgDash"/>
              <a:round/>
              <a:headEnd/>
              <a:tailEnd/>
            </a:ln>
            <a:effectLst>
              <a:outerShdw blurRad="254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720000" h="720000"/>
            </a:sp3d>
          </p:spPr>
          <p:txBody>
            <a:bodyPr vert="horz" wrap="none" lIns="0" tIns="0" rIns="0" bIns="0" anchor="ctr" anchorCtr="0">
              <a:noAutofit/>
            </a:bodyPr>
            <a:lstStyle/>
            <a:p>
              <a:pPr algn="ctr"/>
              <a:r>
                <a:rPr lang="en-US" sz="1600" b="1" dirty="0" smtClean="0">
                  <a:solidFill>
                    <a:srgbClr val="FFFFFF"/>
                  </a:solidFill>
                  <a:effectLst>
                    <a:outerShdw blurRad="38100" dist="38100" dir="2700000" algn="tl" rotWithShape="0">
                      <a:srgbClr val="000000">
                        <a:alpha val="43137"/>
                      </a:srgbClr>
                    </a:outerShdw>
                  </a:effectLst>
                </a:rPr>
                <a:t>BWB</a:t>
              </a:r>
            </a:p>
            <a:p>
              <a:pPr algn="ctr"/>
              <a:r>
                <a:rPr lang="en-US" sz="1600" b="1" dirty="0" smtClean="0">
                  <a:solidFill>
                    <a:srgbClr val="FFFFFF"/>
                  </a:solidFill>
                  <a:effectLst>
                    <a:outerShdw blurRad="38100" dist="38100" dir="2700000" algn="tl" rotWithShape="0">
                      <a:srgbClr val="000000">
                        <a:alpha val="43137"/>
                      </a:srgbClr>
                    </a:outerShdw>
                  </a:effectLst>
                </a:rPr>
                <a:t>2017</a:t>
              </a:r>
              <a:endParaRPr lang="en-US" sz="1600" b="1" dirty="0">
                <a:solidFill>
                  <a:srgbClr val="FFFFFF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7" name="Rechteck 46"/>
          <p:cNvSpPr/>
          <p:nvPr/>
        </p:nvSpPr>
        <p:spPr>
          <a:xfrm>
            <a:off x="0" y="-17811"/>
            <a:ext cx="9151794" cy="854523"/>
          </a:xfrm>
          <a:prstGeom prst="rect">
            <a:avLst/>
          </a:prstGeom>
          <a:gradFill flip="none" rotWithShape="1">
            <a:gsLst>
              <a:gs pos="0">
                <a:schemeClr val="accent6">
                  <a:alpha val="96000"/>
                  <a:lumMod val="0"/>
                </a:schemeClr>
              </a:gs>
              <a:gs pos="0">
                <a:srgbClr val="66008F"/>
              </a:gs>
              <a:gs pos="0">
                <a:srgbClr val="BA0066"/>
              </a:gs>
              <a:gs pos="0">
                <a:schemeClr val="accent6">
                  <a:lumMod val="60000"/>
                  <a:lumOff val="40000"/>
                </a:schemeClr>
              </a:gs>
              <a:gs pos="0">
                <a:srgbClr val="FF3300"/>
              </a:gs>
              <a:gs pos="53000">
                <a:schemeClr val="accent6">
                  <a:lumMod val="75000"/>
                  <a:alpha val="81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ctr">
              <a:defRPr/>
            </a:pPr>
            <a:r>
              <a:rPr lang="de-AT" sz="3200" dirty="0">
                <a:solidFill>
                  <a:prstClr val="white"/>
                </a:solidFill>
                <a:ea typeface="ＭＳ Ｐゴシック" pitchFamily="34" charset="-128"/>
              </a:rPr>
              <a:t>2017 </a:t>
            </a:r>
            <a:r>
              <a:rPr lang="de-AT" sz="3200" dirty="0" smtClean="0">
                <a:solidFill>
                  <a:prstClr val="white"/>
                </a:solidFill>
                <a:ea typeface="ＭＳ Ｐゴシック" pitchFamily="34" charset="-128"/>
              </a:rPr>
              <a:t>- CHANGES IN AUSTRIAN COMPETITION LAW</a:t>
            </a:r>
            <a:endParaRPr lang="de-AT" sz="3200" dirty="0">
              <a:solidFill>
                <a:prstClr val="white"/>
              </a:solidFill>
              <a:ea typeface="ＭＳ Ｐゴシック" pitchFamily="34" charset="-128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35496" y="3679450"/>
            <a:ext cx="29904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ACCESS TO 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ELECTRONIC </a:t>
            </a:r>
            <a:r>
              <a:rPr lang="de-DE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DATA </a:t>
            </a:r>
            <a:br>
              <a:rPr lang="de-DE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</a:br>
            <a:r>
              <a:rPr lang="de-DE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STORED IN CLOUDS</a:t>
            </a:r>
            <a:endParaRPr lang="de-DE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0" name="Oval 99"/>
          <p:cNvSpPr>
            <a:spLocks noChangeArrowheads="1"/>
          </p:cNvSpPr>
          <p:nvPr/>
        </p:nvSpPr>
        <p:spPr bwMode="gray">
          <a:xfrm>
            <a:off x="4932136" y="2204864"/>
            <a:ext cx="864000" cy="864000"/>
          </a:xfrm>
          <a:prstGeom prst="ellipse">
            <a:avLst/>
          </a:prstGeom>
          <a:solidFill>
            <a:schemeClr val="accent1"/>
          </a:solidFill>
          <a:ln w="12700">
            <a:noFill/>
            <a:prstDash val="lgDash"/>
            <a:round/>
            <a:headEnd/>
            <a:tailEnd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432000" h="432000"/>
          </a:sp3d>
        </p:spPr>
        <p:txBody>
          <a:bodyPr vert="horz" wrap="none" lIns="0" tIns="0" rIns="0" bIns="0" anchor="ctr" anchorCtr="0">
            <a:noAutofit/>
          </a:bodyPr>
          <a:lstStyle/>
          <a:p>
            <a:pPr algn="ctr"/>
            <a:r>
              <a:rPr lang="en-US" sz="1100" b="1" dirty="0" smtClean="0">
                <a:solidFill>
                  <a:srgbClr val="FFFFFF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M&amp;A</a:t>
            </a:r>
            <a:endParaRPr lang="en-US" sz="1100" b="1" dirty="0">
              <a:solidFill>
                <a:srgbClr val="FFFFFF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Freeform 21"/>
          <p:cNvSpPr>
            <a:spLocks/>
          </p:cNvSpPr>
          <p:nvPr/>
        </p:nvSpPr>
        <p:spPr bwMode="gray">
          <a:xfrm rot="4968460">
            <a:off x="5656575" y="3027695"/>
            <a:ext cx="324842" cy="45719"/>
          </a:xfrm>
          <a:custGeom>
            <a:avLst/>
            <a:gdLst>
              <a:gd name="T0" fmla="*/ 0 w 77"/>
              <a:gd name="T1" fmla="*/ 4 h 4"/>
              <a:gd name="T2" fmla="*/ 77 w 77"/>
              <a:gd name="T3" fmla="*/ 3 h 4"/>
              <a:gd name="T4" fmla="*/ 0 60000 65536"/>
              <a:gd name="T5" fmla="*/ 0 60000 65536"/>
              <a:gd name="T6" fmla="*/ 0 w 77"/>
              <a:gd name="T7" fmla="*/ 0 h 4"/>
              <a:gd name="T8" fmla="*/ 77 w 77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7" h="4">
                <a:moveTo>
                  <a:pt x="0" y="4"/>
                </a:moveTo>
                <a:cubicBezTo>
                  <a:pt x="0" y="4"/>
                  <a:pt x="47" y="0"/>
                  <a:pt x="77" y="3"/>
                </a:cubicBezTo>
              </a:path>
            </a:pathLst>
          </a:custGeom>
          <a:noFill/>
          <a:ln w="38100">
            <a:gradFill flip="none" rotWithShape="1">
              <a:gsLst>
                <a:gs pos="30000">
                  <a:schemeClr val="accent1"/>
                </a:gs>
                <a:gs pos="0">
                  <a:srgbClr val="FFFFFF">
                    <a:alpha val="0"/>
                  </a:srgbClr>
                </a:gs>
              </a:gsLst>
              <a:lin ang="0" scaled="1"/>
              <a:tileRect/>
            </a:gradFill>
            <a:prstDash val="sysDot"/>
            <a:round/>
            <a:headEnd/>
            <a:tailEnd type="triangle" w="med" len="med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  <a:extLst/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2" name="Oval 99"/>
          <p:cNvSpPr>
            <a:spLocks noChangeArrowheads="1"/>
          </p:cNvSpPr>
          <p:nvPr/>
        </p:nvSpPr>
        <p:spPr bwMode="gray">
          <a:xfrm>
            <a:off x="4860128" y="4437208"/>
            <a:ext cx="864000" cy="864000"/>
          </a:xfrm>
          <a:prstGeom prst="ellipse">
            <a:avLst/>
          </a:prstGeom>
          <a:solidFill>
            <a:srgbClr val="C0C0C0"/>
          </a:solidFill>
          <a:ln w="12700">
            <a:noFill/>
            <a:prstDash val="lgDash"/>
            <a:round/>
            <a:headEnd/>
            <a:tailEnd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432000" h="432000"/>
          </a:sp3d>
        </p:spPr>
        <p:txBody>
          <a:bodyPr vert="horz" wrap="none" lIns="0" tIns="0" rIns="0" bIns="0" anchor="ctr" anchorCtr="0">
            <a:noAutofit/>
          </a:bodyPr>
          <a:lstStyle/>
          <a:p>
            <a:pPr algn="ctr"/>
            <a:r>
              <a:rPr lang="en-US" sz="1100" b="1" dirty="0" smtClean="0">
                <a:solidFill>
                  <a:srgbClr val="FFFFFF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AT-LAW</a:t>
            </a:r>
            <a:endParaRPr lang="en-US" sz="1100" b="1" dirty="0">
              <a:solidFill>
                <a:srgbClr val="FFFFFF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Freeform 19"/>
          <p:cNvSpPr>
            <a:spLocks/>
          </p:cNvSpPr>
          <p:nvPr/>
        </p:nvSpPr>
        <p:spPr bwMode="gray">
          <a:xfrm rot="10800000">
            <a:off x="4506761" y="5013176"/>
            <a:ext cx="353271" cy="45719"/>
          </a:xfrm>
          <a:custGeom>
            <a:avLst/>
            <a:gdLst>
              <a:gd name="T0" fmla="*/ 0 w 77"/>
              <a:gd name="T1" fmla="*/ 4 h 4"/>
              <a:gd name="T2" fmla="*/ 77 w 77"/>
              <a:gd name="T3" fmla="*/ 3 h 4"/>
              <a:gd name="T4" fmla="*/ 0 60000 65536"/>
              <a:gd name="T5" fmla="*/ 0 60000 65536"/>
              <a:gd name="T6" fmla="*/ 0 w 77"/>
              <a:gd name="T7" fmla="*/ 0 h 4"/>
              <a:gd name="T8" fmla="*/ 77 w 77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7" h="4">
                <a:moveTo>
                  <a:pt x="0" y="4"/>
                </a:moveTo>
                <a:cubicBezTo>
                  <a:pt x="0" y="4"/>
                  <a:pt x="47" y="0"/>
                  <a:pt x="77" y="3"/>
                </a:cubicBezTo>
              </a:path>
            </a:pathLst>
          </a:custGeom>
          <a:noFill/>
          <a:ln w="38100">
            <a:gradFill flip="none" rotWithShape="1">
              <a:gsLst>
                <a:gs pos="30000">
                  <a:srgbClr val="7D7D7D"/>
                </a:gs>
                <a:gs pos="0">
                  <a:srgbClr val="FFFFFF">
                    <a:alpha val="0"/>
                  </a:srgbClr>
                </a:gs>
              </a:gsLst>
              <a:lin ang="0" scaled="1"/>
              <a:tileRect/>
            </a:gradFill>
            <a:prstDash val="sysDot"/>
            <a:round/>
            <a:headEnd/>
            <a:tailEnd type="triangle" w="med" len="med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  <a:extLst/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31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1097" y="1124744"/>
            <a:ext cx="8229600" cy="5112568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THRESHOLD TEST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in merger control, capturing transactions where the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value of an undertaking is not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(fully) based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on the turnover the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undertaking generates (digital companies):</a:t>
            </a:r>
            <a:br>
              <a:rPr lang="en-US" sz="2000" dirty="0" smtClean="0">
                <a:latin typeface="Arial" charset="0"/>
                <a:ea typeface="Arial" charset="0"/>
                <a:cs typeface="Arial" charset="0"/>
              </a:rPr>
            </a:b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Concentrations trigger a merger control filing requirement, if: </a:t>
            </a:r>
          </a:p>
          <a:p>
            <a:pPr marL="0" indent="0">
              <a:buNone/>
            </a:pPr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	(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) the undertakings' combined worldwide turnover exceeds </a:t>
            </a:r>
            <a:br>
              <a:rPr lang="en-US" sz="1800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	EUR 300 million, </a:t>
            </a:r>
          </a:p>
          <a:p>
            <a:pPr marL="0" indent="0">
              <a:buNone/>
            </a:pPr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	(2) their Austrian turnover exceeds EUR 15 million, </a:t>
            </a:r>
          </a:p>
          <a:p>
            <a:pPr marL="0" indent="0">
              <a:buNone/>
            </a:pPr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	(3) the value of the consideration for the transaction exceeds 	</a:t>
            </a:r>
            <a:br>
              <a:rPr lang="en-US" sz="1800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	EUR 200 million and </a:t>
            </a:r>
          </a:p>
          <a:p>
            <a:pPr marL="0" indent="0">
              <a:buNone/>
            </a:pPr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	(4) the target is active to a significant extent in Austria 	(business 	location or services are significantly used in Austria </a:t>
            </a:r>
            <a:r>
              <a:rPr lang="mr-IN" sz="1800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de-AT" sz="18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website 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visits</a:t>
            </a:r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). </a:t>
            </a:r>
          </a:p>
          <a:p>
            <a:pPr marL="0" indent="0">
              <a:buNone/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>
              <a:spcAft>
                <a:spcPts val="500"/>
              </a:spcAft>
              <a:buFont typeface="Wingdings" charset="2"/>
              <a:buChar char="Ø"/>
            </a:pPr>
            <a:r>
              <a:rPr lang="en-US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FILING FEE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for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mergers is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increased from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EUR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1,500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to EUR 3,500.</a:t>
            </a:r>
          </a:p>
          <a:p>
            <a:pPr marL="0" indent="0">
              <a:spcAft>
                <a:spcPts val="500"/>
              </a:spcAft>
              <a:buNone/>
            </a:pPr>
            <a:endParaRPr lang="en-US" sz="4800" dirty="0">
              <a:ea typeface="Arial" charset="0"/>
              <a:cs typeface="Arial" charset="0"/>
            </a:endParaRPr>
          </a:p>
          <a:p>
            <a:pPr marL="0" indent="0">
              <a:spcAft>
                <a:spcPts val="500"/>
              </a:spcAft>
              <a:buNone/>
            </a:pPr>
            <a:endParaRPr lang="en-US" sz="4800" dirty="0">
              <a:ea typeface="Arial" charset="0"/>
              <a:cs typeface="Arial" charset="0"/>
            </a:endParaRPr>
          </a:p>
          <a:p>
            <a:pPr marL="0" indent="0">
              <a:spcAft>
                <a:spcPts val="500"/>
              </a:spcAft>
              <a:buNone/>
            </a:pPr>
            <a:endParaRPr lang="de-AT" sz="4500" b="1" dirty="0" smtClean="0"/>
          </a:p>
        </p:txBody>
      </p:sp>
      <p:sp>
        <p:nvSpPr>
          <p:cNvPr id="4" name="Rechteck 3"/>
          <p:cNvSpPr/>
          <p:nvPr/>
        </p:nvSpPr>
        <p:spPr>
          <a:xfrm>
            <a:off x="0" y="-17811"/>
            <a:ext cx="9151794" cy="854523"/>
          </a:xfrm>
          <a:prstGeom prst="rect">
            <a:avLst/>
          </a:prstGeom>
          <a:gradFill flip="none" rotWithShape="1">
            <a:gsLst>
              <a:gs pos="0">
                <a:schemeClr val="accent6">
                  <a:alpha val="96000"/>
                  <a:lumMod val="0"/>
                </a:schemeClr>
              </a:gs>
              <a:gs pos="0">
                <a:srgbClr val="66008F"/>
              </a:gs>
              <a:gs pos="0">
                <a:srgbClr val="BA0066"/>
              </a:gs>
              <a:gs pos="0">
                <a:schemeClr val="accent6">
                  <a:lumMod val="60000"/>
                  <a:lumOff val="40000"/>
                </a:schemeClr>
              </a:gs>
              <a:gs pos="0">
                <a:srgbClr val="FF3300"/>
              </a:gs>
              <a:gs pos="53000">
                <a:schemeClr val="accent6">
                  <a:lumMod val="75000"/>
                  <a:alpha val="81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>
              <a:defRPr/>
            </a:pPr>
            <a:r>
              <a:rPr lang="de-AT" sz="3200" dirty="0" smtClean="0">
                <a:solidFill>
                  <a:prstClr val="white"/>
                </a:solidFill>
                <a:ea typeface="ＭＳ Ｐゴシック" pitchFamily="34" charset="-128"/>
              </a:rPr>
              <a:t>M&amp;A</a:t>
            </a:r>
            <a:endParaRPr lang="de-AT" sz="3200" dirty="0">
              <a:solidFill>
                <a:prstClr val="white"/>
              </a:solidFill>
              <a:ea typeface="ＭＳ Ｐゴシック" pitchFamily="34" charset="-128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F3D0-13CA-460A-9181-64D959C78EFD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8560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1097" y="1124744"/>
            <a:ext cx="8229600" cy="5112568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NEW WHISTLE BLOWER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SYSTEM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: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en-US" sz="2000" dirty="0">
                <a:ea typeface="Arial" charset="0"/>
                <a:cs typeface="Arial" charset="0"/>
              </a:rPr>
              <a:t>I</a:t>
            </a:r>
            <a:r>
              <a:rPr lang="en-US" sz="2000" dirty="0" smtClean="0">
                <a:ea typeface="Arial" charset="0"/>
                <a:cs typeface="Arial" charset="0"/>
              </a:rPr>
              <a:t>mplementation of a web-based tool at to anonymously </a:t>
            </a:r>
            <a:r>
              <a:rPr lang="en-US" sz="2000" dirty="0">
                <a:ea typeface="Arial" charset="0"/>
                <a:cs typeface="Arial" charset="0"/>
              </a:rPr>
              <a:t>disclose information on potential </a:t>
            </a:r>
            <a:r>
              <a:rPr lang="en-US" sz="2000" dirty="0" smtClean="0">
                <a:ea typeface="Arial" charset="0"/>
                <a:cs typeface="Arial" charset="0"/>
              </a:rPr>
              <a:t>competition </a:t>
            </a:r>
            <a:r>
              <a:rPr lang="en-US" sz="2000" dirty="0">
                <a:ea typeface="Arial" charset="0"/>
                <a:cs typeface="Arial" charset="0"/>
              </a:rPr>
              <a:t>law infringements</a:t>
            </a:r>
            <a:r>
              <a:rPr lang="en-US" sz="2000" dirty="0" smtClean="0">
                <a:ea typeface="Arial" charset="0"/>
                <a:cs typeface="Arial" charset="0"/>
              </a:rPr>
              <a:t>.</a:t>
            </a:r>
          </a:p>
          <a:p>
            <a:pPr>
              <a:buFont typeface="Wingdings" charset="2"/>
              <a:buChar char="Ø"/>
            </a:pPr>
            <a:endParaRPr lang="en-US" sz="2000" dirty="0" smtClean="0">
              <a:ea typeface="Arial" charset="0"/>
              <a:cs typeface="Arial" charset="0"/>
            </a:endParaRPr>
          </a:p>
          <a:p>
            <a:pPr>
              <a:buFont typeface="Wingdings" charset="2"/>
              <a:buChar char="Ø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FINES FOR FAILURE TO GRANT ACCESS TO ELECTRONIC DATA DURING DAWN RAIDS: </a:t>
            </a:r>
            <a:r>
              <a:rPr lang="en-US" sz="2000" dirty="0" smtClean="0"/>
              <a:t>Sanctions </a:t>
            </a:r>
            <a:r>
              <a:rPr lang="en-US" sz="2000" dirty="0"/>
              <a:t>can be imposed on undertakings, if in the course of a dawn raid, they fail to grant access to electronic data that is accessible from the premises concerned. The fines can amount to up to 5% of the average daily turnover for each day of delay. </a:t>
            </a:r>
            <a:endParaRPr lang="en-US" sz="2000" dirty="0" smtClean="0">
              <a:ea typeface="Arial" charset="0"/>
              <a:cs typeface="Arial" charset="0"/>
            </a:endParaRPr>
          </a:p>
          <a:p>
            <a:pPr>
              <a:buFont typeface="Wingdings" charset="2"/>
              <a:buChar char="Ø"/>
            </a:pPr>
            <a:endParaRPr lang="en-US" sz="20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" charset="0"/>
              <a:cs typeface="Arial" charset="0"/>
            </a:endParaRPr>
          </a:p>
          <a:p>
            <a:pPr>
              <a:buFont typeface="Wingdings" charset="2"/>
              <a:buChar char="Ø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ACCESS TO ELECTRONIC DATA STORED IN CLOUDS: </a:t>
            </a:r>
            <a:r>
              <a:rPr lang="en-US" sz="2000" dirty="0" smtClean="0">
                <a:ea typeface="Arial" charset="0"/>
                <a:cs typeface="Arial" charset="0"/>
              </a:rPr>
              <a:t>During dawn raids the federal competition authority (FCA) can </a:t>
            </a:r>
            <a:r>
              <a:rPr lang="en-US" sz="2000" dirty="0">
                <a:ea typeface="Arial" charset="0"/>
                <a:cs typeface="Arial" charset="0"/>
              </a:rPr>
              <a:t>take any data which is accessible from the premises, no matter where the data is stored. </a:t>
            </a:r>
            <a:endParaRPr lang="en-CA" sz="2000" dirty="0"/>
          </a:p>
          <a:p>
            <a:pPr>
              <a:buFont typeface="Wingdings" charset="2"/>
              <a:buChar char="Ø"/>
            </a:pPr>
            <a:endParaRPr lang="en-US" sz="2000" dirty="0">
              <a:ea typeface="Arial" charset="0"/>
              <a:cs typeface="Arial" charset="0"/>
            </a:endParaRPr>
          </a:p>
          <a:p>
            <a:pPr>
              <a:buFont typeface="Wingdings" charset="2"/>
              <a:buChar char="Ø"/>
            </a:pPr>
            <a:endParaRPr lang="en-US" altLang="de-DE" sz="2000" dirty="0">
              <a:solidFill>
                <a:srgbClr val="080808"/>
              </a:solidFill>
              <a:ea typeface="Arial" charset="0"/>
              <a:cs typeface="Arial" charset="0"/>
            </a:endParaRPr>
          </a:p>
          <a:p>
            <a:pPr>
              <a:buFont typeface="Wingdings" charset="2"/>
              <a:buChar char="Ø"/>
            </a:pPr>
            <a:endParaRPr lang="en-US" sz="2000" dirty="0">
              <a:ea typeface="Arial" charset="0"/>
              <a:cs typeface="Arial" charset="0"/>
            </a:endParaRPr>
          </a:p>
          <a:p>
            <a:pPr>
              <a:buFont typeface="Wingdings" charset="2"/>
              <a:buChar char="Ø"/>
            </a:pPr>
            <a:endParaRPr lang="en-US" sz="2000" dirty="0">
              <a:ea typeface="Arial" charset="0"/>
              <a:cs typeface="Arial" charset="0"/>
            </a:endParaRPr>
          </a:p>
          <a:p>
            <a:pPr>
              <a:buFont typeface="Wingdings" charset="2"/>
              <a:buChar char="Ø"/>
            </a:pPr>
            <a:endParaRPr lang="en-US" sz="2000" dirty="0">
              <a:ea typeface="Arial" charset="0"/>
              <a:cs typeface="Arial" charset="0"/>
            </a:endParaRPr>
          </a:p>
          <a:p>
            <a:pPr>
              <a:spcAft>
                <a:spcPts val="500"/>
              </a:spcAft>
            </a:pPr>
            <a:endParaRPr lang="en-US" sz="4800" dirty="0">
              <a:ea typeface="Arial" charset="0"/>
              <a:cs typeface="Arial" charset="0"/>
            </a:endParaRPr>
          </a:p>
          <a:p>
            <a:pPr marL="0" indent="0">
              <a:spcAft>
                <a:spcPts val="500"/>
              </a:spcAft>
              <a:buNone/>
            </a:pPr>
            <a:endParaRPr lang="en-US" sz="4800" dirty="0">
              <a:ea typeface="Arial" charset="0"/>
              <a:cs typeface="Arial" charset="0"/>
            </a:endParaRPr>
          </a:p>
          <a:p>
            <a:pPr marL="0" indent="0">
              <a:spcAft>
                <a:spcPts val="500"/>
              </a:spcAft>
              <a:buNone/>
            </a:pPr>
            <a:endParaRPr lang="de-AT" sz="4500" b="1" dirty="0" smtClean="0"/>
          </a:p>
        </p:txBody>
      </p:sp>
      <p:sp>
        <p:nvSpPr>
          <p:cNvPr id="4" name="Rechteck 3"/>
          <p:cNvSpPr/>
          <p:nvPr/>
        </p:nvSpPr>
        <p:spPr>
          <a:xfrm>
            <a:off x="0" y="-17811"/>
            <a:ext cx="9151794" cy="854523"/>
          </a:xfrm>
          <a:prstGeom prst="rect">
            <a:avLst/>
          </a:prstGeom>
          <a:gradFill flip="none" rotWithShape="1">
            <a:gsLst>
              <a:gs pos="0">
                <a:schemeClr val="accent6">
                  <a:alpha val="96000"/>
                  <a:lumMod val="0"/>
                </a:schemeClr>
              </a:gs>
              <a:gs pos="0">
                <a:srgbClr val="66008F"/>
              </a:gs>
              <a:gs pos="0">
                <a:srgbClr val="BA0066"/>
              </a:gs>
              <a:gs pos="0">
                <a:schemeClr val="accent6">
                  <a:lumMod val="60000"/>
                  <a:lumOff val="40000"/>
                </a:schemeClr>
              </a:gs>
              <a:gs pos="0">
                <a:srgbClr val="FF3300"/>
              </a:gs>
              <a:gs pos="53000">
                <a:schemeClr val="accent6">
                  <a:lumMod val="75000"/>
                  <a:alpha val="81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>
              <a:defRPr/>
            </a:pPr>
            <a:r>
              <a:rPr lang="de-AT" sz="3200" dirty="0" smtClean="0">
                <a:solidFill>
                  <a:prstClr val="white"/>
                </a:solidFill>
                <a:ea typeface="ＭＳ Ｐゴシック" pitchFamily="34" charset="-128"/>
              </a:rPr>
              <a:t>ANTITRUST LAW</a:t>
            </a:r>
            <a:endParaRPr lang="de-AT" sz="3200" dirty="0">
              <a:solidFill>
                <a:prstClr val="white"/>
              </a:solidFill>
              <a:ea typeface="ＭＳ Ｐゴシック" pitchFamily="34" charset="-128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F3D0-13CA-460A-9181-64D959C78EFD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8921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1097" y="1124744"/>
            <a:ext cx="8229600" cy="5112568"/>
          </a:xfrm>
        </p:spPr>
        <p:txBody>
          <a:bodyPr>
            <a:normAutofit/>
          </a:bodyPr>
          <a:lstStyle/>
          <a:p>
            <a:pPr algn="just">
              <a:buFont typeface="Wingdings" charset="2"/>
              <a:buChar char="Ø"/>
            </a:pPr>
            <a:r>
              <a:rPr lang="en-US" altLang="de-DE" sz="20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NEW </a:t>
            </a:r>
            <a:r>
              <a:rPr lang="en-US" altLang="de-DE" sz="20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LIMITATION PERIOD IN PUBLIC </a:t>
            </a:r>
            <a:r>
              <a:rPr lang="en-US" altLang="de-DE" sz="20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ENFORCEMENT: </a:t>
            </a:r>
          </a:p>
          <a:p>
            <a:pPr algn="just">
              <a:buFont typeface="Wingdings" charset="2"/>
              <a:buChar char="Ø"/>
            </a:pPr>
            <a:endParaRPr lang="en-US" sz="2000" dirty="0" smtClean="0">
              <a:solidFill>
                <a:schemeClr val="bg1">
                  <a:lumMod val="50000"/>
                </a:schemeClr>
              </a:solidFill>
              <a:ea typeface="Arial" charset="0"/>
              <a:cs typeface="Arial" charset="0"/>
            </a:endParaRPr>
          </a:p>
          <a:p>
            <a:pPr marL="0" indent="0" algn="just">
              <a:buNone/>
            </a:pPr>
            <a:r>
              <a:rPr lang="en-US" sz="2000" dirty="0" smtClean="0"/>
              <a:t>	Until </a:t>
            </a:r>
            <a:r>
              <a:rPr lang="en-US" sz="2000" dirty="0"/>
              <a:t>1st May 2017 </a:t>
            </a:r>
            <a:r>
              <a:rPr lang="en-US" sz="2000" dirty="0" smtClean="0"/>
              <a:t>application </a:t>
            </a:r>
            <a:r>
              <a:rPr lang="en-US" sz="2000" dirty="0"/>
              <a:t>for fines has had to be submitted to </a:t>
            </a:r>
            <a:r>
              <a:rPr lang="en-US" sz="2000" dirty="0" smtClean="0"/>
              <a:t>	the </a:t>
            </a:r>
            <a:r>
              <a:rPr lang="en-US" sz="2000" dirty="0"/>
              <a:t>Cartel Court within 5 years from the end of anticompetitive </a:t>
            </a:r>
            <a:r>
              <a:rPr lang="en-US" sz="2000" dirty="0" smtClean="0"/>
              <a:t>	</a:t>
            </a:r>
            <a:r>
              <a:rPr lang="en-US" sz="2000" dirty="0" err="1" smtClean="0"/>
              <a:t>behaviour</a:t>
            </a:r>
            <a:r>
              <a:rPr lang="en-US" sz="2000" dirty="0" smtClean="0"/>
              <a:t> </a:t>
            </a:r>
            <a:r>
              <a:rPr lang="en-US" sz="2000" dirty="0"/>
              <a:t>without any possibility to interrupt this period. </a:t>
            </a:r>
            <a:br>
              <a:rPr lang="en-US" sz="2000" dirty="0"/>
            </a:br>
            <a:endParaRPr lang="en-US" sz="2000" dirty="0" smtClean="0"/>
          </a:p>
          <a:p>
            <a:pPr marL="0" indent="0" algn="just">
              <a:buNone/>
            </a:pPr>
            <a:r>
              <a:rPr lang="en-US" sz="2000" dirty="0" smtClean="0"/>
              <a:t>	This </a:t>
            </a:r>
            <a:r>
              <a:rPr lang="en-US" sz="2000" dirty="0"/>
              <a:t>period is suspended </a:t>
            </a:r>
            <a:r>
              <a:rPr lang="en-US" sz="2000" dirty="0" smtClean="0"/>
              <a:t>now in </a:t>
            </a:r>
            <a:r>
              <a:rPr lang="en-US" sz="2000" dirty="0"/>
              <a:t>case the FCA informs at least one of </a:t>
            </a:r>
            <a:r>
              <a:rPr lang="en-US" sz="2000" dirty="0" smtClean="0"/>
              <a:t>	the </a:t>
            </a:r>
            <a:r>
              <a:rPr lang="en-US" sz="2000" dirty="0"/>
              <a:t>cartel members of an investigatory activity, e.g. a dawn raid or a </a:t>
            </a:r>
            <a:r>
              <a:rPr lang="en-US" sz="2000" dirty="0" smtClean="0"/>
              <a:t>	request </a:t>
            </a:r>
            <a:r>
              <a:rPr lang="en-US" sz="2000" dirty="0"/>
              <a:t>for information. </a:t>
            </a:r>
            <a:endParaRPr lang="en-US" sz="2000" dirty="0" smtClean="0"/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sz="2000" dirty="0" smtClean="0"/>
              <a:t>	Furthermore</a:t>
            </a:r>
            <a:r>
              <a:rPr lang="en-US" sz="2000" dirty="0"/>
              <a:t>, an absolute limitation period of 10 years - not counting </a:t>
            </a:r>
            <a:r>
              <a:rPr lang="en-US" sz="2000" dirty="0" smtClean="0"/>
              <a:t>	the </a:t>
            </a:r>
            <a:r>
              <a:rPr lang="en-US" sz="2000" dirty="0"/>
              <a:t>time of procedures before courts - after the determination of the </a:t>
            </a:r>
            <a:r>
              <a:rPr lang="en-US" sz="2000" dirty="0" smtClean="0"/>
              <a:t>	anticompetitive </a:t>
            </a:r>
            <a:r>
              <a:rPr lang="en-US" sz="2000" dirty="0" err="1"/>
              <a:t>behaviour</a:t>
            </a:r>
            <a:r>
              <a:rPr lang="en-US" sz="2000" dirty="0"/>
              <a:t> was introduced. </a:t>
            </a:r>
            <a:endParaRPr lang="en-US" sz="2000" dirty="0" smtClean="0"/>
          </a:p>
          <a:p>
            <a:pPr>
              <a:buFont typeface="Wingdings" charset="2"/>
              <a:buChar char="Ø"/>
            </a:pPr>
            <a:endParaRPr lang="en-US" sz="2000" dirty="0">
              <a:ea typeface="Arial" charset="0"/>
              <a:cs typeface="Arial" charset="0"/>
            </a:endParaRPr>
          </a:p>
          <a:p>
            <a:pPr>
              <a:buFont typeface="Wingdings" charset="2"/>
              <a:buChar char="Ø"/>
            </a:pPr>
            <a:endParaRPr lang="en-US" sz="2000" dirty="0">
              <a:ea typeface="Arial" charset="0"/>
              <a:cs typeface="Arial" charset="0"/>
            </a:endParaRPr>
          </a:p>
          <a:p>
            <a:pPr>
              <a:buFont typeface="Wingdings" charset="2"/>
              <a:buChar char="Ø"/>
            </a:pPr>
            <a:endParaRPr lang="en-US" sz="2000" dirty="0">
              <a:ea typeface="Arial" charset="0"/>
              <a:cs typeface="Arial" charset="0"/>
            </a:endParaRPr>
          </a:p>
          <a:p>
            <a:pPr>
              <a:spcAft>
                <a:spcPts val="500"/>
              </a:spcAft>
            </a:pPr>
            <a:endParaRPr lang="en-US" sz="4800" dirty="0">
              <a:ea typeface="Arial" charset="0"/>
              <a:cs typeface="Arial" charset="0"/>
            </a:endParaRPr>
          </a:p>
          <a:p>
            <a:pPr marL="0" indent="0">
              <a:spcAft>
                <a:spcPts val="500"/>
              </a:spcAft>
              <a:buNone/>
            </a:pPr>
            <a:endParaRPr lang="en-US" sz="4800" dirty="0">
              <a:ea typeface="Arial" charset="0"/>
              <a:cs typeface="Arial" charset="0"/>
            </a:endParaRPr>
          </a:p>
          <a:p>
            <a:pPr marL="0" indent="0">
              <a:spcAft>
                <a:spcPts val="500"/>
              </a:spcAft>
              <a:buNone/>
            </a:pPr>
            <a:endParaRPr lang="de-AT" sz="4500" b="1" dirty="0" smtClean="0"/>
          </a:p>
        </p:txBody>
      </p:sp>
      <p:sp>
        <p:nvSpPr>
          <p:cNvPr id="4" name="Rechteck 3"/>
          <p:cNvSpPr/>
          <p:nvPr/>
        </p:nvSpPr>
        <p:spPr>
          <a:xfrm>
            <a:off x="0" y="-17811"/>
            <a:ext cx="9151794" cy="854523"/>
          </a:xfrm>
          <a:prstGeom prst="rect">
            <a:avLst/>
          </a:prstGeom>
          <a:gradFill flip="none" rotWithShape="1">
            <a:gsLst>
              <a:gs pos="0">
                <a:schemeClr val="accent6">
                  <a:alpha val="96000"/>
                  <a:lumMod val="0"/>
                </a:schemeClr>
              </a:gs>
              <a:gs pos="0">
                <a:srgbClr val="66008F"/>
              </a:gs>
              <a:gs pos="0">
                <a:srgbClr val="BA0066"/>
              </a:gs>
              <a:gs pos="0">
                <a:schemeClr val="accent6">
                  <a:lumMod val="60000"/>
                  <a:lumOff val="40000"/>
                </a:schemeClr>
              </a:gs>
              <a:gs pos="0">
                <a:srgbClr val="FF3300"/>
              </a:gs>
              <a:gs pos="53000">
                <a:schemeClr val="accent6">
                  <a:lumMod val="75000"/>
                  <a:alpha val="81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>
              <a:defRPr/>
            </a:pPr>
            <a:r>
              <a:rPr lang="de-AT" sz="3200" dirty="0" smtClean="0">
                <a:solidFill>
                  <a:prstClr val="white"/>
                </a:solidFill>
                <a:ea typeface="ＭＳ Ｐゴシック" pitchFamily="34" charset="-128"/>
              </a:rPr>
              <a:t>ANTITRUST LAW</a:t>
            </a:r>
            <a:endParaRPr lang="de-AT" sz="3200" dirty="0">
              <a:solidFill>
                <a:prstClr val="white"/>
              </a:solidFill>
              <a:ea typeface="ＭＳ Ｐゴシック" pitchFamily="34" charset="-128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F3D0-13CA-460A-9181-64D959C78EFD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1705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1097" y="1124744"/>
            <a:ext cx="8229600" cy="5231606"/>
          </a:xfrm>
        </p:spPr>
        <p:txBody>
          <a:bodyPr>
            <a:normAutofit fontScale="40000" lnSpcReduction="20000"/>
          </a:bodyPr>
          <a:lstStyle/>
          <a:p>
            <a:pPr algn="just">
              <a:buFont typeface="Wingdings" charset="2"/>
              <a:buChar char="Ø"/>
            </a:pPr>
            <a:r>
              <a:rPr lang="en-US" sz="4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EASIER </a:t>
            </a:r>
            <a:r>
              <a:rPr lang="en-US" sz="48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PRIVATE ENFORCEMENT OF ANTITRUST DAMAGES</a:t>
            </a:r>
            <a:r>
              <a:rPr lang="en-US" sz="4800" dirty="0">
                <a:ea typeface="Arial" charset="0"/>
                <a:cs typeface="Arial" charset="0"/>
              </a:rPr>
              <a:t>; implementation of the EU Damages Directive (2014/104/EU):</a:t>
            </a:r>
            <a:r>
              <a:rPr lang="de-AT" sz="4800" dirty="0">
                <a:ea typeface="Arial" charset="0"/>
                <a:cs typeface="Arial" charset="0"/>
              </a:rPr>
              <a:t> </a:t>
            </a:r>
            <a:endParaRPr lang="de-AT" sz="4800" dirty="0" smtClean="0">
              <a:ea typeface="Arial" charset="0"/>
              <a:cs typeface="Arial" charset="0"/>
            </a:endParaRPr>
          </a:p>
          <a:p>
            <a:pPr algn="just">
              <a:buFont typeface="Wingdings" charset="2"/>
              <a:buChar char="Ø"/>
            </a:pPr>
            <a:endParaRPr lang="de-AT" sz="4800" dirty="0">
              <a:ea typeface="Arial" charset="0"/>
              <a:cs typeface="Arial" charset="0"/>
            </a:endParaRPr>
          </a:p>
          <a:p>
            <a:pPr marL="0" indent="0" algn="just">
              <a:buNone/>
            </a:pPr>
            <a:r>
              <a:rPr lang="en-US" sz="4800" dirty="0" smtClean="0">
                <a:ea typeface="Arial" charset="0"/>
                <a:cs typeface="Arial" charset="0"/>
              </a:rPr>
              <a:t>	(</a:t>
            </a:r>
            <a:r>
              <a:rPr lang="en-US" sz="4800" dirty="0">
                <a:ea typeface="Arial" charset="0"/>
                <a:cs typeface="Arial" charset="0"/>
              </a:rPr>
              <a:t>1) </a:t>
            </a:r>
            <a:r>
              <a:rPr lang="en-US" sz="4800" dirty="0"/>
              <a:t>Shift of the burden of proof in </a:t>
            </a:r>
            <a:r>
              <a:rPr lang="en-US" sz="4800" dirty="0" err="1"/>
              <a:t>favour</a:t>
            </a:r>
            <a:r>
              <a:rPr lang="en-US" sz="4800" dirty="0"/>
              <a:t> of the injured party; </a:t>
            </a:r>
            <a:endParaRPr lang="en-US" sz="4800" dirty="0" smtClean="0"/>
          </a:p>
          <a:p>
            <a:pPr marL="0" indent="0" algn="just">
              <a:buNone/>
            </a:pPr>
            <a:endParaRPr lang="en-US" sz="4800" dirty="0"/>
          </a:p>
          <a:p>
            <a:pPr marL="0" indent="0" algn="just">
              <a:buNone/>
            </a:pPr>
            <a:r>
              <a:rPr lang="en-US" sz="4800" dirty="0" smtClean="0"/>
              <a:t>	(</a:t>
            </a:r>
            <a:r>
              <a:rPr lang="en-US" sz="4800" dirty="0"/>
              <a:t>2) Limitation period of claims for damages: infringements will become</a:t>
            </a:r>
            <a:br>
              <a:rPr lang="en-US" sz="4800" dirty="0"/>
            </a:br>
            <a:r>
              <a:rPr lang="en-US" sz="4800" dirty="0" smtClean="0"/>
              <a:t>	time </a:t>
            </a:r>
            <a:r>
              <a:rPr lang="en-US" sz="4800" dirty="0"/>
              <a:t>barred after five years; the new limitation period will only begin </a:t>
            </a:r>
            <a:r>
              <a:rPr lang="en-US" sz="4800" dirty="0" smtClean="0"/>
              <a:t>	when </a:t>
            </a:r>
            <a:r>
              <a:rPr lang="en-US" sz="4800" dirty="0"/>
              <a:t>the claimant knows or can be expected to know of the identity of </a:t>
            </a:r>
            <a:r>
              <a:rPr lang="en-US" sz="4800" dirty="0" smtClean="0"/>
              <a:t>	the </a:t>
            </a:r>
            <a:r>
              <a:rPr lang="en-US" sz="4800" dirty="0"/>
              <a:t>infringer, the 	relevant conduct, of the harm being caused by that </a:t>
            </a:r>
            <a:r>
              <a:rPr lang="en-US" sz="4800" dirty="0" smtClean="0"/>
              <a:t>	conduct </a:t>
            </a:r>
            <a:r>
              <a:rPr lang="en-US" sz="4800" dirty="0"/>
              <a:t>and of the fact that 	the conduct constitutes an </a:t>
            </a:r>
            <a:r>
              <a:rPr lang="en-US" sz="4800" dirty="0" smtClean="0"/>
              <a:t>	infringement </a:t>
            </a:r>
            <a:r>
              <a:rPr lang="en-US" sz="4800" dirty="0"/>
              <a:t>of competition law. </a:t>
            </a:r>
            <a:endParaRPr lang="en-US" sz="4800" dirty="0" smtClean="0"/>
          </a:p>
          <a:p>
            <a:pPr marL="0" indent="0" algn="just">
              <a:buNone/>
            </a:pPr>
            <a:endParaRPr lang="en-US" sz="4800" dirty="0"/>
          </a:p>
          <a:p>
            <a:pPr marL="0" indent="0" algn="just">
              <a:buNone/>
            </a:pPr>
            <a:r>
              <a:rPr lang="en-US" sz="4800" dirty="0" smtClean="0"/>
              <a:t>	(</a:t>
            </a:r>
            <a:r>
              <a:rPr lang="en-US" sz="4800" dirty="0"/>
              <a:t>3) Access to evidence (disclosure): civil courts are able to order, upon </a:t>
            </a:r>
            <a:r>
              <a:rPr lang="en-US" sz="4800" dirty="0" smtClean="0"/>
              <a:t>	request </a:t>
            </a:r>
            <a:r>
              <a:rPr lang="en-US" sz="4800" dirty="0"/>
              <a:t>of 	the claimant (or the defendant), the disclosure of </a:t>
            </a:r>
            <a:r>
              <a:rPr lang="en-US" sz="4800" dirty="0" smtClean="0"/>
              <a:t>	evidence </a:t>
            </a:r>
            <a:r>
              <a:rPr lang="en-US" sz="4800" dirty="0"/>
              <a:t>from anyone who has 	such evidence (possible with or </a:t>
            </a:r>
            <a:r>
              <a:rPr lang="en-US" sz="4800" dirty="0" smtClean="0"/>
              <a:t>	after </a:t>
            </a:r>
            <a:r>
              <a:rPr lang="en-US" sz="4800" dirty="0"/>
              <a:t>filing the claim). "Pre-trial discovery" is not 	admitted in </a:t>
            </a:r>
            <a:r>
              <a:rPr lang="en-US" sz="4800" dirty="0" smtClean="0"/>
              <a:t>	Austria</a:t>
            </a:r>
            <a:r>
              <a:rPr lang="en-US" sz="4800" dirty="0"/>
              <a:t>. Disclosure orders can also concern evidence in files of courts 	or authorities; leniency applications and settlement submissions are </a:t>
            </a:r>
            <a:r>
              <a:rPr lang="en-US" sz="4800" dirty="0" smtClean="0"/>
              <a:t>	excluded</a:t>
            </a:r>
            <a:r>
              <a:rPr lang="en-US" sz="4800" dirty="0"/>
              <a:t>. </a:t>
            </a:r>
          </a:p>
          <a:p>
            <a:pPr marL="0" indent="0">
              <a:buNone/>
            </a:pPr>
            <a:endParaRPr lang="en-US" sz="4800" dirty="0"/>
          </a:p>
          <a:p>
            <a:pPr>
              <a:buFont typeface="Wingdings" charset="2"/>
              <a:buChar char="Ø"/>
            </a:pPr>
            <a:endParaRPr lang="en-US" sz="4800" dirty="0">
              <a:ea typeface="Arial" charset="0"/>
              <a:cs typeface="Arial" charset="0"/>
            </a:endParaRPr>
          </a:p>
          <a:p>
            <a:pPr>
              <a:buFont typeface="Wingdings" charset="2"/>
              <a:buChar char="Ø"/>
            </a:pPr>
            <a:endParaRPr lang="en-US" altLang="de-DE" sz="4800" dirty="0">
              <a:solidFill>
                <a:srgbClr val="080808"/>
              </a:solidFill>
              <a:ea typeface="Arial" charset="0"/>
              <a:cs typeface="Arial" charset="0"/>
            </a:endParaRPr>
          </a:p>
          <a:p>
            <a:pPr marL="0" indent="0">
              <a:spcAft>
                <a:spcPts val="500"/>
              </a:spcAft>
              <a:buNone/>
            </a:pPr>
            <a:endParaRPr lang="de-AT" sz="4500" b="1" dirty="0" smtClean="0"/>
          </a:p>
        </p:txBody>
      </p:sp>
      <p:sp>
        <p:nvSpPr>
          <p:cNvPr id="4" name="Rechteck 3"/>
          <p:cNvSpPr/>
          <p:nvPr/>
        </p:nvSpPr>
        <p:spPr>
          <a:xfrm>
            <a:off x="0" y="-17811"/>
            <a:ext cx="9151794" cy="854523"/>
          </a:xfrm>
          <a:prstGeom prst="rect">
            <a:avLst/>
          </a:prstGeom>
          <a:gradFill flip="none" rotWithShape="1">
            <a:gsLst>
              <a:gs pos="0">
                <a:schemeClr val="accent6">
                  <a:alpha val="96000"/>
                  <a:lumMod val="0"/>
                </a:schemeClr>
              </a:gs>
              <a:gs pos="0">
                <a:srgbClr val="66008F"/>
              </a:gs>
              <a:gs pos="0">
                <a:srgbClr val="BA0066"/>
              </a:gs>
              <a:gs pos="0">
                <a:schemeClr val="accent6">
                  <a:lumMod val="60000"/>
                  <a:lumOff val="40000"/>
                </a:schemeClr>
              </a:gs>
              <a:gs pos="0">
                <a:srgbClr val="FF3300"/>
              </a:gs>
              <a:gs pos="53000">
                <a:schemeClr val="accent6">
                  <a:lumMod val="75000"/>
                  <a:alpha val="81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>
              <a:defRPr/>
            </a:pPr>
            <a:r>
              <a:rPr lang="de-AT" sz="3200" dirty="0" smtClean="0">
                <a:solidFill>
                  <a:prstClr val="white"/>
                </a:solidFill>
                <a:ea typeface="ＭＳ Ｐゴシック" pitchFamily="34" charset="-128"/>
              </a:rPr>
              <a:t>ANTITRUST LAW</a:t>
            </a:r>
            <a:endParaRPr lang="de-AT" sz="3200" dirty="0">
              <a:solidFill>
                <a:prstClr val="white"/>
              </a:solidFill>
              <a:ea typeface="ＭＳ Ｐゴシック" pitchFamily="34" charset="-128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F3D0-13CA-460A-9181-64D959C78EFD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695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112413"/>
              </p:ext>
            </p:extLst>
          </p:nvPr>
        </p:nvGraphicFramePr>
        <p:xfrm>
          <a:off x="461097" y="1124744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hteck 3"/>
          <p:cNvSpPr/>
          <p:nvPr/>
        </p:nvSpPr>
        <p:spPr>
          <a:xfrm>
            <a:off x="0" y="-17811"/>
            <a:ext cx="9151794" cy="854523"/>
          </a:xfrm>
          <a:prstGeom prst="rect">
            <a:avLst/>
          </a:prstGeom>
          <a:gradFill flip="none" rotWithShape="1">
            <a:gsLst>
              <a:gs pos="0">
                <a:schemeClr val="accent6">
                  <a:alpha val="96000"/>
                  <a:lumMod val="0"/>
                </a:schemeClr>
              </a:gs>
              <a:gs pos="0">
                <a:srgbClr val="66008F"/>
              </a:gs>
              <a:gs pos="0">
                <a:srgbClr val="BA0066"/>
              </a:gs>
              <a:gs pos="0">
                <a:schemeClr val="accent6">
                  <a:lumMod val="60000"/>
                  <a:lumOff val="40000"/>
                </a:schemeClr>
              </a:gs>
              <a:gs pos="0">
                <a:srgbClr val="FF3300"/>
              </a:gs>
              <a:gs pos="53000">
                <a:schemeClr val="accent6">
                  <a:lumMod val="75000"/>
                  <a:alpha val="81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>
              <a:defRPr/>
            </a:pPr>
            <a:r>
              <a:rPr lang="de-AT" sz="3200" dirty="0" smtClean="0"/>
              <a:t>AGENDA 2017/2018</a:t>
            </a:r>
            <a:endParaRPr lang="de-AT" sz="32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F3D0-13CA-460A-9181-64D959C78EFD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049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356</Words>
  <Application>Microsoft Office PowerPoint</Application>
  <PresentationFormat>Bildschirmpräsentation (4:3)</PresentationFormat>
  <Paragraphs>126</Paragraphs>
  <Slides>10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BMWFW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Hanschitz</dc:creator>
  <cp:lastModifiedBy>THANNER</cp:lastModifiedBy>
  <cp:revision>495</cp:revision>
  <cp:lastPrinted>2017-09-08T15:58:53Z</cp:lastPrinted>
  <dcterms:created xsi:type="dcterms:W3CDTF">2016-09-19T11:12:49Z</dcterms:created>
  <dcterms:modified xsi:type="dcterms:W3CDTF">2017-09-15T22:19:34Z</dcterms:modified>
</cp:coreProperties>
</file>