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751" r:id="rId3"/>
  </p:sldMasterIdLst>
  <p:notesMasterIdLst>
    <p:notesMasterId r:id="rId13"/>
  </p:notesMasterIdLst>
  <p:sldIdLst>
    <p:sldId id="256" r:id="rId4"/>
    <p:sldId id="540" r:id="rId5"/>
    <p:sldId id="536" r:id="rId6"/>
    <p:sldId id="523" r:id="rId7"/>
    <p:sldId id="458" r:id="rId8"/>
    <p:sldId id="518" r:id="rId9"/>
    <p:sldId id="517" r:id="rId10"/>
    <p:sldId id="537" r:id="rId11"/>
    <p:sldId id="541" r:id="rId12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3300"/>
    <a:srgbClr val="33A8FF"/>
    <a:srgbClr val="25A2FF"/>
    <a:srgbClr val="0082E6"/>
    <a:srgbClr val="B686DA"/>
    <a:srgbClr val="000000"/>
    <a:srgbClr val="661D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7" autoAdjust="0"/>
    <p:restoredTop sz="94630" autoAdjust="0"/>
  </p:normalViewPr>
  <p:slideViewPr>
    <p:cSldViewPr>
      <p:cViewPr varScale="1">
        <p:scale>
          <a:sx n="87" d="100"/>
          <a:sy n="87" d="100"/>
        </p:scale>
        <p:origin x="113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6572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6572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AE91C28-6D4E-41EA-BD81-937EC95A5BE5}" type="datetimeFigureOut">
              <a:rPr lang="ru-RU"/>
              <a:pPr>
                <a:defRPr/>
              </a:pPr>
              <a:t>28.06.2016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88" y="4715034"/>
            <a:ext cx="5439101" cy="4467546"/>
          </a:xfrm>
          <a:prstGeom prst="rect">
            <a:avLst/>
          </a:prstGeom>
        </p:spPr>
        <p:txBody>
          <a:bodyPr vert="horz" lIns="91427" tIns="45713" rIns="91427" bIns="45713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470"/>
            <a:ext cx="2946247" cy="496571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826" y="9428470"/>
            <a:ext cx="2946246" cy="496571"/>
          </a:xfrm>
          <a:prstGeom prst="rect">
            <a:avLst/>
          </a:prstGeom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AE20F0D-8649-44C1-8BD3-8C00264AF8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561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794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487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94491" y="1295400"/>
            <a:ext cx="2027237" cy="4724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295400"/>
            <a:ext cx="5932488" cy="4724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825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09603" y="1295400"/>
            <a:ext cx="8112125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798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111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553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407012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2" y="2209800"/>
            <a:ext cx="38862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862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4693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3460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553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8151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3394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3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1466245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724943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1615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94491" y="1295400"/>
            <a:ext cx="2027237" cy="4724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295400"/>
            <a:ext cx="5932488" cy="4724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6556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8482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7499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813428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2" y="2209800"/>
            <a:ext cx="38862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862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8753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6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632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428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2640486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55297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4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497703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051749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0686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94498" y="1295400"/>
            <a:ext cx="2027237" cy="4724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295400"/>
            <a:ext cx="5932488" cy="4724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2424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09606" y="1295400"/>
            <a:ext cx="8112125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101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2" y="2209800"/>
            <a:ext cx="38862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862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26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808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905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8065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3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060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38834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lay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5"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06525" y="1295400"/>
            <a:ext cx="7315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209800"/>
            <a:ext cx="7924800" cy="381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chemeClr val="tx1"/>
        </a:buClr>
        <a:buChar char="•"/>
        <a:defRPr sz="30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–"/>
        <a:defRPr sz="26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6pPr>
      <a:lvl7pPr marL="29718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7pPr>
      <a:lvl8pPr marL="34290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8pPr>
      <a:lvl9pPr marL="38862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layd_tit_down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slay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60"/>
          <a:stretch>
            <a:fillRect/>
          </a:stretch>
        </p:blipFill>
        <p:spPr bwMode="auto">
          <a:xfrm>
            <a:off x="0" y="0"/>
            <a:ext cx="91440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06525" y="1295400"/>
            <a:ext cx="7315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209800"/>
            <a:ext cx="7924800" cy="381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chemeClr val="tx1"/>
        </a:buClr>
        <a:buChar char="•"/>
        <a:defRPr sz="30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–"/>
        <a:defRPr sz="26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6pPr>
      <a:lvl7pPr marL="29718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7pPr>
      <a:lvl8pPr marL="34290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8pPr>
      <a:lvl9pPr marL="38862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lay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5"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06525" y="1295400"/>
            <a:ext cx="7315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209800"/>
            <a:ext cx="7924800" cy="381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Constantia" pitchFamily="18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Constantia" pitchFamily="18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Constantia" pitchFamily="18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Constantia" pitchFamily="18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chemeClr val="tx1"/>
        </a:buClr>
        <a:buChar char="•"/>
        <a:defRPr sz="30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–"/>
        <a:defRPr sz="26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6pPr>
      <a:lvl7pPr marL="29718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7pPr>
      <a:lvl8pPr marL="34290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8pPr>
      <a:lvl9pPr marL="38862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323850" y="1196974"/>
            <a:ext cx="8205788" cy="4752306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ru-RU" sz="4400" dirty="0" smtClean="0"/>
              <a:t>Экспертный совет по вопросам жилищно-коммунального хозяйства</a:t>
            </a:r>
            <a:br>
              <a:rPr lang="ru-RU" sz="4400" dirty="0" smtClean="0"/>
            </a:br>
            <a:r>
              <a:rPr lang="ru-RU" sz="4400" dirty="0" smtClean="0"/>
              <a:t>при</a:t>
            </a:r>
            <a:br>
              <a:rPr lang="ru-RU" sz="4400" dirty="0" smtClean="0"/>
            </a:br>
            <a:r>
              <a:rPr lang="ru-RU" sz="4400" dirty="0" smtClean="0"/>
              <a:t>Федеральной антимонопольной службе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63688" y="332656"/>
            <a:ext cx="698139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АНТИМОНОПОЛЬНАЯ СЛУЖБА</a:t>
            </a:r>
            <a:endParaRPr lang="ru-RU" sz="22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323850" y="1196974"/>
            <a:ext cx="8205788" cy="4320258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ru-RU" sz="3600" dirty="0" smtClean="0"/>
              <a:t>Создан</a:t>
            </a:r>
            <a:br>
              <a:rPr lang="ru-RU" sz="3600" dirty="0" smtClean="0"/>
            </a:br>
            <a:r>
              <a:rPr lang="ru-RU" sz="3600" dirty="0" smtClean="0"/>
              <a:t>Экспертный совет по вопросам жилищно-коммунального хозяйства</a:t>
            </a:r>
            <a:br>
              <a:rPr lang="ru-RU" sz="3600" dirty="0" smtClean="0"/>
            </a:br>
            <a:r>
              <a:rPr lang="ru-RU" sz="3600" dirty="0" smtClean="0"/>
              <a:t>при ФАС России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1800" dirty="0" smtClean="0"/>
              <a:t>(приказ ФАС России № 407</a:t>
            </a:r>
            <a:r>
              <a:rPr lang="en-US" sz="1800" dirty="0" smtClean="0"/>
              <a:t>/16 </a:t>
            </a:r>
            <a:r>
              <a:rPr lang="ru-RU" sz="1800" dirty="0" smtClean="0"/>
              <a:t>от</a:t>
            </a:r>
            <a:r>
              <a:rPr lang="en-US" sz="1800" dirty="0" smtClean="0"/>
              <a:t> 05</a:t>
            </a:r>
            <a:r>
              <a:rPr lang="ru-RU" sz="1800" dirty="0" smtClean="0"/>
              <a:t>.</a:t>
            </a:r>
            <a:r>
              <a:rPr lang="en-US" sz="1800" dirty="0" smtClean="0"/>
              <a:t>04</a:t>
            </a:r>
            <a:r>
              <a:rPr lang="ru-RU" sz="1800" dirty="0" smtClean="0"/>
              <a:t>.</a:t>
            </a:r>
            <a:r>
              <a:rPr lang="en-US" sz="1800" dirty="0" smtClean="0"/>
              <a:t>2016)</a:t>
            </a:r>
            <a:endParaRPr lang="ru-RU" sz="1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763688" y="332656"/>
            <a:ext cx="698139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АНТИМОНОПОЛЬНАЯ СЛУЖБА</a:t>
            </a:r>
            <a:endParaRPr lang="ru-RU" sz="22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15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16632"/>
            <a:ext cx="7772400" cy="938529"/>
          </a:xfrm>
          <a:ln>
            <a:noFill/>
          </a:ln>
        </p:spPr>
        <p:txBody>
          <a:bodyPr/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Сферы деятельности:</a:t>
            </a:r>
            <a:endParaRPr lang="ru-RU" sz="4000" dirty="0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043608" y="2492896"/>
            <a:ext cx="7628384" cy="3960440"/>
          </a:xfrm>
        </p:spPr>
        <p:txBody>
          <a:bodyPr/>
          <a:lstStyle/>
          <a:p>
            <a:pPr marL="457200" indent="-457200" algn="l">
              <a:buClrTx/>
              <a:buFont typeface="Arial" panose="020B0604020202020204" pitchFamily="34" charset="0"/>
              <a:buChar char="•"/>
            </a:pPr>
            <a:r>
              <a:rPr lang="ru-RU" sz="2400" dirty="0" smtClean="0">
                <a:cs typeface="Times New Roman" panose="02020603050405020304" pitchFamily="18" charset="0"/>
              </a:rPr>
              <a:t>тарифное регулирование в отраслях жилищно-коммунального хозяйства (теплоснабжения, водоснабжения и водоотведения, обращения с твердыми коммунальными отходами);</a:t>
            </a:r>
          </a:p>
          <a:p>
            <a:pPr marL="457200" indent="-457200" algn="l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ru-RU" sz="2400" dirty="0" smtClean="0">
                <a:cs typeface="Times New Roman" panose="02020603050405020304" pitchFamily="18" charset="0"/>
              </a:rPr>
              <a:t>предоставление жилищных и коммунальных услуг;</a:t>
            </a:r>
          </a:p>
          <a:p>
            <a:pPr marL="457200" indent="-457200" algn="l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ru-RU" sz="2400" dirty="0" smtClean="0">
                <a:cs typeface="Times New Roman" panose="02020603050405020304" pitchFamily="18" charset="0"/>
              </a:rPr>
              <a:t>управление многоквартирными домами.</a:t>
            </a:r>
          </a:p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1268760"/>
            <a:ext cx="85496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u="sng" dirty="0" smtClean="0">
                <a:solidFill>
                  <a:schemeClr val="accent6"/>
                </a:solidFill>
                <a:latin typeface="+mj-lt"/>
                <a:cs typeface="Times New Roman" panose="02020603050405020304" pitchFamily="18" charset="0"/>
              </a:rPr>
              <a:t>Деятельность Экспертного совета направлена на совершенствование следующих сфер отрасли ЖКХ:</a:t>
            </a:r>
            <a:endParaRPr lang="ru-RU" sz="2400" u="sng" dirty="0">
              <a:solidFill>
                <a:schemeClr val="accent6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68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5" y="1988840"/>
            <a:ext cx="8856984" cy="4243536"/>
          </a:xfrm>
        </p:spPr>
        <p:txBody>
          <a:bodyPr/>
          <a:lstStyle/>
          <a:p>
            <a:pPr algn="just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ru-RU" sz="2600" dirty="0"/>
              <a:t>обсуждение проектов нормативных правовых </a:t>
            </a:r>
            <a:r>
              <a:rPr lang="ru-RU" sz="2600" dirty="0" smtClean="0"/>
              <a:t>актов;</a:t>
            </a:r>
          </a:p>
          <a:p>
            <a:pPr algn="just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ru-RU" sz="2600" dirty="0"/>
              <a:t>выработка </a:t>
            </a:r>
            <a:r>
              <a:rPr lang="ru-RU" sz="2600" dirty="0" smtClean="0"/>
              <a:t>предложений </a:t>
            </a:r>
            <a:r>
              <a:rPr lang="ru-RU" sz="2600" dirty="0"/>
              <a:t>по </a:t>
            </a:r>
            <a:r>
              <a:rPr lang="ru-RU" sz="2600" dirty="0" smtClean="0"/>
              <a:t>совершенствованию методологии </a:t>
            </a:r>
            <a:r>
              <a:rPr lang="ru-RU" sz="2600" dirty="0"/>
              <a:t>государственного регулирования </a:t>
            </a:r>
            <a:r>
              <a:rPr lang="ru-RU" sz="2600" dirty="0" smtClean="0"/>
              <a:t>тарифов;</a:t>
            </a:r>
          </a:p>
          <a:p>
            <a:pPr algn="just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ru-RU" sz="2600" dirty="0"/>
              <a:t>подготовка рекомендаций по совершенствованию </a:t>
            </a:r>
            <a:r>
              <a:rPr lang="ru-RU" sz="2600" dirty="0" smtClean="0"/>
              <a:t>государственного контроля </a:t>
            </a:r>
            <a:r>
              <a:rPr lang="ru-RU" sz="2600" dirty="0"/>
              <a:t>и надзора за соблюдением антимонопольного </a:t>
            </a:r>
            <a:r>
              <a:rPr lang="ru-RU" sz="2600" dirty="0" smtClean="0"/>
              <a:t>законодательства.</a:t>
            </a:r>
            <a:endParaRPr lang="ru-RU" sz="2600" dirty="0"/>
          </a:p>
          <a:p>
            <a:endParaRPr lang="ru-RU" sz="2000" dirty="0"/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2162" y="260648"/>
            <a:ext cx="5404043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5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деятельности:</a:t>
            </a:r>
            <a:endParaRPr lang="ru-RU" sz="45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29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913"/>
            <a:ext cx="8640960" cy="6667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ru-RU" sz="3300" b="1" dirty="0" smtClean="0">
                <a:latin typeface="Book Antiqua" panose="02040602050305030304" pitchFamily="18" charset="0"/>
              </a:rPr>
              <a:t>Рабочие группы при Экспертном совете</a:t>
            </a:r>
          </a:p>
        </p:txBody>
      </p:sp>
      <p:sp>
        <p:nvSpPr>
          <p:cNvPr id="5" name="AutoShape 6" descr="data:image/jpeg;base64,/9j/4AAQSkZJRgABAQAAAQABAAD/2wCEAAkGBxQSEhUUExQWFRUUGBcbGBgYGBcXHRgcFxoYHxgXFxUZHikgHBwlHRgXITEiJSktLi4uFyA2ODMsOCgtLisBCgoKDg0OGxAQGywlHyQsLCwtLDQsLS0sLzQsLCwuLCwsLCwsLCwsLCwsLCwsLCwsLCwsLCwsLCwsLCwsLiwsLP/AABEIAOEA4QMBIgACEQEDEQH/xAAcAAEAAgIDAQAAAAAAAAAAAAAABQYEBwECAwj/xABKEAACAQMCAwUEBgcFBAoDAAABAgMABBESIQUxQQYTIlFhBzJxgRQjQlKRoTNDYnKCkrEIJFOiwWNzsvAVFjSDs8LR0tPiVJOj/8QAGgEBAAMBAQEAAAAAAAAAAAAAAAECAwQFBv/EACwRAAICAgECBAUEAwAAAAAAAAABAhEDMSEEEkFRgfATIjJhoQWRwdEVQrH/2gAMAwEAAhEDEQA/AN40pSgFKUoBSlKAUpSgFKUoBSvC9ulijeRzhI1Z2Pkqgkn8Aa1fYe2uzue8iIktWZXEckhUpkjCFmX3Dk55EDHOgNlWvFoJHaOOaN3jOHRXUsp8ioORWZXxNY3kkMiyROySKcqykgg+hFfQ/YH2u201uFv5VguEwpLAhZPJxgYB8xQG06V0ilDKGUhlYAggggg8iCOYrvQClKUApSlAKUpQClKUApSlAKUpQClKUApSlAKUpQClKUAriovi3Fu7YRRJ3s7DITOkKucGSWTB0IN+hJxgAmoqVLxtzeKhwfDDbqVG5xlpWLNtgbYzjpVZTjHbJUW9FprmqfxHi95bxOWaBgMYnMTgRDbLXECyZKZzmRG8OoErpVjWoe0HtX4zbzvDL3MTocFVjBHoVZicqRuDnrUxkpK0Gmtl89tnaa6tVgS0ljUSd6Jwwic6dIKBkkBIUgS7gdAM+fzxZqvj1KGIU6RkgZBHkQT4dVbG41ay8atI+IKCt3EVgkXSQtySTo+j42LgE6lHTfbrXuzfY15pjBOHtpZEcWzP4UMyFT3UmRkZXV5HdTgg7yCucPl0yZGxIYL6FlIU/jiseaRifESSPOthdkez3etdcIvF+jXD4lt2deUsQbK6gcFGTVuMg6SQeWYXhfY6Wa4mtZT3V1GhaNX92XSdxr8iu4YbHHzqHJLYSbMTgHba/s8C3uZFUckJDp8NDgj8q212U9u0bYS/i7sn9bECy/FoydQHw1fCtIcU4ZLbyGKaNo3Xmrf1B5Eeo2rK7PQ5cuR4UU5zywQQc/w6j8QKkVzR9h8O4hFPGssMiyRtyZSCD+FZVfLHDby64Y30qyfTsDND7yHDYwVz4lGTvzXOx3re3s97fwcUj8P1dwigyRHp01IftLn8MjNA1RcaUpQgUpSgFKUoBSlKAUpSgFKUoBSlKAUpUN2r7SwcPt2nuGwo2VRgs7dEQdT/AEGSdqAk7u6SJGeR1RFGWZiFVR5ljsBWpePe2JZbiOz4cN5ZUi+kuPCutguqOLm2NXNscuRzmtWdvvaBc8TkOomOAHwQg7DHJnP2m9Ty6VMez/2dTytFeTs1tArK6HSzSyFTkGOMAkLt7x9MA5zQG8OExn62VsF5pZCxGfdjd44k36KiDblqZz1qQFQ3ZSTMTgnLCe4LKdQZBLNLJGrqwDL4HQ/A7VNDc/8AO1edltzdnXD6TtCfEPLmfgOdUv8A6g2F0030pD/c2MUbLIV+o0LNGCFwMIJmQddMY3NXDPrjbck4A8yT0FVHiPEoltzJM+mO+uxjw+LuEiTEaquSxmSBcDGSLkDArbpr5M83gS/ZXhSIiSiPu1VAltEQcwQ9CQdxLL77nGdwpzpJM1dxhxpdNYyG30EAqQVYajsQQCCORANVJvaVbIV7+2v7VGOO9nttEYJ5AkMSM/CrFxK8BRQjBhIA2oHIKHlgjof6VpNtcsiCT4RAcXhinKl4ZGEbBkYsZnVh9pCGd1HwXHnXlJAshSRgkpjOY5MAPGeoV12ZT1UafIqazWrylwGwxUOehZQx+Kk5NYOVnUoKJFdoOBwXsfdzrnHuOMa4yeqN5eanY/nWke0PBJeGzlHOoEZjcZCyLnY49DzXofz+gZFIOCMHyNV3txwMXlnJGBmSMGSI/tKPEv8AEoI+OnyqceRxdeBGXEpK1s1RwntFuBLjcMCehz0cct+XlzrB7P8AHnsbxLmDI7tydOSNSZ3Rj5EbdaiUjJ5DPP8ALc/lXQ12nC22fbtrcLIiupyrqGU+YYZH5GvWq37OJC3C7IsckwR7/KrJQgUpSgFKUoBSlKAUpSgFKUoBSlcM2NzsBzoCM7Sccisbd7idsIg5dWJ5Ko6kmvlLtl2ruOKXPey/uxRLkiNSdlUdSdsnmT8gJ32vdtzxG6KRt/doCVjwdnPJpD0OdwPT41dPYZ7PhheI3K787dGHL/bEH/L+PlQHb2e+zOOziS+4ipaXKmK3OMKxPg1g7FycbEgLuW5eHYFzLNHHJIGjl7xmLhGOoAAkRxtuu0agYIGTk5GqvOXN5cM+hZYoWxEkpAiJQ+OfADamL+FSV27olcB8mL47NrkKzBbUjKzSRnUr25WZWJnKKE+sVFyy/V6sg+LNYyl3cGsV28s78PimZ2uo2Cd4kSxxSAaJIUyVeUplo5GMjlSCdK6NSk5UZ03HseDuJBNhiEfCx6V5yG6GY+7A3OCXx9jO1c3kiIvNUWNc5WRYyiKNiofwugA6kjbrUH9OkcTh9X1awmNWVEPd3iMmuVVGRMO7mGnwhRJuCeWksEHSM1klyz1vuImUESssq5/RIjRwsMnAmZyZZgNthoU43BBqQ4Jl5YHc6mK3chJAzr7yFAw8iEyu3RsVXqnOz7lRG5QnxzorbgYeNJMg9Rri0/EgVpKCjCkZwk5T5LLeXUQ+rlePxjBR2TxA9CrHcGq/Dw5bYGBD4IyTGNyUjkJZUJPRWLgfshfKunaDtlFZyxQrAJFmBJfOnUcAv9k5OCCS5AJOM7HHrhSzOq6UbQI1wQRGgOksp93LPIQu2F0cuQ45OLTSejrxSuZj3cBcY7yRF692QjN6GTBZR+5pb9oVXrnsJw9/ethn7yyTBviSXIJ9SDVyj4ZLIuUCLnkX1fjpXc/iKirxZ4GAniUoc4liLEDGPejOc9Ts2cA4Vt8UqaVo3csbdMqT2dxwpNcDyXdkv6SCQgywr1khcYBA6gDG/LmwtsLglWU6lOllO+CDgg457g16A/Bh5bEMDzHkQQfwNYXC7QRxJFyWNWQEn7CFgpJ/cANUk7NIx7Xxo0irAXl0kYOnvJGRQQf0bMdII2Ph1DI51345wlGR5E8LId/JhpDD4Eo2c9cH0qCvLtjO8mrLGRm1DbJLEkjHnz+dZq8YdleIDWsmAqkZIONKhMb7eHA/ZFd60efaPr7hVmsMMUSbrGiqDtuFAGdvPGay6iezl0hi7lXDPa6IZeezrGhPPmMEHP8A6GpapKClKUApSlAKUpQClKUApSlAK1p7dO1f0Sy+jofrbsMn7sYx3h+eQo+J8q2Wa+T/AGt9ofpvEpmBzHCTFH5YjJDMNyMM2o58iKA6+y3sh/0lerG4PcRDXMRkZUEYTUORY7bHOAxHKvo/jnF+6khgj8OWj1aR7qagFUAefl5A+Yquex7gq8P4UJpBh5wZpPML+rX+XBx5sRUbPdszmVvfLaz8QQQB6DAHyq8I2UnKjLteMfR0ji1L3scaxyJ3ojdWiARyyEHwEjUGHMMCAcisrg5WcNKsscxkCp9S+tI1GrEatsSSzOxZgCxPIBQBYOCvjvwCT9e7auWoShZF3+0ArhAfKMDpXPEuEQzks64fSV71DokCtsQJV8WPQ5HpXM8HHDOiOdp8lUE8fheJYERhrWRlLM2r7cVtHjZhnxuyE55Ec8WSXYgajqYNI7kF5WAwrPp8KADOI08K5NZPEYGGdWkSQ6I5Qo0qRjEE6Jk6UdQFxyDIR0NYVdOPHGPKOfJklJ0z1tY1ZvrCRGqu8mOeiNSz49dsfOrLbRtpBkULIwGVHKPO4hUdFTIHqQSedVWSIvDdoDgvZ3Kj44Q/0U1Y+NX7tDJNAAWKd4gbluobceenJA88VnnvRp09bPKSIPIj6YWjwWzpJdnyNDD7OkeI5Oc5BHnXH0vUZQyOhjZRlsFZFcgB0frud1O4r2t0LRo48SMqlXUhgwIGG2A5j0FdCa5mq2dad6MTtBfTPB3akjGfFnAYBToVjkafFpzvgjqeVYnZOZ1t5UuckMqaUTLDXhtRjbPhH6PBzgEbedSS5Gd+vhPXBA2PrnI+GK89QyRkZGNQ6jPLI57+dV/27ivwos8YNQGCoXSFAwcg7b9NsEcqr/beK4miFvB4Ul/SyZxhc7R5AJ8R2IAJOQADk1ZTWNcWyuRrUMFzhW3XJ21FTsTjbfzPnULh2atNqjUPFfZ3JFbyTJOshhGqSIxyxOq9SBIoJxudwMgEjkRXp7N+Csgl4pJEXgsAXVcfpJhjQP3UyHY9MD5bQvIcobdFH1sbRY3wqyeHGRuFCmRv2Vj6ZGbX2YuYjHJbKiiFNSqgAA7psjl1zvk9c711Y25KzjyJRdGkPZL22kg4mTO5ZL58TE4/SMSUkxtjxHGBjZjtsBX00K+Oe2fATY3k1vuVRvATzZG3QnYb4IztzzX1B7N+Om94dbzMcvoCSHzePwseQ5kZ286uULPSlKAUpSgFKUoBSlKAUpSgIjtbxQWtlcT/AOFE7DfGWx4RnzLEAepr5I7N8PN3eQQnJM8yKxwTszDWx+AyT8DX0V7ebkpwiVR+skhU/Jw/9UFal9g1mJOLIxz9VHI4+ONO/wAnNAb17bTiOCOFNg5Ax5JGOX46BVNqf7bzZuAv3Ix+LE5/oKgK2iuDCT5LF2bnxIgJ/TWygDV9qzco+E8yk8WSPuVZqpPCboJ3RJwI7lEJ06iVvFaIKD9nMojJPpV2qj2XWiG7Q22B9IVSxjUrKgBJlgO7oFHN0/SJ1yGAxrNVS4g0NgMHUgMjqQRIjDKOpGxBH+tbEzVQ4jw7Q/cBdjrktTvyJzNa77DGzxj7uoDAQ5J0GrMLhTBZo87gtpI8w4KkfnWT2bH91jQkt3QeFmP2jA7xE/PR+dR0pMZ8QKspBwRg+E52B+FS3Cge8vE6JdyaR+y8UL5+bM5qmbVmmDZX+DQ8QtZDDbqZYQ2wYakwfIg6lbHMDrv1zU9ccduk/TcPzge9rZRnoPHEQPiWrNntA4DBnUjIDxsOYO4IIKNgjkwOPSvPE4GBdyfHQmr8fd/y1z952qMW7av8FNn7T3fEPqba3js1YlWlGXYc9YWXSuCADkIMjzXmLNa2SxJGgLN3SFQ7ElmzgsWPXUQG9DXtDAkfu5JPNmOonltnko291QF9K5Zqyk2y8UkdCKw5bgh40CEvLIEUEoACQzFmwxbSqKzHbkOnOu11dkN3UYDTYBIOdMQP25sb4xyQHU/oMsMcpoZ2DFu7Tuwze881zhppCAANSwIuCuNPfaQMYqccHKSRXLkUYto697zwc6ubHYsNsgLvoQkZxkk4GonAxmcEn7udD0bwH4Ny/wAwWo4VyzHGRzG4+I3H9K9HtSVI8vvbdsr/ALfuB6nguVG5Uxt6lSWXbzwz7+grM/s2cVJW7tidlKSoMeeVk3+Ue3xqx+1yIScMMn3HhcfB2Cf+cVr72LTd1xZRkgTxSLgciwwwz8lJrI2PoylcCuaAUpSgFKUoBSlKAUpSgNTf2jZythCvR5xn+FGNVT+zaP75c/7gf8a1cP7RNtq4dG/+HOv+ZWFUz+zhOBe3Ck7tBt66XXNAX/tS2byb00D/APmp/wBTUZUr2rTF3L+0EP8AkA/8pqKrdaOd7PWFWZJ0QEu8DmMA6SZIcSRAHp4l/Or9a3KyokiEFZFV1IORhwGGCOY3qh2E/dyxueSuNXXwnZ9uvhJqb7OcREPd2coC+8trKv6KeIEmNEb7MioQpQ7nRkZqk9l4aLKTUDxLgdvcZ76JX1HJzzyORzzGPSpu4Ox/CsSqliIbgpVNMUz6QMd3P/eYzz594e8B35iTlURe8Tawune9VI4LsRBZYyzqkkSlSZEKh0RlI3wwBG7b7THaXjq2cWsjW7bImcaj1LdQg2yfUDmRVH7K8Gk4rcvcXLF4Y2xITn61+YgQDZY12LAfu9SaynLnsWzswYLg803UVx92/JfyXuC3iYmeNY2MgGZkCtrHMZkX3hj1riUHGcEDzOw/E1Cdp+BWcFxa92Ba980qusEjWqsNAw5EZAyHEadAe+xuSK73HAoBpUxd68jBF79pZxkgliyuxyqorNv5AZGRWcsdMiOW1Z3k4tDq0KxlcbFIVMpB8mZfAn8TCumJ5OeLZT0UrJMfTWMxx9eWs8txUvBwSbZRPEsY20pbFdvJQZio/CstOzqfblmcZO2sRggjkRCFyPQk1PwmQ8yICJY4QIlGOZ0Lqd2JO7FRl2Yk7sfmaxMEKgIwzZlfl782Gwcc9MfdoD+zV3tuHxwjESrGoySFUKPMk6eZ25mqVK2RGw5NDAQehHdJuD1Hr6Vrix9rMcuTuVHiRXFeleb7V0HMyY7ax6+CyZ/wYm/laNh+YrVfszOOK2h8nf8A8GWtte0H6vgT+kVuv88kSn/irUvs0Unilrjozk/DupB/qKwZuj6WFc15W7ZUV60JFKUoBSuM1zQClKUApSlAUP23WXe8HuCASYjG4A9HUMfgFZj8q0p7E+I9zxeAHGJg8ZJ6alJXHqWVR86+muM2AuLeaFvdljdDuRs6kcx8a+OraR7O6VuUltMDjyaJ88j6r1oD6Z7dQYmR/voR/If/ALVXaufaMrdWUdxHuAElUjqjLv8ALS2fkKplbQfBjNciu6upRopV7yB92TOCGG4kib7EgO4II/1rpSrFU6JGz449oEju5e/t5G0wXvLB6Q3a48Ljo/IjGd81ZLqXQpJ3OwUfeZiAgz6kjf51ToJMBlKh45BiSNt1ceo8x0PTAqMv5nskEUUrNbyRSvbhzh7VgDHgt9qNe8JUYOSg5bk4y+U3xp5HUVyQ/ai/kuZT3Z1NI6wwZ5ZY4VvgW1Segx0UVuDhfCltbZLeDlEhVT95tyXPqzEkn1rTHC+IrBNBOq94sDk6dRjOdBVea9ATsQAav9n7TrUn62KeHfnpWUAeZMRJHwxmufFONtt8s9TrcGVqMccW4RW0rX3fBn8MkW7knnIDRMBBGrAEFV3mJU+ch0kEfqR515dnOGRCaWWEMI1JijHeO6gqR37Rq5IUa1EeBsO6OMA4r2TikdzBILCaEyMG07kFGkJJdoiNYYamfSQN+eK9eD2NzEEiD2yxxoFUd1NI23Us0y5J3JJG5Nbnl6LCBiuQK8o10jxOWwMlmCKBjmcADA+Nas7V9sGvC0UDFLXBBPJpwc5JJ92IjkvNh72xxVZzUFbNun6aeefbD1fgiY7Ydu0UmK1IkYbM/OMHHT/FIPT3MjfVjFQHZSWZkdjG724YmVwNoyxJaWMdWBzrjQY0jkpArM7J9i1mKTTgrFzVORlA5Fuqx+mxYDoDvtCGMIqqgCqoAVVAAAHIADYCs4Kcn3SdfY6+oydNhxvDiXc3uT/j3++zXzLg42PIgggggjKspGxUjcEcwa6mEvhBzchR/Ecf61IcW4ULZwq7QSsTHkgCGV2z3BJ5RSMcp918jOGUD17N25acEjAiyx9DyUH1zk/w11KXB5Tj4GL7fr8RcMWMZHezRgAcsJlsH+UfhVK9jFtrvi+2I4WP85UDFeP9onjXe3sVspytvHlufvynJB6bKqfzGrR7CeGFbWS4P64oi8vdiByR13ZyD+4KyNTbNmdjWRWNZdaxeN8aS2CastJK4SKMEBpGY4wMkAAcyTsB64BAk6xuIXyQRtLKwREGST+QAG5JOAANyTUHddo5YUaSaBe7TJYxzKSqD3nIlCAgeSknyzWC0r3EizyqUVN4IWG6ZG08w/xSM6V+wrb+I4WUmRaOs6PdZa571EbGi2SV4e7HMNPJCQzSnqobQowNzkmS7LXL95cQFmeODuijO2tlMqlmhZj4m0DQQW8WmVck4ycE95LIYIDhx+llwGFuGGRsdmnYHKodlBDMMaVezcM4elvGI4xhRk7kksScs7sd2ZiSSx3JJNS68AjLpSlVJFKUoDg18y+3Xs79F4iZlGI7sGQbbaxgSj45IY/v19N1Tvap2V/6RsJEVczRZkh6HUo3Ty8Qyu+2SPLNAVf2BdpFuLNrKQgvb50qTktE58jzCsxX0BUbbV7cTsTbytEeS7qT1Q+6fyI+KmtGdk+Py8NvEnQHVGSrodtS5w6HyP8AQgeVfSHaTisFxBazQFXknP1LHdVUKWkeUDmIwCdPVwq9TVouik1aK5owcEMzgZ0KQukH3TNK3hhU8xkM5AOlDXtFC2QfqsDOUWBp+u310zgfhEBXi3gAjiGSdTDWSQMY7y4nYbsckZxuzMFXA93ylgjb3kEp28U4EnLqkB+pj3zyUtg7sa05ZTgzZV1AhDGref0e3bHyjKN+dVntQ7NKY3C4jhiQaVZPC5lJyrMxByM86nLly6FXEbrjdWgtyD8u7qH7T2yJcOI1Cju7VsDYAusoOB0G3IbVh1HEDv8A02n1C9f+Mr30UKhAyeuTjO3wArEX03+G9SlRtxCNXiVW8sjBx6OuGHyNedLnln1uB9q7Yr3+TLhUOBkAldgftD4MNx8jU/wntTd22NMnfoPsTksfgs/vj+LV0+FRXBY40inmfD4AihilZWHeuCdbHZtCL4t+p2O1eSP0IIIHJuePMEbMPUGtYuUUmmcGWGHPOUZR06v7+KTXl7XBYe1nbwXdssEcckLSb3Ct0QYxGsg2dXbmRzVWBAzio3sPwoXVyVYZiiCvLzwckiOM4+8QxPohHXavX7sJMZx91Rp8ew5gjJyTjY7YPlV17AcUS2neBwAt06mN/wDaKukRMfIjdfUt51eNzyJyOXK4YOlnjwp3fLfv09b8TZDGs8VFKS86pyWNRI58ySViX8Q7n/dr51KV2Hz5hcSt0lVo5FDI66WB6g+vQ9QeYIBqD4XxJLRbhbk/WQL3hk2BuIgMJKF5ahsjftDO2oVOyNkk1Fcf4a00eqNVeaLUVRjgSqR9bA5H2XXb0YKelQyUfMnELuW/u2kI1S3Emw9XOFUE9BsB6Cvqrs1wkWlrBbjfuo1UnlqbHib5tk1rX2Zez1UvmvQS1qih7XUNyZQQA46PF4lYfeAPStgydrrMawtxHI8ZwY0YM5bVpCKud2LYUDzNQWJi94oltFrcFizaURcF5HIOEQE7nYnJwAASSACRS7vvG1zSEPcNoYaT4U7p1kjt4SR7mpMMxGWLE7DSo9GZy5mnIMpBUAbrChOe6j8ycAu/NiPuqoGLJIWOT8vStIxMpSsz+IXSGWG4c5tSodCRhI5DgxTTg/ZCkhS3hjcEsM6WXJur1mcxQN4xjvJtnWEMMgLnIedgQQpyFBDN9lWj+FXWhu7OySMdB2wHkPiiI8nYll5+JnXqorNLJCqqECR5PuKqqpY5JKqABkkknzq1Ed1GXwDiAs1WGUDutXhnAPvOTn6Vkk62b9bnDs++kkA3AVSYIMAr7wOQAcNsRuu/NfjWJYl5VeFJG+g8gQSGfGQ8EMudX0fll+fNUJG60lHyLxleyZv+ONOzR2r6I1JWS5ADeIbGO3DeFmB95zlVK4wxOF8uFXs0M8MUk0lxHcGRQZFj1xuiF8l4lVTGVXG65DEbkNt43F0kIjjVCzN4YYIwoLaeiDYIi5GWOFXPnsZjgfAjG5nmYPcMunIzoiQkExQg/ZyASx8TEAnkAIaSLIm6VzilVJFcGuaUB8/e3TsEYZDf26kxyH69QNo328eB9luvk3xFSnZKwMMEaEEd3BEuDpPjnJuJjkeeq3XHlGtbnu7ZJUaORQ6OCrKdwwIwQRWsLKERz3KL7qXhUZ32S3swBn4CrR2Vnoy+H8GkmgmnjGSZmQLjBeO2LIuk53Bk72QDrrHkKjQf+fh0qJ4T7Sjw2a3gnBe2kiDEj3omMs2pwMZYcsjntt5HZV1wu3v41uLaRCXGRIniV8bYcDqMYzzGMHlirRn5lZQ8ilsKju0sZ74k/rLK0cfwa9X5mpm+spIG0yoV8jzVv3W5H4c/SoftI2JLBs7PBcxEf7mRG/4X/KqdRzjZ1fprrqY+/sQFeVzHkciT6Y/1Neo8vIkfhSvOPq7aZFZIP6M5/b0qPngliOuBjOOY513DnJYnLNjJ5cuSgcgo6D+pJNZ8kYbnWO9oehzVGn4G8ZxfMt+/fmcLeMK87iQyKUOwbbbYjyIPQjnQwt5GvKeKQqQiMzkHSoBJJwcBQNyc45edRyXksdW6o2d2V4hNFDFLLMjy3arLKJFAQqB3cLJNGMxkxRxsdYcZ1brmrOOPxspDaopNOTHJgN/AykpIOW6Mw36ViQdndbIX8MSRQosa7HCIMg/dAJbYb/Co7tRxK3mje1g0s0ElmToA0x5u4RoBH2sBsgchz5163CPgtssxFe9snX8K80TUayuXyoQVjiSG3kkiTIhv84x+quWB1gfdWUeIbY1ht8tWNeENOFChYrSNRGAAAHlDgkeWmJQOn6XrUzxKb3Fxku6n90RHvC3+VVB83FVyZtMlwm+SbeT+F49G3nhrds/viqp/OkXa+Rs6yyaj6dK6UFK2MDq6AgqwBVgQQeRB5g1lW/Fe7GJ2zGAcTHcqOi3HpzHe4xsNeD4mx65UkbjagJDjkXhTWGaEODOq5JaIq2DhQWZA+gsq+8ueYBB95uKrhVt9E7uoKBGBjSPkskrpske2Ao8TYIUbHELa6of0DCNR+qYFounuICGhPrGQNzlTzGXHxlUDF7eSMsQXMCC4V2IxqZoVEhOAPFJGPLJqCU6RMdi303FzHMVe5OiQTAaTLA2yBUydCxuHj0DbYMd3JNyrW3ZDiBvOJ97DHItva28kTSvGyd5JJIjGNVYZGnRv1yOQyM7JrN7NVoUpSoJFKUoDg1rHiEfd3t6g5mWOYf8Aewov4Zh5/Gtn1Qu3Vrou4J8HE6Nbud8BlLSwZ6DJ75PUyDyq0dlZaNZ9uuyNxdxme3QSfRXmR0UYfRIxniKj7YCTBTjfI69KL2T7YXfDn1W0mAT4o28SP+8vn6jB9a372dvhb3asdkuQsDk9HUsbc/xa5U6blBuSKz+2vsxs+I5cqYZyc97GAC22PrFOzDl5HbnzzDVMmLtEL2X9sVjeDurtfo7nmJPFE23R+nL7QHTc1Y+Mdjre7ihMLhBHI0sbJiRfGpVlGT7hznAPStD9qPZNxCzJKx/SYgM95FueuQ0fvg7Z2BG43ztVW4Txq6snJgllgcHxBSVyVyMOh2OMnYjaofKovCTjJSW0bt4j7OL1HZojDKrEbBih5DJKsMDl941Hy9lb1Tg20nxBQj8Q1Vfh3ts4nEMMYZtsZkjOfjmNl3qwxf2gJNOHsUY9SJioPyKH+tYfAj4Ho/5bM/qSfp/R3/6tXn/40n+X/wB1ZcHYu8fH1apn77gY+IXUfyqPb29E8rAD/vz/APHUfd+3C6Y/VwwxD1DyMPUNqUfitT8CJD/VMr0l+f7L5w72d8jPNn9mIY+Wttz8cCs684rw3hSkeESAHwJ9ZKxGdiScj+IgDPStKcV9od1cAiS4k0nmqfVj8ExkenKvDgPBLq8/7JaySD72AidftsQvQ9avGEY6OTL1WXL9T48vAtvar2k3F1lIc28R56T9Yw/af7PwX8TWV7LYF7mVsbPdWUORy2lEhHltpG3qKsHZb2NqpWS/l1kb9zFsnweQ+Jh6DT+HO6dpLFI1sYokVES8g0qoAACiQ4AHwq5gSirgbVg8Rv8AQdCAPJsSCcKik+9IRk7jOlQMsR0ALCOu+JvcEpbPoiUsslwACzMuzR22dsqc6pSCqkYUMdWnnhHB4xqSICNSdTndmZmAGp2YlmYgbsxJqk8lcLZfHivmWjmSzn0mTSsjaRtkReEZJ051Yzz3PTnsKrN/dd5cRhUeOSJH70S6VzC5OBHoLCUiRFYMDpUE5ILYFw4jxTKaFBDHZzyxjZlHzBGfKq5xOyE6Bc6HU6opOsb9GHmp5Mv2lyKwjkUZ2zoeOUoNIxhSsThl6bgKqRlpyWVoE37t0Yq5d+SR5GoM3NSMBjkV63NwItp1a2bbImAUb7eGcExNv5Pn0rvtHnUz2pXUyKBq1pjz1rj8c4rGt7zvvDao9yxGR3QDL65nYiIfAvn0qSD2uLhY1LOwVVGSSQAB5knYCpHgnZqW7w82uG36LusswP5woRjykOf1eMGY7O9jtDrPdFZJlOURcmKI494at3kwSO8YD9lV3zbqo5eRpGPmeNnaJEixxqERBhVUYAHoK96UqhcUpSgFKUoBUT2p4MLy2khzpZsNG+M6JEIaNx8GAOOoyOtS1DQGo4ZBPGRINLEtHMgODHKh8YU9CrAMp8tJq9dkeOGdDFKR9IhA1nkJV+zOg+63Ij7LBl3wCYjtrwVo5DewqWUjF1Gu7MqgaJ416ugyCv2lOOYFQIOru5Y5NLDxRTR4OA3PGdnRgMFTscDkVBGn1Iz+lm1qieMdmbS7/wC0W0Mp5amRdQ+D+8PkajuB9rVcrFc6YZmOFOfqpjgn6pzyOBujYYb41Dc2fNZmhrfifsT4bL7glhJOfA+fkA4YAVX7z+z/ABE/VXsiD9uJZD+KslbppQGj4/7PgyM8QJHUC3wfx70/0qasvYRYqQZJbiTHMZRQf5VyPxra1KAqXCPZtwy3xotI3I6yjvT/AJ8j8qtaoAMAADyG1R3FeP21sQJ5442bACsw1MTnAVPeOcHkKgrztqTtb27nbZ5z9HT+QgzHfpoFKIbot9UX2m3ayQiCG403KuG0Rlml0lXVgBGCY8q5Gs4AGTnao2/v7icnvp30HP1UOYE683U962xx76g4zpFY8MYUaUUKpPuqAASTnJA5nO+Tk1dQKufkevZ69kFl9aqxtaGygcB1ZVXRb65MgADaUkgZAxzqyXt93E6omkF4jjrkocsP3wGDY6jUfsmqfLfwwySRXDqIrmLTIurBjKAqWcL4kV0kC6zjDInLINeJ43A391uLhRKmGjnR0GvBPdTI4JCTAZDI2ATrwCpIrkyxqTVHXifdFNsnLgsGZ1BfVu6D3ifvpnbXgAFdtQAwQRvhNxiAhiJovD7wZ1jKf7xJCGT4EdKjo+0UmXQwPdGILqls1Ey+M4XXCGBjc4JKgsB02rjh3A7ji15byy28lvaWjiQm4RUkmYEYTuzkhPCARkjBPmMZxxOT5NpZVFcfsWn2VeNbydQe6nuS0TEY7wKiKzjPNSytv8avTIDsQCPXeiIAAAAANgBsB6AV2rrSpUcTduyLHZy01959Ft+8znX3MerPnq05qSVANht8K7UqSBSlKAUpSgFKUoBSlKAUpSgOKovaDspJE7TWShkYlpbXIXLHnJbsdkc7kqfC37J3q90omQ1ZqaOWOYSIPGBtLFIuGX9mWFxkfEjHUE1kWNxNAALed41AGI2AmiAHIBH8ajkMK4AAwAKvnGeztvdYMsY1qMLIpKSJ+7KhDD4ZxVcuexlwpJhuUkXotxH4v/3xFSRjHNGPmTV+5PZTta0eMfa28VQDHayt1bVNAPTCaJf+Kuy9sbvO9vagelxMfy+jj+tYj8Bvg2PosTD7y3eM+oRoM/ImuJOB3wPhtUI9bsL+Qganyj5jvL2hvmzmaCME7d3bsWA8i0spU/HSPlyrBuHkkz3txcS75w0vdqPQLAI8r6MWFSsXZW8bmbWEEf7Wcqfh9WD+VZtr2KfYy3bkjORDFFCrD4sHkU+ocUuIqTK1Y2ixKe5jWJevdqEHzYD+pryW9jLaVbvG1aSsStOwY9GEQbSf3sCrxD2JshjvIjcEdbh3uM/ESlh+VT0FuqKFRVVQAAFAUADkAB0p3jsNeWnBbuX3Lfuh0a4cLzGx7mIsxweasyGpqy7Fdbi4kk844vqI+n3cynfPOQgg4Iq24rmquTLKKRhcO4TBAndwxRxpyKqoAPxA5/Ouy8MhCGMQxiM7lAi6SfMrjB5CsulQWPG1tUiXTGiov3VUKN+ZwNq9qUoBSlKAUpSgFKUoBSlKAUpSgFKUoBSlKAUpSgFKUoBSlKAUpSgFKUoBSlKAUpSgFKUoBSlKAUpSgFKUoBSlKAUpSgFKUoBSlKAUpSgFKUoBSlKAUpSgFKUoBSlKAUpSgFKUoBSlKAUpSgFKUoBSlKAUpSgP/9k="/>
          <p:cNvSpPr>
            <a:spLocks noChangeAspect="1" noChangeArrowheads="1"/>
          </p:cNvSpPr>
          <p:nvPr/>
        </p:nvSpPr>
        <p:spPr bwMode="auto">
          <a:xfrm>
            <a:off x="467544" y="1206203"/>
            <a:ext cx="5976664" cy="835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chemeClr val="accent6"/>
              </a:solidFill>
            </a:endParaRPr>
          </a:p>
        </p:txBody>
      </p:sp>
      <p:sp>
        <p:nvSpPr>
          <p:cNvPr id="6" name="AutoShape 8" descr="data:image/jpeg;base64,/9j/4AAQSkZJRgABAQAAAQABAAD/2wCEAAkGBxQSEhUUExQWFRUUGBcbGBgYGBcXHRgcFxoYHxgXFxUZHikgHBwlHRgXITEiJSktLi4uFyA2ODMsOCgtLisBCgoKDg0OGxAQGywlHyQsLCwtLDQsLS0sLzQsLCwuLCwsLCwsLCwsLCwsLCwsLCwsLCwsLCwsLCwsLCwsLiwsLP/AABEIAOEA4QMBIgACEQEDEQH/xAAcAAEAAgIDAQAAAAAAAAAAAAAABQYEBwECAwj/xABKEAACAQMCAwUEBgcFBAoDAAABAgMABBESIQUxQQYTIlFhBzJxgRQjQlKRoTNDYnKCkrEIJFOiwWNzsvAVFjSDs8LR0tPiVJOj/8QAGgEBAAMBAQEAAAAAAAAAAAAAAAECAwQFBv/EACwRAAICAgECBAUEAwAAAAAAAAABAhEDMSEEEkFRgfATIjJhoQWRwdEVQrH/2gAMAwEAAhEDEQA/AN40pSgFKUoBSlKAUpSgFKUoBSvC9ulijeRzhI1Z2Pkqgkn8Aa1fYe2uzue8iIktWZXEckhUpkjCFmX3Dk55EDHOgNlWvFoJHaOOaN3jOHRXUsp8ioORWZXxNY3kkMiyROySKcqykgg+hFfQ/YH2u201uFv5VguEwpLAhZPJxgYB8xQG06V0ilDKGUhlYAggggg8iCOYrvQClKUApSlAKUpQClKUApSlAKUpQClKUApSlAKUpQClKUAriovi3Fu7YRRJ3s7DITOkKucGSWTB0IN+hJxgAmoqVLxtzeKhwfDDbqVG5xlpWLNtgbYzjpVZTjHbJUW9FprmqfxHi95bxOWaBgMYnMTgRDbLXECyZKZzmRG8OoErpVjWoe0HtX4zbzvDL3MTocFVjBHoVZicqRuDnrUxkpK0Gmtl89tnaa6tVgS0ljUSd6Jwwic6dIKBkkBIUgS7gdAM+fzxZqvj1KGIU6RkgZBHkQT4dVbG41ay8atI+IKCt3EVgkXSQtySTo+j42LgE6lHTfbrXuzfY15pjBOHtpZEcWzP4UMyFT3UmRkZXV5HdTgg7yCucPl0yZGxIYL6FlIU/jiseaRifESSPOthdkez3etdcIvF+jXD4lt2deUsQbK6gcFGTVuMg6SQeWYXhfY6Wa4mtZT3V1GhaNX92XSdxr8iu4YbHHzqHJLYSbMTgHba/s8C3uZFUckJDp8NDgj8q212U9u0bYS/i7sn9bECy/FoydQHw1fCtIcU4ZLbyGKaNo3Xmrf1B5Eeo2rK7PQ5cuR4UU5zywQQc/w6j8QKkVzR9h8O4hFPGssMiyRtyZSCD+FZVfLHDby64Y30qyfTsDND7yHDYwVz4lGTvzXOx3re3s97fwcUj8P1dwigyRHp01IftLn8MjNA1RcaUpQgUpSgFKUoBSlKAUpSgFKUoBSlKAUpUN2r7SwcPt2nuGwo2VRgs7dEQdT/AEGSdqAk7u6SJGeR1RFGWZiFVR5ljsBWpePe2JZbiOz4cN5ZUi+kuPCutguqOLm2NXNscuRzmtWdvvaBc8TkOomOAHwQg7DHJnP2m9Ty6VMez/2dTytFeTs1tArK6HSzSyFTkGOMAkLt7x9MA5zQG8OExn62VsF5pZCxGfdjd44k36KiDblqZz1qQFQ3ZSTMTgnLCe4LKdQZBLNLJGrqwDL4HQ/A7VNDc/8AO1edltzdnXD6TtCfEPLmfgOdUv8A6g2F0030pD/c2MUbLIV+o0LNGCFwMIJmQddMY3NXDPrjbck4A8yT0FVHiPEoltzJM+mO+uxjw+LuEiTEaquSxmSBcDGSLkDArbpr5M83gS/ZXhSIiSiPu1VAltEQcwQ9CQdxLL77nGdwpzpJM1dxhxpdNYyG30EAqQVYajsQQCCORANVJvaVbIV7+2v7VGOO9nttEYJ5AkMSM/CrFxK8BRQjBhIA2oHIKHlgjof6VpNtcsiCT4RAcXhinKl4ZGEbBkYsZnVh9pCGd1HwXHnXlJAshSRgkpjOY5MAPGeoV12ZT1UafIqazWrylwGwxUOehZQx+Kk5NYOVnUoKJFdoOBwXsfdzrnHuOMa4yeqN5eanY/nWke0PBJeGzlHOoEZjcZCyLnY49DzXofz+gZFIOCMHyNV3txwMXlnJGBmSMGSI/tKPEv8AEoI+OnyqceRxdeBGXEpK1s1RwntFuBLjcMCehz0cct+XlzrB7P8AHnsbxLmDI7tydOSNSZ3Rj5EbdaiUjJ5DPP8ALc/lXQ12nC22fbtrcLIiupyrqGU+YYZH5GvWq37OJC3C7IsckwR7/KrJQgUpSgFKUoBSlKAUpSgFKUoBSlcM2NzsBzoCM7Sccisbd7idsIg5dWJ5Ko6kmvlLtl2ruOKXPey/uxRLkiNSdlUdSdsnmT8gJ32vdtzxG6KRt/doCVjwdnPJpD0OdwPT41dPYZ7PhheI3K787dGHL/bEH/L+PlQHb2e+zOOziS+4ipaXKmK3OMKxPg1g7FycbEgLuW5eHYFzLNHHJIGjl7xmLhGOoAAkRxtuu0agYIGTk5GqvOXN5cM+hZYoWxEkpAiJQ+OfADamL+FSV27olcB8mL47NrkKzBbUjKzSRnUr25WZWJnKKE+sVFyy/V6sg+LNYyl3cGsV28s78PimZ2uo2Cd4kSxxSAaJIUyVeUplo5GMjlSCdK6NSk5UZ03HseDuJBNhiEfCx6V5yG6GY+7A3OCXx9jO1c3kiIvNUWNc5WRYyiKNiofwugA6kjbrUH9OkcTh9X1awmNWVEPd3iMmuVVGRMO7mGnwhRJuCeWksEHSM1klyz1vuImUESssq5/RIjRwsMnAmZyZZgNthoU43BBqQ4Jl5YHc6mK3chJAzr7yFAw8iEyu3RsVXqnOz7lRG5QnxzorbgYeNJMg9Rri0/EgVpKCjCkZwk5T5LLeXUQ+rlePxjBR2TxA9CrHcGq/Dw5bYGBD4IyTGNyUjkJZUJPRWLgfshfKunaDtlFZyxQrAJFmBJfOnUcAv9k5OCCS5AJOM7HHrhSzOq6UbQI1wQRGgOksp93LPIQu2F0cuQ45OLTSejrxSuZj3cBcY7yRF692QjN6GTBZR+5pb9oVXrnsJw9/ethn7yyTBviSXIJ9SDVyj4ZLIuUCLnkX1fjpXc/iKirxZ4GAniUoc4liLEDGPejOc9Ts2cA4Vt8UqaVo3csbdMqT2dxwpNcDyXdkv6SCQgywr1khcYBA6gDG/LmwtsLglWU6lOllO+CDgg457g16A/Bh5bEMDzHkQQfwNYXC7QRxJFyWNWQEn7CFgpJ/cANUk7NIx7Xxo0irAXl0kYOnvJGRQQf0bMdII2Ph1DI51345wlGR5E8LId/JhpDD4Eo2c9cH0qCvLtjO8mrLGRm1DbJLEkjHnz+dZq8YdleIDWsmAqkZIONKhMb7eHA/ZFd60efaPr7hVmsMMUSbrGiqDtuFAGdvPGay6iezl0hi7lXDPa6IZeezrGhPPmMEHP8A6GpapKClKUApSlAKUpQClKUApSlAK1p7dO1f0Sy+jofrbsMn7sYx3h+eQo+J8q2Wa+T/AGt9ofpvEpmBzHCTFH5YjJDMNyMM2o58iKA6+y3sh/0lerG4PcRDXMRkZUEYTUORY7bHOAxHKvo/jnF+6khgj8OWj1aR7qagFUAefl5A+Yquex7gq8P4UJpBh5wZpPML+rX+XBx5sRUbPdszmVvfLaz8QQQB6DAHyq8I2UnKjLteMfR0ji1L3scaxyJ3ojdWiARyyEHwEjUGHMMCAcisrg5WcNKsscxkCp9S+tI1GrEatsSSzOxZgCxPIBQBYOCvjvwCT9e7auWoShZF3+0ArhAfKMDpXPEuEQzks64fSV71DokCtsQJV8WPQ5HpXM8HHDOiOdp8lUE8fheJYERhrWRlLM2r7cVtHjZhnxuyE55Ec8WSXYgajqYNI7kF5WAwrPp8KADOI08K5NZPEYGGdWkSQ6I5Qo0qRjEE6Jk6UdQFxyDIR0NYVdOPHGPKOfJklJ0z1tY1ZvrCRGqu8mOeiNSz49dsfOrLbRtpBkULIwGVHKPO4hUdFTIHqQSedVWSIvDdoDgvZ3Kj44Q/0U1Y+NX7tDJNAAWKd4gbluobceenJA88VnnvRp09bPKSIPIj6YWjwWzpJdnyNDD7OkeI5Oc5BHnXH0vUZQyOhjZRlsFZFcgB0frud1O4r2t0LRo48SMqlXUhgwIGG2A5j0FdCa5mq2dad6MTtBfTPB3akjGfFnAYBToVjkafFpzvgjqeVYnZOZ1t5UuckMqaUTLDXhtRjbPhH6PBzgEbedSS5Gd+vhPXBA2PrnI+GK89QyRkZGNQ6jPLI57+dV/27ivwos8YNQGCoXSFAwcg7b9NsEcqr/beK4miFvB4Ul/SyZxhc7R5AJ8R2IAJOQADk1ZTWNcWyuRrUMFzhW3XJ21FTsTjbfzPnULh2atNqjUPFfZ3JFbyTJOshhGqSIxyxOq9SBIoJxudwMgEjkRXp7N+Csgl4pJEXgsAXVcfpJhjQP3UyHY9MD5bQvIcobdFH1sbRY3wqyeHGRuFCmRv2Vj6ZGbX2YuYjHJbKiiFNSqgAA7psjl1zvk9c711Y25KzjyJRdGkPZL22kg4mTO5ZL58TE4/SMSUkxtjxHGBjZjtsBX00K+Oe2fATY3k1vuVRvATzZG3QnYb4IztzzX1B7N+Om94dbzMcvoCSHzePwseQ5kZ286uULPSlKAUpSgFKUoBSlKAUpSgIjtbxQWtlcT/AOFE7DfGWx4RnzLEAepr5I7N8PN3eQQnJM8yKxwTszDWx+AyT8DX0V7ebkpwiVR+skhU/Jw/9UFal9g1mJOLIxz9VHI4+ONO/wAnNAb17bTiOCOFNg5Ax5JGOX46BVNqf7bzZuAv3Ix+LE5/oKgK2iuDCT5LF2bnxIgJ/TWygDV9qzco+E8yk8WSPuVZqpPCboJ3RJwI7lEJ06iVvFaIKD9nMojJPpV2qj2XWiG7Q22B9IVSxjUrKgBJlgO7oFHN0/SJ1yGAxrNVS4g0NgMHUgMjqQRIjDKOpGxBH+tbEzVQ4jw7Q/cBdjrktTvyJzNa77DGzxj7uoDAQ5J0GrMLhTBZo87gtpI8w4KkfnWT2bH91jQkt3QeFmP2jA7xE/PR+dR0pMZ8QKspBwRg+E52B+FS3Cge8vE6JdyaR+y8UL5+bM5qmbVmmDZX+DQ8QtZDDbqZYQ2wYakwfIg6lbHMDrv1zU9ccduk/TcPzge9rZRnoPHEQPiWrNntA4DBnUjIDxsOYO4IIKNgjkwOPSvPE4GBdyfHQmr8fd/y1z952qMW7av8FNn7T3fEPqba3js1YlWlGXYc9YWXSuCADkIMjzXmLNa2SxJGgLN3SFQ7ElmzgsWPXUQG9DXtDAkfu5JPNmOonltnko291QF9K5Zqyk2y8UkdCKw5bgh40CEvLIEUEoACQzFmwxbSqKzHbkOnOu11dkN3UYDTYBIOdMQP25sb4xyQHU/oMsMcpoZ2DFu7Tuwze881zhppCAANSwIuCuNPfaQMYqccHKSRXLkUYto697zwc6ubHYsNsgLvoQkZxkk4GonAxmcEn7udD0bwH4Ny/wAwWo4VyzHGRzG4+I3H9K9HtSVI8vvbdsr/ALfuB6nguVG5Uxt6lSWXbzwz7+grM/s2cVJW7tidlKSoMeeVk3+Ue3xqx+1yIScMMn3HhcfB2Cf+cVr72LTd1xZRkgTxSLgciwwwz8lJrI2PoylcCuaAUpSgFKUoBSlKAUpSgNTf2jZythCvR5xn+FGNVT+zaP75c/7gf8a1cP7RNtq4dG/+HOv+ZWFUz+zhOBe3Ck7tBt66XXNAX/tS2byb00D/APmp/wBTUZUr2rTF3L+0EP8AkA/8pqKrdaOd7PWFWZJ0QEu8DmMA6SZIcSRAHp4l/Or9a3KyokiEFZFV1IORhwGGCOY3qh2E/dyxueSuNXXwnZ9uvhJqb7OcREPd2coC+8trKv6KeIEmNEb7MioQpQ7nRkZqk9l4aLKTUDxLgdvcZ76JX1HJzzyORzzGPSpu4Ox/CsSqliIbgpVNMUz6QMd3P/eYzz594e8B35iTlURe8Tawune9VI4LsRBZYyzqkkSlSZEKh0RlI3wwBG7b7THaXjq2cWsjW7bImcaj1LdQg2yfUDmRVH7K8Gk4rcvcXLF4Y2xITn61+YgQDZY12LAfu9SaynLnsWzswYLg803UVx92/JfyXuC3iYmeNY2MgGZkCtrHMZkX3hj1riUHGcEDzOw/E1Cdp+BWcFxa92Ba980qusEjWqsNAw5EZAyHEadAe+xuSK73HAoBpUxd68jBF79pZxkgliyuxyqorNv5AZGRWcsdMiOW1Z3k4tDq0KxlcbFIVMpB8mZfAn8TCumJ5OeLZT0UrJMfTWMxx9eWs8txUvBwSbZRPEsY20pbFdvJQZio/CstOzqfblmcZO2sRggjkRCFyPQk1PwmQ8yICJY4QIlGOZ0Lqd2JO7FRl2Yk7sfmaxMEKgIwzZlfl782Gwcc9MfdoD+zV3tuHxwjESrGoySFUKPMk6eZ25mqVK2RGw5NDAQehHdJuD1Hr6Vrix9rMcuTuVHiRXFeleb7V0HMyY7ax6+CyZ/wYm/laNh+YrVfszOOK2h8nf8A8GWtte0H6vgT+kVuv88kSn/irUvs0Unilrjozk/DupB/qKwZuj6WFc15W7ZUV60JFKUoBSuM1zQClKUApSlAUP23WXe8HuCASYjG4A9HUMfgFZj8q0p7E+I9zxeAHGJg8ZJ6alJXHqWVR86+muM2AuLeaFvdljdDuRs6kcx8a+OraR7O6VuUltMDjyaJ88j6r1oD6Z7dQYmR/voR/If/ALVXaufaMrdWUdxHuAElUjqjLv8ALS2fkKplbQfBjNciu6upRopV7yB92TOCGG4kib7EgO4II/1rpSrFU6JGz449oEju5e/t5G0wXvLB6Q3a48Ljo/IjGd81ZLqXQpJ3OwUfeZiAgz6kjf51ToJMBlKh45BiSNt1ceo8x0PTAqMv5nskEUUrNbyRSvbhzh7VgDHgt9qNe8JUYOSg5bk4y+U3xp5HUVyQ/ai/kuZT3Z1NI6wwZ5ZY4VvgW1Segx0UVuDhfCltbZLeDlEhVT95tyXPqzEkn1rTHC+IrBNBOq94sDk6dRjOdBVea9ATsQAav9n7TrUn62KeHfnpWUAeZMRJHwxmufFONtt8s9TrcGVqMccW4RW0rX3fBn8MkW7knnIDRMBBGrAEFV3mJU+ch0kEfqR515dnOGRCaWWEMI1JijHeO6gqR37Rq5IUa1EeBsO6OMA4r2TikdzBILCaEyMG07kFGkJJdoiNYYamfSQN+eK9eD2NzEEiD2yxxoFUd1NI23Us0y5J3JJG5Nbnl6LCBiuQK8o10jxOWwMlmCKBjmcADA+Nas7V9sGvC0UDFLXBBPJpwc5JJ92IjkvNh72xxVZzUFbNun6aeefbD1fgiY7Ydu0UmK1IkYbM/OMHHT/FIPT3MjfVjFQHZSWZkdjG724YmVwNoyxJaWMdWBzrjQY0jkpArM7J9i1mKTTgrFzVORlA5Fuqx+mxYDoDvtCGMIqqgCqoAVVAAAHIADYCs4Kcn3SdfY6+oydNhxvDiXc3uT/j3++zXzLg42PIgggggjKspGxUjcEcwa6mEvhBzchR/Ecf61IcW4ULZwq7QSsTHkgCGV2z3BJ5RSMcp918jOGUD17N25acEjAiyx9DyUH1zk/w11KXB5Tj4GL7fr8RcMWMZHezRgAcsJlsH+UfhVK9jFtrvi+2I4WP85UDFeP9onjXe3sVspytvHlufvynJB6bKqfzGrR7CeGFbWS4P64oi8vdiByR13ZyD+4KyNTbNmdjWRWNZdaxeN8aS2CastJK4SKMEBpGY4wMkAAcyTsB64BAk6xuIXyQRtLKwREGST+QAG5JOAANyTUHddo5YUaSaBe7TJYxzKSqD3nIlCAgeSknyzWC0r3EizyqUVN4IWG6ZG08w/xSM6V+wrb+I4WUmRaOs6PdZa571EbGi2SV4e7HMNPJCQzSnqobQowNzkmS7LXL95cQFmeODuijO2tlMqlmhZj4m0DQQW8WmVck4ycE95LIYIDhx+llwGFuGGRsdmnYHKodlBDMMaVezcM4elvGI4xhRk7kksScs7sd2ZiSSx3JJNS68AjLpSlVJFKUoDg18y+3Xs79F4iZlGI7sGQbbaxgSj45IY/v19N1Tvap2V/6RsJEVczRZkh6HUo3Ty8Qyu+2SPLNAVf2BdpFuLNrKQgvb50qTktE58jzCsxX0BUbbV7cTsTbytEeS7qT1Q+6fyI+KmtGdk+Py8NvEnQHVGSrodtS5w6HyP8AQgeVfSHaTisFxBazQFXknP1LHdVUKWkeUDmIwCdPVwq9TVouik1aK5owcEMzgZ0KQukH3TNK3hhU8xkM5AOlDXtFC2QfqsDOUWBp+u310zgfhEBXi3gAjiGSdTDWSQMY7y4nYbsckZxuzMFXA93ylgjb3kEp28U4EnLqkB+pj3zyUtg7sa05ZTgzZV1AhDGref0e3bHyjKN+dVntQ7NKY3C4jhiQaVZPC5lJyrMxByM86nLly6FXEbrjdWgtyD8u7qH7T2yJcOI1Cju7VsDYAusoOB0G3IbVh1HEDv8A02n1C9f+Mr30UKhAyeuTjO3wArEX03+G9SlRtxCNXiVW8sjBx6OuGHyNedLnln1uB9q7Yr3+TLhUOBkAldgftD4MNx8jU/wntTd22NMnfoPsTksfgs/vj+LV0+FRXBY40inmfD4AihilZWHeuCdbHZtCL4t+p2O1eSP0IIIHJuePMEbMPUGtYuUUmmcGWGHPOUZR06v7+KTXl7XBYe1nbwXdssEcckLSb3Ct0QYxGsg2dXbmRzVWBAzio3sPwoXVyVYZiiCvLzwckiOM4+8QxPohHXavX7sJMZx91Rp8ew5gjJyTjY7YPlV17AcUS2neBwAt06mN/wDaKukRMfIjdfUt51eNzyJyOXK4YOlnjwp3fLfv09b8TZDGs8VFKS86pyWNRI58ySViX8Q7n/dr51KV2Hz5hcSt0lVo5FDI66WB6g+vQ9QeYIBqD4XxJLRbhbk/WQL3hk2BuIgMJKF5ahsjftDO2oVOyNkk1Fcf4a00eqNVeaLUVRjgSqR9bA5H2XXb0YKelQyUfMnELuW/u2kI1S3Emw9XOFUE9BsB6Cvqrs1wkWlrBbjfuo1UnlqbHib5tk1rX2Zez1UvmvQS1qih7XUNyZQQA46PF4lYfeAPStgydrrMawtxHI8ZwY0YM5bVpCKud2LYUDzNQWJi94oltFrcFizaURcF5HIOEQE7nYnJwAASSACRS7vvG1zSEPcNoYaT4U7p1kjt4SR7mpMMxGWLE7DSo9GZy5mnIMpBUAbrChOe6j8ycAu/NiPuqoGLJIWOT8vStIxMpSsz+IXSGWG4c5tSodCRhI5DgxTTg/ZCkhS3hjcEsM6WXJur1mcxQN4xjvJtnWEMMgLnIedgQQpyFBDN9lWj+FXWhu7OySMdB2wHkPiiI8nYll5+JnXqorNLJCqqECR5PuKqqpY5JKqABkkknzq1Ed1GXwDiAs1WGUDutXhnAPvOTn6Vkk62b9bnDs++kkA3AVSYIMAr7wOQAcNsRuu/NfjWJYl5VeFJG+g8gQSGfGQ8EMudX0fll+fNUJG60lHyLxleyZv+ONOzR2r6I1JWS5ADeIbGO3DeFmB95zlVK4wxOF8uFXs0M8MUk0lxHcGRQZFj1xuiF8l4lVTGVXG65DEbkNt43F0kIjjVCzN4YYIwoLaeiDYIi5GWOFXPnsZjgfAjG5nmYPcMunIzoiQkExQg/ZyASx8TEAnkAIaSLIm6VzilVJFcGuaUB8/e3TsEYZDf26kxyH69QNo328eB9luvk3xFSnZKwMMEaEEd3BEuDpPjnJuJjkeeq3XHlGtbnu7ZJUaORQ6OCrKdwwIwQRWsLKERz3KL7qXhUZ32S3swBn4CrR2Vnoy+H8GkmgmnjGSZmQLjBeO2LIuk53Bk72QDrrHkKjQf+fh0qJ4T7Sjw2a3gnBe2kiDEj3omMs2pwMZYcsjntt5HZV1wu3v41uLaRCXGRIniV8bYcDqMYzzGMHlirRn5lZQ8ilsKju0sZ74k/rLK0cfwa9X5mpm+spIG0yoV8jzVv3W5H4c/SoftI2JLBs7PBcxEf7mRG/4X/KqdRzjZ1fprrqY+/sQFeVzHkciT6Y/1Neo8vIkfhSvOPq7aZFZIP6M5/b0qPngliOuBjOOY513DnJYnLNjJ5cuSgcgo6D+pJNZ8kYbnWO9oehzVGn4G8ZxfMt+/fmcLeMK87iQyKUOwbbbYjyIPQjnQwt5GvKeKQqQiMzkHSoBJJwcBQNyc45edRyXksdW6o2d2V4hNFDFLLMjy3arLKJFAQqB3cLJNGMxkxRxsdYcZ1brmrOOPxspDaopNOTHJgN/AykpIOW6Mw36ViQdndbIX8MSRQosa7HCIMg/dAJbYb/Co7tRxK3mje1g0s0ElmToA0x5u4RoBH2sBsgchz5163CPgtssxFe9snX8K80TUayuXyoQVjiSG3kkiTIhv84x+quWB1gfdWUeIbY1ht8tWNeENOFChYrSNRGAAAHlDgkeWmJQOn6XrUzxKb3Fxku6n90RHvC3+VVB83FVyZtMlwm+SbeT+F49G3nhrds/viqp/OkXa+Rs6yyaj6dK6UFK2MDq6AgqwBVgQQeRB5g1lW/Fe7GJ2zGAcTHcqOi3HpzHe4xsNeD4mx65UkbjagJDjkXhTWGaEODOq5JaIq2DhQWZA+gsq+8ueYBB95uKrhVt9E7uoKBGBjSPkskrpske2Ao8TYIUbHELa6of0DCNR+qYFounuICGhPrGQNzlTzGXHxlUDF7eSMsQXMCC4V2IxqZoVEhOAPFJGPLJqCU6RMdi303FzHMVe5OiQTAaTLA2yBUydCxuHj0DbYMd3JNyrW3ZDiBvOJ97DHItva28kTSvGyd5JJIjGNVYZGnRv1yOQyM7JrN7NVoUpSoJFKUoDg1rHiEfd3t6g5mWOYf8Aewov4Zh5/Gtn1Qu3Vrou4J8HE6Nbud8BlLSwZ6DJ75PUyDyq0dlZaNZ9uuyNxdxme3QSfRXmR0UYfRIxniKj7YCTBTjfI69KL2T7YXfDn1W0mAT4o28SP+8vn6jB9a372dvhb3asdkuQsDk9HUsbc/xa5U6blBuSKz+2vsxs+I5cqYZyc97GAC22PrFOzDl5HbnzzDVMmLtEL2X9sVjeDurtfo7nmJPFE23R+nL7QHTc1Y+Mdjre7ihMLhBHI0sbJiRfGpVlGT7hznAPStD9qPZNxCzJKx/SYgM95FueuQ0fvg7Z2BG43ztVW4Txq6snJgllgcHxBSVyVyMOh2OMnYjaofKovCTjJSW0bt4j7OL1HZojDKrEbBih5DJKsMDl941Hy9lb1Tg20nxBQj8Q1Vfh3ts4nEMMYZtsZkjOfjmNl3qwxf2gJNOHsUY9SJioPyKH+tYfAj4Ho/5bM/qSfp/R3/6tXn/40n+X/wB1ZcHYu8fH1apn77gY+IXUfyqPb29E8rAD/vz/APHUfd+3C6Y/VwwxD1DyMPUNqUfitT8CJD/VMr0l+f7L5w72d8jPNn9mIY+Wttz8cCs684rw3hSkeESAHwJ9ZKxGdiScj+IgDPStKcV9od1cAiS4k0nmqfVj8ExkenKvDgPBLq8/7JaySD72AidftsQvQ9avGEY6OTL1WXL9T48vAtvar2k3F1lIc28R56T9Yw/af7PwX8TWV7LYF7mVsbPdWUORy2lEhHltpG3qKsHZb2NqpWS/l1kb9zFsnweQ+Jh6DT+HO6dpLFI1sYokVES8g0qoAACiQ4AHwq5gSirgbVg8Rv8AQdCAPJsSCcKik+9IRk7jOlQMsR0ALCOu+JvcEpbPoiUsslwACzMuzR22dsqc6pSCqkYUMdWnnhHB4xqSICNSdTndmZmAGp2YlmYgbsxJqk8lcLZfHivmWjmSzn0mTSsjaRtkReEZJ051Yzz3PTnsKrN/dd5cRhUeOSJH70S6VzC5OBHoLCUiRFYMDpUE5ILYFw4jxTKaFBDHZzyxjZlHzBGfKq5xOyE6Bc6HU6opOsb9GHmp5Mv2lyKwjkUZ2zoeOUoNIxhSsThl6bgKqRlpyWVoE37t0Yq5d+SR5GoM3NSMBjkV63NwItp1a2bbImAUb7eGcExNv5Pn0rvtHnUz2pXUyKBq1pjz1rj8c4rGt7zvvDao9yxGR3QDL65nYiIfAvn0qSD2uLhY1LOwVVGSSQAB5knYCpHgnZqW7w82uG36LusswP5woRjykOf1eMGY7O9jtDrPdFZJlOURcmKI494at3kwSO8YD9lV3zbqo5eRpGPmeNnaJEixxqERBhVUYAHoK96UqhcUpSgFKUoBUT2p4MLy2khzpZsNG+M6JEIaNx8GAOOoyOtS1DQGo4ZBPGRINLEtHMgODHKh8YU9CrAMp8tJq9dkeOGdDFKR9IhA1nkJV+zOg+63Ij7LBl3wCYjtrwVo5DewqWUjF1Gu7MqgaJ416ugyCv2lOOYFQIOru5Y5NLDxRTR4OA3PGdnRgMFTscDkVBGn1Iz+lm1qieMdmbS7/wC0W0Mp5amRdQ+D+8PkajuB9rVcrFc6YZmOFOfqpjgn6pzyOBujYYb41Dc2fNZmhrfifsT4bL7glhJOfA+fkA4YAVX7z+z/ABE/VXsiD9uJZD+KslbppQGj4/7PgyM8QJHUC3wfx70/0qasvYRYqQZJbiTHMZRQf5VyPxra1KAqXCPZtwy3xotI3I6yjvT/AJ8j8qtaoAMAADyG1R3FeP21sQJ5442bACsw1MTnAVPeOcHkKgrztqTtb27nbZ5z9HT+QgzHfpoFKIbot9UX2m3ayQiCG403KuG0Rlml0lXVgBGCY8q5Gs4AGTnao2/v7icnvp30HP1UOYE683U962xx76g4zpFY8MYUaUUKpPuqAASTnJA5nO+Tk1dQKufkevZ69kFl9aqxtaGygcB1ZVXRb65MgADaUkgZAxzqyXt93E6omkF4jjrkocsP3wGDY6jUfsmqfLfwwySRXDqIrmLTIurBjKAqWcL4kV0kC6zjDInLINeJ43A391uLhRKmGjnR0GvBPdTI4JCTAZDI2ATrwCpIrkyxqTVHXifdFNsnLgsGZ1BfVu6D3ifvpnbXgAFdtQAwQRvhNxiAhiJovD7wZ1jKf7xJCGT4EdKjo+0UmXQwPdGILqls1Ey+M4XXCGBjc4JKgsB02rjh3A7ji15byy28lvaWjiQm4RUkmYEYTuzkhPCARkjBPmMZxxOT5NpZVFcfsWn2VeNbydQe6nuS0TEY7wKiKzjPNSytv8avTIDsQCPXeiIAAAAANgBsB6AV2rrSpUcTduyLHZy01959Ft+8znX3MerPnq05qSVANht8K7UqSBSlKAUpSgFKUoBSlKAUpSgOKovaDspJE7TWShkYlpbXIXLHnJbsdkc7kqfC37J3q90omQ1ZqaOWOYSIPGBtLFIuGX9mWFxkfEjHUE1kWNxNAALed41AGI2AmiAHIBH8ajkMK4AAwAKvnGeztvdYMsY1qMLIpKSJ+7KhDD4ZxVcuexlwpJhuUkXotxH4v/3xFSRjHNGPmTV+5PZTta0eMfa28VQDHayt1bVNAPTCaJf+Kuy9sbvO9vagelxMfy+jj+tYj8Bvg2PosTD7y3eM+oRoM/ImuJOB3wPhtUI9bsL+Qganyj5jvL2hvmzmaCME7d3bsWA8i0spU/HSPlyrBuHkkz3txcS75w0vdqPQLAI8r6MWFSsXZW8bmbWEEf7Wcqfh9WD+VZtr2KfYy3bkjORDFFCrD4sHkU+ocUuIqTK1Y2ixKe5jWJevdqEHzYD+pryW9jLaVbvG1aSsStOwY9GEQbSf3sCrxD2JshjvIjcEdbh3uM/ESlh+VT0FuqKFRVVQAAFAUADkAB0p3jsNeWnBbuX3Lfuh0a4cLzGx7mIsxweasyGpqy7Fdbi4kk844vqI+n3cynfPOQgg4Iq24rmquTLKKRhcO4TBAndwxRxpyKqoAPxA5/Ouy8MhCGMQxiM7lAi6SfMrjB5CsulQWPG1tUiXTGiov3VUKN+ZwNq9qUoBSlKAUpSgFKUoBSlKAUpSgFKUoBSlKAUpSgFKUoBSlKAUpSgFKUoBSlKAUpSgFKUoBSlKAUpSgFKUoBSlKAUpSgFKUoBSlKAUpSgFKUoBSlKAUpSgFKUoBSlKAUpSgFKUoBSlKAUpSgFKUoBSlKAUpSgP/9k="/>
          <p:cNvSpPr>
            <a:spLocks noChangeAspect="1" noChangeArrowheads="1"/>
          </p:cNvSpPr>
          <p:nvPr/>
        </p:nvSpPr>
        <p:spPr bwMode="auto">
          <a:xfrm>
            <a:off x="683569" y="1340768"/>
            <a:ext cx="7200800" cy="1051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u="sng" dirty="0" smtClean="0">
                <a:solidFill>
                  <a:schemeClr val="accent6"/>
                </a:solidFill>
                <a:latin typeface="+mj-lt"/>
              </a:rPr>
              <a:t>В целях повышения эффективности деятельности Экспертного совета будут созданы рабочие группы:</a:t>
            </a:r>
            <a:endParaRPr lang="ru-RU" sz="2800" u="sng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28" name="Объект 2"/>
          <p:cNvSpPr>
            <a:spLocks noGrp="1"/>
          </p:cNvSpPr>
          <p:nvPr>
            <p:ph idx="1"/>
          </p:nvPr>
        </p:nvSpPr>
        <p:spPr>
          <a:xfrm>
            <a:off x="683569" y="3429000"/>
            <a:ext cx="8064895" cy="2592288"/>
          </a:xfrm>
        </p:spPr>
        <p:txBody>
          <a:bodyPr/>
          <a:lstStyle/>
          <a:p>
            <a:pPr marL="324000" indent="0">
              <a:lnSpc>
                <a:spcPts val="3400"/>
              </a:lnSpc>
              <a:spcBef>
                <a:spcPts val="0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2400" dirty="0" smtClean="0"/>
              <a:t> по теплоснабжению;</a:t>
            </a:r>
          </a:p>
          <a:p>
            <a:pPr marL="324000" indent="0">
              <a:lnSpc>
                <a:spcPts val="3400"/>
              </a:lnSpc>
              <a:spcBef>
                <a:spcPts val="0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2400" dirty="0" smtClean="0"/>
              <a:t> по водоснабжению и водоотведению;</a:t>
            </a:r>
          </a:p>
          <a:p>
            <a:pPr marL="324000" indent="0">
              <a:lnSpc>
                <a:spcPts val="3400"/>
              </a:lnSpc>
              <a:spcBef>
                <a:spcPts val="0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2400" dirty="0" smtClean="0"/>
              <a:t> по обращению с отходами;</a:t>
            </a:r>
          </a:p>
          <a:p>
            <a:pPr marL="324000" indent="0">
              <a:lnSpc>
                <a:spcPts val="3400"/>
              </a:lnSpc>
              <a:spcBef>
                <a:spcPts val="0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2400" dirty="0" smtClean="0"/>
              <a:t> по управлению многоквартирными домами и предоставлению жилищных и коммунальных услуг.</a:t>
            </a:r>
            <a:endParaRPr lang="ru-RU" sz="2400" dirty="0"/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AutoShape 8" descr="data:image/jpeg;base64,/9j/4AAQSkZJRgABAQAAAQABAAD/2wCEAAkGBxQSEhUUExQWFRUUGBcbGBgYGBcXHRgcFxoYHxgXFxUZHikgHBwlHRgXITEiJSktLi4uFyA2ODMsOCgtLisBCgoKDg0OGxAQGywlHyQsLCwtLDQsLS0sLzQsLCwuLCwsLCwsLCwsLCwsLCwsLCwsLCwsLCwsLCwsLCwsLiwsLP/AABEIAOEA4QMBIgACEQEDEQH/xAAcAAEAAgIDAQAAAAAAAAAAAAAABQYEBwECAwj/xABKEAACAQMCAwUEBgcFBAoDAAABAgMABBESIQUxQQYTIlFhBzJxgRQjQlKRoTNDYnKCkrEIJFOiwWNzsvAVFjSDs8LR0tPiVJOj/8QAGgEBAAMBAQEAAAAAAAAAAAAAAAECAwQFBv/EACwRAAICAgECBAUEAwAAAAAAAAABAhEDMSEEEkFRgfATIjJhoQWRwdEVQrH/2gAMAwEAAhEDEQA/AN40pSgFKUoBSlKAUpSgFKUoBSvC9ulijeRzhI1Z2Pkqgkn8Aa1fYe2uzue8iIktWZXEckhUpkjCFmX3Dk55EDHOgNlWvFoJHaOOaN3jOHRXUsp8ioORWZXxNY3kkMiyROySKcqykgg+hFfQ/YH2u201uFv5VguEwpLAhZPJxgYB8xQG06V0ilDKGUhlYAggggg8iCOYrvQClKUApSlAKUpQClKUApSlAKUpQClKUApSlAKUpQClKUAriovi3Fu7YRRJ3s7DITOkKucGSWTB0IN+hJxgAmoqVLxtzeKhwfDDbqVG5xlpWLNtgbYzjpVZTjHbJUW9FprmqfxHi95bxOWaBgMYnMTgRDbLXECyZKZzmRG8OoErpVjWoe0HtX4zbzvDL3MTocFVjBHoVZicqRuDnrUxkpK0Gmtl89tnaa6tVgS0ljUSd6Jwwic6dIKBkkBIUgS7gdAM+fzxZqvj1KGIU6RkgZBHkQT4dVbG41ay8atI+IKCt3EVgkXSQtySTo+j42LgE6lHTfbrXuzfY15pjBOHtpZEcWzP4UMyFT3UmRkZXV5HdTgg7yCucPl0yZGxIYL6FlIU/jiseaRifESSPOthdkez3etdcIvF+jXD4lt2deUsQbK6gcFGTVuMg6SQeWYXhfY6Wa4mtZT3V1GhaNX92XSdxr8iu4YbHHzqHJLYSbMTgHba/s8C3uZFUckJDp8NDgj8q212U9u0bYS/i7sn9bECy/FoydQHw1fCtIcU4ZLbyGKaNo3Xmrf1B5Eeo2rK7PQ5cuR4UU5zywQQc/w6j8QKkVzR9h8O4hFPGssMiyRtyZSCD+FZVfLHDby64Y30qyfTsDND7yHDYwVz4lGTvzXOx3re3s97fwcUj8P1dwigyRHp01IftLn8MjNA1RcaUpQgUpSgFKUoBSlKAUpSgFKUoBSlKAUpUN2r7SwcPt2nuGwo2VRgs7dEQdT/AEGSdqAk7u6SJGeR1RFGWZiFVR5ljsBWpePe2JZbiOz4cN5ZUi+kuPCutguqOLm2NXNscuRzmtWdvvaBc8TkOomOAHwQg7DHJnP2m9Ty6VMez/2dTytFeTs1tArK6HSzSyFTkGOMAkLt7x9MA5zQG8OExn62VsF5pZCxGfdjd44k36KiDblqZz1qQFQ3ZSTMTgnLCe4LKdQZBLNLJGrqwDL4HQ/A7VNDc/8AO1edltzdnXD6TtCfEPLmfgOdUv8A6g2F0030pD/c2MUbLIV+o0LNGCFwMIJmQddMY3NXDPrjbck4A8yT0FVHiPEoltzJM+mO+uxjw+LuEiTEaquSxmSBcDGSLkDArbpr5M83gS/ZXhSIiSiPu1VAltEQcwQ9CQdxLL77nGdwpzpJM1dxhxpdNYyG30EAqQVYajsQQCCORANVJvaVbIV7+2v7VGOO9nttEYJ5AkMSM/CrFxK8BRQjBhIA2oHIKHlgjof6VpNtcsiCT4RAcXhinKl4ZGEbBkYsZnVh9pCGd1HwXHnXlJAshSRgkpjOY5MAPGeoV12ZT1UafIqazWrylwGwxUOehZQx+Kk5NYOVnUoKJFdoOBwXsfdzrnHuOMa4yeqN5eanY/nWke0PBJeGzlHOoEZjcZCyLnY49DzXofz+gZFIOCMHyNV3txwMXlnJGBmSMGSI/tKPEv8AEoI+OnyqceRxdeBGXEpK1s1RwntFuBLjcMCehz0cct+XlzrB7P8AHnsbxLmDI7tydOSNSZ3Rj5EbdaiUjJ5DPP8ALc/lXQ12nC22fbtrcLIiupyrqGU+YYZH5GvWq37OJC3C7IsckwR7/KrJQgUpSgFKUoBSlKAUpSgFKUoBSlcM2NzsBzoCM7Sccisbd7idsIg5dWJ5Ko6kmvlLtl2ruOKXPey/uxRLkiNSdlUdSdsnmT8gJ32vdtzxG6KRt/doCVjwdnPJpD0OdwPT41dPYZ7PhheI3K787dGHL/bEH/L+PlQHb2e+zOOziS+4ipaXKmK3OMKxPg1g7FycbEgLuW5eHYFzLNHHJIGjl7xmLhGOoAAkRxtuu0agYIGTk5GqvOXN5cM+hZYoWxEkpAiJQ+OfADamL+FSV27olcB8mL47NrkKzBbUjKzSRnUr25WZWJnKKE+sVFyy/V6sg+LNYyl3cGsV28s78PimZ2uo2Cd4kSxxSAaJIUyVeUplo5GMjlSCdK6NSk5UZ03HseDuJBNhiEfCx6V5yG6GY+7A3OCXx9jO1c3kiIvNUWNc5WRYyiKNiofwugA6kjbrUH9OkcTh9X1awmNWVEPd3iMmuVVGRMO7mGnwhRJuCeWksEHSM1klyz1vuImUESssq5/RIjRwsMnAmZyZZgNthoU43BBqQ4Jl5YHc6mK3chJAzr7yFAw8iEyu3RsVXqnOz7lRG5QnxzorbgYeNJMg9Rri0/EgVpKCjCkZwk5T5LLeXUQ+rlePxjBR2TxA9CrHcGq/Dw5bYGBD4IyTGNyUjkJZUJPRWLgfshfKunaDtlFZyxQrAJFmBJfOnUcAv9k5OCCS5AJOM7HHrhSzOq6UbQI1wQRGgOksp93LPIQu2F0cuQ45OLTSejrxSuZj3cBcY7yRF692QjN6GTBZR+5pb9oVXrnsJw9/ethn7yyTBviSXIJ9SDVyj4ZLIuUCLnkX1fjpXc/iKirxZ4GAniUoc4liLEDGPejOc9Ts2cA4Vt8UqaVo3csbdMqT2dxwpNcDyXdkv6SCQgywr1khcYBA6gDG/LmwtsLglWU6lOllO+CDgg457g16A/Bh5bEMDzHkQQfwNYXC7QRxJFyWNWQEn7CFgpJ/cANUk7NIx7Xxo0irAXl0kYOnvJGRQQf0bMdII2Ph1DI51345wlGR5E8LId/JhpDD4Eo2c9cH0qCvLtjO8mrLGRm1DbJLEkjHnz+dZq8YdleIDWsmAqkZIONKhMb7eHA/ZFd60efaPr7hVmsMMUSbrGiqDtuFAGdvPGay6iezl0hi7lXDPa6IZeezrGhPPmMEHP8A6GpapKClKUApSlAKUpQClKUApSlAK1p7dO1f0Sy+jofrbsMn7sYx3h+eQo+J8q2Wa+T/AGt9ofpvEpmBzHCTFH5YjJDMNyMM2o58iKA6+y3sh/0lerG4PcRDXMRkZUEYTUORY7bHOAxHKvo/jnF+6khgj8OWj1aR7qagFUAefl5A+Yquex7gq8P4UJpBh5wZpPML+rX+XBx5sRUbPdszmVvfLaz8QQQB6DAHyq8I2UnKjLteMfR0ji1L3scaxyJ3ojdWiARyyEHwEjUGHMMCAcisrg5WcNKsscxkCp9S+tI1GrEatsSSzOxZgCxPIBQBYOCvjvwCT9e7auWoShZF3+0ArhAfKMDpXPEuEQzks64fSV71DokCtsQJV8WPQ5HpXM8HHDOiOdp8lUE8fheJYERhrWRlLM2r7cVtHjZhnxuyE55Ec8WSXYgajqYNI7kF5WAwrPp8KADOI08K5NZPEYGGdWkSQ6I5Qo0qRjEE6Jk6UdQFxyDIR0NYVdOPHGPKOfJklJ0z1tY1ZvrCRGqu8mOeiNSz49dsfOrLbRtpBkULIwGVHKPO4hUdFTIHqQSedVWSIvDdoDgvZ3Kj44Q/0U1Y+NX7tDJNAAWKd4gbluobceenJA88VnnvRp09bPKSIPIj6YWjwWzpJdnyNDD7OkeI5Oc5BHnXH0vUZQyOhjZRlsFZFcgB0frud1O4r2t0LRo48SMqlXUhgwIGG2A5j0FdCa5mq2dad6MTtBfTPB3akjGfFnAYBToVjkafFpzvgjqeVYnZOZ1t5UuckMqaUTLDXhtRjbPhH6PBzgEbedSS5Gd+vhPXBA2PrnI+GK89QyRkZGNQ6jPLI57+dV/27ivwos8YNQGCoXSFAwcg7b9NsEcqr/beK4miFvB4Ul/SyZxhc7R5AJ8R2IAJOQADk1ZTWNcWyuRrUMFzhW3XJ21FTsTjbfzPnULh2atNqjUPFfZ3JFbyTJOshhGqSIxyxOq9SBIoJxudwMgEjkRXp7N+Csgl4pJEXgsAXVcfpJhjQP3UyHY9MD5bQvIcobdFH1sbRY3wqyeHGRuFCmRv2Vj6ZGbX2YuYjHJbKiiFNSqgAA7psjl1zvk9c711Y25KzjyJRdGkPZL22kg4mTO5ZL58TE4/SMSUkxtjxHGBjZjtsBX00K+Oe2fATY3k1vuVRvATzZG3QnYb4IztzzX1B7N+Om94dbzMcvoCSHzePwseQ5kZ286uULPSlKAUpSgFKUoBSlKAUpSgIjtbxQWtlcT/AOFE7DfGWx4RnzLEAepr5I7N8PN3eQQnJM8yKxwTszDWx+AyT8DX0V7ebkpwiVR+skhU/Jw/9UFal9g1mJOLIxz9VHI4+ONO/wAnNAb17bTiOCOFNg5Ax5JGOX46BVNqf7bzZuAv3Ix+LE5/oKgK2iuDCT5LF2bnxIgJ/TWygDV9qzco+E8yk8WSPuVZqpPCboJ3RJwI7lEJ06iVvFaIKD9nMojJPpV2qj2XWiG7Q22B9IVSxjUrKgBJlgO7oFHN0/SJ1yGAxrNVS4g0NgMHUgMjqQRIjDKOpGxBH+tbEzVQ4jw7Q/cBdjrktTvyJzNa77DGzxj7uoDAQ5J0GrMLhTBZo87gtpI8w4KkfnWT2bH91jQkt3QeFmP2jA7xE/PR+dR0pMZ8QKspBwRg+E52B+FS3Cge8vE6JdyaR+y8UL5+bM5qmbVmmDZX+DQ8QtZDDbqZYQ2wYakwfIg6lbHMDrv1zU9ccduk/TcPzge9rZRnoPHEQPiWrNntA4DBnUjIDxsOYO4IIKNgjkwOPSvPE4GBdyfHQmr8fd/y1z952qMW7av8FNn7T3fEPqba3js1YlWlGXYc9YWXSuCADkIMjzXmLNa2SxJGgLN3SFQ7ElmzgsWPXUQG9DXtDAkfu5JPNmOonltnko291QF9K5Zqyk2y8UkdCKw5bgh40CEvLIEUEoACQzFmwxbSqKzHbkOnOu11dkN3UYDTYBIOdMQP25sb4xyQHU/oMsMcpoZ2DFu7Tuwze881zhppCAANSwIuCuNPfaQMYqccHKSRXLkUYto697zwc6ubHYsNsgLvoQkZxkk4GonAxmcEn7udD0bwH4Ny/wAwWo4VyzHGRzG4+I3H9K9HtSVI8vvbdsr/ALfuB6nguVG5Uxt6lSWXbzwz7+grM/s2cVJW7tidlKSoMeeVk3+Ue3xqx+1yIScMMn3HhcfB2Cf+cVr72LTd1xZRkgTxSLgciwwwz8lJrI2PoylcCuaAUpSgFKUoBSlKAUpSgNTf2jZythCvR5xn+FGNVT+zaP75c/7gf8a1cP7RNtq4dG/+HOv+ZWFUz+zhOBe3Ck7tBt66XXNAX/tS2byb00D/APmp/wBTUZUr2rTF3L+0EP8AkA/8pqKrdaOd7PWFWZJ0QEu8DmMA6SZIcSRAHp4l/Or9a3KyokiEFZFV1IORhwGGCOY3qh2E/dyxueSuNXXwnZ9uvhJqb7OcREPd2coC+8trKv6KeIEmNEb7MioQpQ7nRkZqk9l4aLKTUDxLgdvcZ76JX1HJzzyORzzGPSpu4Ox/CsSqliIbgpVNMUz6QMd3P/eYzz594e8B35iTlURe8Tawune9VI4LsRBZYyzqkkSlSZEKh0RlI3wwBG7b7THaXjq2cWsjW7bImcaj1LdQg2yfUDmRVH7K8Gk4rcvcXLF4Y2xITn61+YgQDZY12LAfu9SaynLnsWzswYLg803UVx92/JfyXuC3iYmeNY2MgGZkCtrHMZkX3hj1riUHGcEDzOw/E1Cdp+BWcFxa92Ba980qusEjWqsNAw5EZAyHEadAe+xuSK73HAoBpUxd68jBF79pZxkgliyuxyqorNv5AZGRWcsdMiOW1Z3k4tDq0KxlcbFIVMpB8mZfAn8TCumJ5OeLZT0UrJMfTWMxx9eWs8txUvBwSbZRPEsY20pbFdvJQZio/CstOzqfblmcZO2sRggjkRCFyPQk1PwmQ8yICJY4QIlGOZ0Lqd2JO7FRl2Yk7sfmaxMEKgIwzZlfl782Gwcc9MfdoD+zV3tuHxwjESrGoySFUKPMk6eZ25mqVK2RGw5NDAQehHdJuD1Hr6Vrix9rMcuTuVHiRXFeleb7V0HMyY7ax6+CyZ/wYm/laNh+YrVfszOOK2h8nf8A8GWtte0H6vgT+kVuv88kSn/irUvs0Unilrjozk/DupB/qKwZuj6WFc15W7ZUV60JFKUoBSuM1zQClKUApSlAUP23WXe8HuCASYjG4A9HUMfgFZj8q0p7E+I9zxeAHGJg8ZJ6alJXHqWVR86+muM2AuLeaFvdljdDuRs6kcx8a+OraR7O6VuUltMDjyaJ88j6r1oD6Z7dQYmR/voR/If/ALVXaufaMrdWUdxHuAElUjqjLv8ALS2fkKplbQfBjNciu6upRopV7yB92TOCGG4kib7EgO4II/1rpSrFU6JGz449oEju5e/t5G0wXvLB6Q3a48Ljo/IjGd81ZLqXQpJ3OwUfeZiAgz6kjf51ToJMBlKh45BiSNt1ceo8x0PTAqMv5nskEUUrNbyRSvbhzh7VgDHgt9qNe8JUYOSg5bk4y+U3xp5HUVyQ/ai/kuZT3Z1NI6wwZ5ZY4VvgW1Segx0UVuDhfCltbZLeDlEhVT95tyXPqzEkn1rTHC+IrBNBOq94sDk6dRjOdBVea9ATsQAav9n7TrUn62KeHfnpWUAeZMRJHwxmufFONtt8s9TrcGVqMccW4RW0rX3fBn8MkW7knnIDRMBBGrAEFV3mJU+ch0kEfqR515dnOGRCaWWEMI1JijHeO6gqR37Rq5IUa1EeBsO6OMA4r2TikdzBILCaEyMG07kFGkJJdoiNYYamfSQN+eK9eD2NzEEiD2yxxoFUd1NI23Us0y5J3JJG5Nbnl6LCBiuQK8o10jxOWwMlmCKBjmcADA+Nas7V9sGvC0UDFLXBBPJpwc5JJ92IjkvNh72xxVZzUFbNun6aeefbD1fgiY7Ydu0UmK1IkYbM/OMHHT/FIPT3MjfVjFQHZSWZkdjG724YmVwNoyxJaWMdWBzrjQY0jkpArM7J9i1mKTTgrFzVORlA5Fuqx+mxYDoDvtCGMIqqgCqoAVVAAAHIADYCs4Kcn3SdfY6+oydNhxvDiXc3uT/j3++zXzLg42PIgggggjKspGxUjcEcwa6mEvhBzchR/Ecf61IcW4ULZwq7QSsTHkgCGV2z3BJ5RSMcp918jOGUD17N25acEjAiyx9DyUH1zk/w11KXB5Tj4GL7fr8RcMWMZHezRgAcsJlsH+UfhVK9jFtrvi+2I4WP85UDFeP9onjXe3sVspytvHlufvynJB6bKqfzGrR7CeGFbWS4P64oi8vdiByR13ZyD+4KyNTbNmdjWRWNZdaxeN8aS2CastJK4SKMEBpGY4wMkAAcyTsB64BAk6xuIXyQRtLKwREGST+QAG5JOAANyTUHddo5YUaSaBe7TJYxzKSqD3nIlCAgeSknyzWC0r3EizyqUVN4IWG6ZG08w/xSM6V+wrb+I4WUmRaOs6PdZa571EbGi2SV4e7HMNPJCQzSnqobQowNzkmS7LXL95cQFmeODuijO2tlMqlmhZj4m0DQQW8WmVck4ycE95LIYIDhx+llwGFuGGRsdmnYHKodlBDMMaVezcM4elvGI4xhRk7kksScs7sd2ZiSSx3JJNS68AjLpSlVJFKUoDg18y+3Xs79F4iZlGI7sGQbbaxgSj45IY/v19N1Tvap2V/6RsJEVczRZkh6HUo3Ty8Qyu+2SPLNAVf2BdpFuLNrKQgvb50qTktE58jzCsxX0BUbbV7cTsTbytEeS7qT1Q+6fyI+KmtGdk+Py8NvEnQHVGSrodtS5w6HyP8AQgeVfSHaTisFxBazQFXknP1LHdVUKWkeUDmIwCdPVwq9TVouik1aK5owcEMzgZ0KQukH3TNK3hhU8xkM5AOlDXtFC2QfqsDOUWBp+u310zgfhEBXi3gAjiGSdTDWSQMY7y4nYbsckZxuzMFXA93ylgjb3kEp28U4EnLqkB+pj3zyUtg7sa05ZTgzZV1AhDGref0e3bHyjKN+dVntQ7NKY3C4jhiQaVZPC5lJyrMxByM86nLly6FXEbrjdWgtyD8u7qH7T2yJcOI1Cju7VsDYAusoOB0G3IbVh1HEDv8A02n1C9f+Mr30UKhAyeuTjO3wArEX03+G9SlRtxCNXiVW8sjBx6OuGHyNedLnln1uB9q7Yr3+TLhUOBkAldgftD4MNx8jU/wntTd22NMnfoPsTksfgs/vj+LV0+FRXBY40inmfD4AihilZWHeuCdbHZtCL4t+p2O1eSP0IIIHJuePMEbMPUGtYuUUmmcGWGHPOUZR06v7+KTXl7XBYe1nbwXdssEcckLSb3Ct0QYxGsg2dXbmRzVWBAzio3sPwoXVyVYZiiCvLzwckiOM4+8QxPohHXavX7sJMZx91Rp8ew5gjJyTjY7YPlV17AcUS2neBwAt06mN/wDaKukRMfIjdfUt51eNzyJyOXK4YOlnjwp3fLfv09b8TZDGs8VFKS86pyWNRI58ySViX8Q7n/dr51KV2Hz5hcSt0lVo5FDI66WB6g+vQ9QeYIBqD4XxJLRbhbk/WQL3hk2BuIgMJKF5ahsjftDO2oVOyNkk1Fcf4a00eqNVeaLUVRjgSqR9bA5H2XXb0YKelQyUfMnELuW/u2kI1S3Emw9XOFUE9BsB6Cvqrs1wkWlrBbjfuo1UnlqbHib5tk1rX2Zez1UvmvQS1qih7XUNyZQQA46PF4lYfeAPStgydrrMawtxHI8ZwY0YM5bVpCKud2LYUDzNQWJi94oltFrcFizaURcF5HIOEQE7nYnJwAASSACRS7vvG1zSEPcNoYaT4U7p1kjt4SR7mpMMxGWLE7DSo9GZy5mnIMpBUAbrChOe6j8ycAu/NiPuqoGLJIWOT8vStIxMpSsz+IXSGWG4c5tSodCRhI5DgxTTg/ZCkhS3hjcEsM6WXJur1mcxQN4xjvJtnWEMMgLnIedgQQpyFBDN9lWj+FXWhu7OySMdB2wHkPiiI8nYll5+JnXqorNLJCqqECR5PuKqqpY5JKqABkkknzq1Ed1GXwDiAs1WGUDutXhnAPvOTn6Vkk62b9bnDs++kkA3AVSYIMAr7wOQAcNsRuu/NfjWJYl5VeFJG+g8gQSGfGQ8EMudX0fll+fNUJG60lHyLxleyZv+ONOzR2r6I1JWS5ADeIbGO3DeFmB95zlVK4wxOF8uFXs0M8MUk0lxHcGRQZFj1xuiF8l4lVTGVXG65DEbkNt43F0kIjjVCzN4YYIwoLaeiDYIi5GWOFXPnsZjgfAjG5nmYPcMunIzoiQkExQg/ZyASx8TEAnkAIaSLIm6VzilVJFcGuaUB8/e3TsEYZDf26kxyH69QNo328eB9luvk3xFSnZKwMMEaEEd3BEuDpPjnJuJjkeeq3XHlGtbnu7ZJUaORQ6OCrKdwwIwQRWsLKERz3KL7qXhUZ32S3swBn4CrR2Vnoy+H8GkmgmnjGSZmQLjBeO2LIuk53Bk72QDrrHkKjQf+fh0qJ4T7Sjw2a3gnBe2kiDEj3omMs2pwMZYcsjntt5HZV1wu3v41uLaRCXGRIniV8bYcDqMYzzGMHlirRn5lZQ8ilsKju0sZ74k/rLK0cfwa9X5mpm+spIG0yoV8jzVv3W5H4c/SoftI2JLBs7PBcxEf7mRG/4X/KqdRzjZ1fprrqY+/sQFeVzHkciT6Y/1Neo8vIkfhSvOPq7aZFZIP6M5/b0qPngliOuBjOOY513DnJYnLNjJ5cuSgcgo6D+pJNZ8kYbnWO9oehzVGn4G8ZxfMt+/fmcLeMK87iQyKUOwbbbYjyIPQjnQwt5GvKeKQqQiMzkHSoBJJwcBQNyc45edRyXksdW6o2d2V4hNFDFLLMjy3arLKJFAQqB3cLJNGMxkxRxsdYcZ1brmrOOPxspDaopNOTHJgN/AykpIOW6Mw36ViQdndbIX8MSRQosa7HCIMg/dAJbYb/Co7tRxK3mje1g0s0ElmToA0x5u4RoBH2sBsgchz5163CPgtssxFe9snX8K80TUayuXyoQVjiSG3kkiTIhv84x+quWB1gfdWUeIbY1ht8tWNeENOFChYrSNRGAAAHlDgkeWmJQOn6XrUzxKb3Fxku6n90RHvC3+VVB83FVyZtMlwm+SbeT+F49G3nhrds/viqp/OkXa+Rs6yyaj6dK6UFK2MDq6AgqwBVgQQeRB5g1lW/Fe7GJ2zGAcTHcqOi3HpzHe4xsNeD4mx65UkbjagJDjkXhTWGaEODOq5JaIq2DhQWZA+gsq+8ueYBB95uKrhVt9E7uoKBGBjSPkskrpske2Ao8TYIUbHELa6of0DCNR+qYFounuICGhPrGQNzlTzGXHxlUDF7eSMsQXMCC4V2IxqZoVEhOAPFJGPLJqCU6RMdi303FzHMVe5OiQTAaTLA2yBUydCxuHj0DbYMd3JNyrW3ZDiBvOJ97DHItva28kTSvGyd5JJIjGNVYZGnRv1yOQyM7JrN7NVoUpSoJFKUoDg1rHiEfd3t6g5mWOYf8Aewov4Zh5/Gtn1Qu3Vrou4J8HE6Nbud8BlLSwZ6DJ75PUyDyq0dlZaNZ9uuyNxdxme3QSfRXmR0UYfRIxniKj7YCTBTjfI69KL2T7YXfDn1W0mAT4o28SP+8vn6jB9a372dvhb3asdkuQsDk9HUsbc/xa5U6blBuSKz+2vsxs+I5cqYZyc97GAC22PrFOzDl5HbnzzDVMmLtEL2X9sVjeDurtfo7nmJPFE23R+nL7QHTc1Y+Mdjre7ihMLhBHI0sbJiRfGpVlGT7hznAPStD9qPZNxCzJKx/SYgM95FueuQ0fvg7Z2BG43ztVW4Txq6snJgllgcHxBSVyVyMOh2OMnYjaofKovCTjJSW0bt4j7OL1HZojDKrEbBih5DJKsMDl941Hy9lb1Tg20nxBQj8Q1Vfh3ts4nEMMYZtsZkjOfjmNl3qwxf2gJNOHsUY9SJioPyKH+tYfAj4Ho/5bM/qSfp/R3/6tXn/40n+X/wB1ZcHYu8fH1apn77gY+IXUfyqPb29E8rAD/vz/APHUfd+3C6Y/VwwxD1DyMPUNqUfitT8CJD/VMr0l+f7L5w72d8jPNn9mIY+Wttz8cCs684rw3hSkeESAHwJ9ZKxGdiScj+IgDPStKcV9od1cAiS4k0nmqfVj8ExkenKvDgPBLq8/7JaySD72AidftsQvQ9avGEY6OTL1WXL9T48vAtvar2k3F1lIc28R56T9Yw/af7PwX8TWV7LYF7mVsbPdWUORy2lEhHltpG3qKsHZb2NqpWS/l1kb9zFsnweQ+Jh6DT+HO6dpLFI1sYokVES8g0qoAACiQ4AHwq5gSirgbVg8Rv8AQdCAPJsSCcKik+9IRk7jOlQMsR0ALCOu+JvcEpbPoiUsslwACzMuzR22dsqc6pSCqkYUMdWnnhHB4xqSICNSdTndmZmAGp2YlmYgbsxJqk8lcLZfHivmWjmSzn0mTSsjaRtkReEZJ051Yzz3PTnsKrN/dd5cRhUeOSJH70S6VzC5OBHoLCUiRFYMDpUE5ILYFw4jxTKaFBDHZzyxjZlHzBGfKq5xOyE6Bc6HU6opOsb9GHmp5Mv2lyKwjkUZ2zoeOUoNIxhSsThl6bgKqRlpyWVoE37t0Yq5d+SR5GoM3NSMBjkV63NwItp1a2bbImAUb7eGcExNv5Pn0rvtHnUz2pXUyKBq1pjz1rj8c4rGt7zvvDao9yxGR3QDL65nYiIfAvn0qSD2uLhY1LOwVVGSSQAB5knYCpHgnZqW7w82uG36LusswP5woRjykOf1eMGY7O9jtDrPdFZJlOURcmKI494at3kwSO8YD9lV3zbqo5eRpGPmeNnaJEixxqERBhVUYAHoK96UqhcUpSgFKUoBUT2p4MLy2khzpZsNG+M6JEIaNx8GAOOoyOtS1DQGo4ZBPGRINLEtHMgODHKh8YU9CrAMp8tJq9dkeOGdDFKR9IhA1nkJV+zOg+63Ij7LBl3wCYjtrwVo5DewqWUjF1Gu7MqgaJ416ugyCv2lOOYFQIOru5Y5NLDxRTR4OA3PGdnRgMFTscDkVBGn1Iz+lm1qieMdmbS7/wC0W0Mp5amRdQ+D+8PkajuB9rVcrFc6YZmOFOfqpjgn6pzyOBujYYb41Dc2fNZmhrfifsT4bL7glhJOfA+fkA4YAVX7z+z/ABE/VXsiD9uJZD+KslbppQGj4/7PgyM8QJHUC3wfx70/0qasvYRYqQZJbiTHMZRQf5VyPxra1KAqXCPZtwy3xotI3I6yjvT/AJ8j8qtaoAMAADyG1R3FeP21sQJ5442bACsw1MTnAVPeOcHkKgrztqTtb27nbZ5z9HT+QgzHfpoFKIbot9UX2m3ayQiCG403KuG0Rlml0lXVgBGCY8q5Gs4AGTnao2/v7icnvp30HP1UOYE683U962xx76g4zpFY8MYUaUUKpPuqAASTnJA5nO+Tk1dQKufkevZ69kFl9aqxtaGygcB1ZVXRb65MgADaUkgZAxzqyXt93E6omkF4jjrkocsP3wGDY6jUfsmqfLfwwySRXDqIrmLTIurBjKAqWcL4kV0kC6zjDInLINeJ43A391uLhRKmGjnR0GvBPdTI4JCTAZDI2ATrwCpIrkyxqTVHXifdFNsnLgsGZ1BfVu6D3ifvpnbXgAFdtQAwQRvhNxiAhiJovD7wZ1jKf7xJCGT4EdKjo+0UmXQwPdGILqls1Ey+M4XXCGBjc4JKgsB02rjh3A7ji15byy28lvaWjiQm4RUkmYEYTuzkhPCARkjBPmMZxxOT5NpZVFcfsWn2VeNbydQe6nuS0TEY7wKiKzjPNSytv8avTIDsQCPXeiIAAAAANgBsB6AV2rrSpUcTduyLHZy01959Ft+8znX3MerPnq05qSVANht8K7UqSBSlKAUpSgFKUoBSlKAUpSgOKovaDspJE7TWShkYlpbXIXLHnJbsdkc7kqfC37J3q90omQ1ZqaOWOYSIPGBtLFIuGX9mWFxkfEjHUE1kWNxNAALed41AGI2AmiAHIBH8ajkMK4AAwAKvnGeztvdYMsY1qMLIpKSJ+7KhDD4ZxVcuexlwpJhuUkXotxH4v/3xFSRjHNGPmTV+5PZTta0eMfa28VQDHayt1bVNAPTCaJf+Kuy9sbvO9vagelxMfy+jj+tYj8Bvg2PosTD7y3eM+oRoM/ImuJOB3wPhtUI9bsL+Qganyj5jvL2hvmzmaCME7d3bsWA8i0spU/HSPlyrBuHkkz3txcS75w0vdqPQLAI8r6MWFSsXZW8bmbWEEf7Wcqfh9WD+VZtr2KfYy3bkjORDFFCrD4sHkU+ocUuIqTK1Y2ixKe5jWJevdqEHzYD+pryW9jLaVbvG1aSsStOwY9GEQbSf3sCrxD2JshjvIjcEdbh3uM/ESlh+VT0FuqKFRVVQAAFAUADkAB0p3jsNeWnBbuX3Lfuh0a4cLzGx7mIsxweasyGpqy7Fdbi4kk844vqI+n3cynfPOQgg4Iq24rmquTLKKRhcO4TBAndwxRxpyKqoAPxA5/Ouy8MhCGMQxiM7lAi6SfMrjB5CsulQWPG1tUiXTGiov3VUKN+ZwNq9qUoBSlKAUpSgFKUoBSlKAUpSgFKUoBSlKAUpSgFKUoBSlKAUpSgFKUoBSlKAUpSgFKUoBSlKAUpSgFKUoBSlKAUpSgFKUoBSlKAUpSgFKUoBSlKAUpSgFKUoBSlKAUpSgFKUoBSlKAUpSgFKUoBSlKAUpSgP/9k="/>
          <p:cNvSpPr>
            <a:spLocks noChangeAspect="1" noChangeArrowheads="1"/>
          </p:cNvSpPr>
          <p:nvPr/>
        </p:nvSpPr>
        <p:spPr bwMode="auto">
          <a:xfrm>
            <a:off x="835969" y="1493168"/>
            <a:ext cx="7200800" cy="495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62962"/>
            <a:ext cx="7315200" cy="609600"/>
          </a:xfrm>
          <a:ln>
            <a:noFill/>
          </a:ln>
        </p:spPr>
        <p:txBody>
          <a:bodyPr/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рабочих групп при Экспертном совете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9701" y="4149080"/>
            <a:ext cx="7924800" cy="1584176"/>
          </a:xfrm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Представить кандидатуры до 08 июля 2016 года</a:t>
            </a:r>
            <a:endParaRPr lang="ru-RU" sz="24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4461" y="2132856"/>
            <a:ext cx="8035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3" algn="ctr">
              <a:lnSpc>
                <a:spcPct val="150000"/>
              </a:lnSpc>
            </a:pPr>
            <a:r>
              <a:rPr lang="en-US" sz="4800" u="sng" dirty="0" smtClean="0">
                <a:solidFill>
                  <a:schemeClr val="accent6"/>
                </a:solidFill>
                <a:latin typeface="+mn-lt"/>
                <a:cs typeface="Times New Roman" panose="02020603050405020304" pitchFamily="18" charset="0"/>
              </a:rPr>
              <a:t>sovetgkh@fas.gov.ru</a:t>
            </a:r>
            <a:endParaRPr lang="ru-RU" sz="4800" u="sng" dirty="0">
              <a:solidFill>
                <a:schemeClr val="accent6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54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11560" y="44624"/>
            <a:ext cx="8229600" cy="1143000"/>
          </a:xfrm>
          <a:ln>
            <a:noFill/>
          </a:ln>
        </p:spPr>
        <p:txBody>
          <a:bodyPr/>
          <a:lstStyle/>
          <a:p>
            <a:r>
              <a:rPr lang="ru-RU" sz="3200" dirty="0" smtClean="0"/>
              <a:t>ТВЕРДЫЕ КОММУНАЛЬНЫЕ ОТХОДЫ</a:t>
            </a:r>
            <a:endParaRPr lang="ru-RU" sz="3200"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1800" b="0" dirty="0" smtClean="0"/>
              <a:t>Акты, разработанные ФАС России, и утвержденные Правительством Российской Федерации </a:t>
            </a:r>
            <a:endParaRPr lang="ru-RU" sz="1800" b="0" dirty="0"/>
          </a:p>
        </p:txBody>
      </p:sp>
      <p:sp>
        <p:nvSpPr>
          <p:cNvPr id="14" name="Объект 13"/>
          <p:cNvSpPr>
            <a:spLocks noGrp="1"/>
          </p:cNvSpPr>
          <p:nvPr>
            <p:ph sz="half" idx="2"/>
          </p:nvPr>
        </p:nvSpPr>
        <p:spPr>
          <a:xfrm>
            <a:off x="132791" y="2420888"/>
            <a:ext cx="4389884" cy="3951288"/>
          </a:xfrm>
        </p:spPr>
        <p:txBody>
          <a:bodyPr/>
          <a:lstStyle/>
          <a:p>
            <a:pPr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ценообразования в области обращения с твердыми коммунальными отходами и Правила регулирования тарифов в сфере обращения с твердыми коммунальными отходами (постановление Правительства РФ от 30.05.2016 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484);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раскрытия информации в области обращения с твердыми коммунальными отходами (постановление Правительства РФ от 21.06.2016 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564);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постановление Правительства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543 О государственном контроле (надзоре) в области регулируемых государством цен (тарифов) в части дополнения сферой обращения с твердыми коммунальными отходами (постановление Правительства РФ от 05.02.2016 № 78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636505" y="1484375"/>
            <a:ext cx="4041775" cy="639762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ru-RU" sz="1800" b="0" dirty="0" smtClean="0"/>
              <a:t>Акты, разрабатываемые</a:t>
            </a:r>
          </a:p>
          <a:p>
            <a:pPr algn="ctr">
              <a:spcBef>
                <a:spcPts val="0"/>
              </a:spcBef>
            </a:pPr>
            <a:r>
              <a:rPr lang="ru-RU" sz="1800" b="0" dirty="0" smtClean="0"/>
              <a:t>ФАС России</a:t>
            </a:r>
            <a:endParaRPr lang="ru-RU" sz="1800" b="0" dirty="0"/>
          </a:p>
        </p:txBody>
      </p:sp>
      <p:sp>
        <p:nvSpPr>
          <p:cNvPr id="16" name="Объект 15"/>
          <p:cNvSpPr>
            <a:spLocks noGrp="1"/>
          </p:cNvSpPr>
          <p:nvPr>
            <p:ph sz="quarter" idx="4"/>
          </p:nvPr>
        </p:nvSpPr>
        <p:spPr>
          <a:xfrm>
            <a:off x="4645024" y="2440392"/>
            <a:ext cx="4041775" cy="3951288"/>
          </a:xfrm>
        </p:spPr>
        <p:txBody>
          <a:bodyPr/>
          <a:lstStyle/>
          <a:p>
            <a:pPr>
              <a:buClr>
                <a:schemeClr val="accent6"/>
              </a:buClr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указания по расчету тарифов в области обращения с твердыми коммунальными отходами (должны быть утверждены не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позднее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октября 2016 г.).</a:t>
            </a:r>
          </a:p>
        </p:txBody>
      </p:sp>
    </p:spTree>
    <p:extLst>
      <p:ext uri="{BB962C8B-B14F-4D97-AF65-F5344CB8AC3E}">
        <p14:creationId xmlns:p14="http://schemas.microsoft.com/office/powerpoint/2010/main" val="385644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26777" y="12778"/>
            <a:ext cx="9036496" cy="864096"/>
          </a:xfrm>
          <a:ln>
            <a:noFill/>
          </a:ln>
        </p:spPr>
        <p:txBody>
          <a:bodyPr/>
          <a:lstStyle/>
          <a:p>
            <a:r>
              <a:rPr lang="ru-RU" sz="2400" dirty="0"/>
              <a:t>В</a:t>
            </a:r>
            <a:r>
              <a:rPr lang="ru-RU" sz="2400" dirty="0" smtClean="0"/>
              <a:t> сферах теплоснабжения, водоснабжения и водоотведения</a:t>
            </a:r>
            <a:endParaRPr lang="ru-RU" sz="2400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31408" y="840410"/>
            <a:ext cx="6627234" cy="639762"/>
          </a:xfrm>
          <a:ln>
            <a:noFill/>
          </a:ln>
        </p:spPr>
        <p:txBody>
          <a:bodyPr/>
          <a:lstStyle/>
          <a:p>
            <a:r>
              <a:rPr lang="ru-RU" dirty="0" smtClean="0"/>
              <a:t>Акты, разрабатываемые ФАС России</a:t>
            </a:r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-26170" y="1794923"/>
            <a:ext cx="4040188" cy="4634448"/>
          </a:xfrm>
        </p:spPr>
        <p:txBody>
          <a:bodyPr/>
          <a:lstStyle/>
          <a:p>
            <a:pPr algn="just"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Правительства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изменений в Основы ценообразования в сфере теплоснабжения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Правительства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 изменений в некоторые акты Правительства Российской Федерации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Правительства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 изменений в стандарты раскрытия информации теплоснабжающими организациями,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теплосетевыми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организациями и органами регулирования» и </a:t>
            </a: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 изменений в Кодекс Российской Федерации об административных правонарушениях».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Правительства РФ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«Правила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недискриминационного доступа к системе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теплоснабжения».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598169" y="1693755"/>
            <a:ext cx="4545831" cy="5050638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сохранения за регулируемой организацией экономии средств, образовавшейся в результате смены видов основного и (или) резервного топлива на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источниках.</a:t>
            </a:r>
          </a:p>
          <a:p>
            <a:pPr marL="0" indent="0">
              <a:spcBef>
                <a:spcPts val="0"/>
              </a:spcBef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Предусматривает введение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переноса инвестиционных обязательств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организаций и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досрочного пересмотра тарифов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организаций в течение финансового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года, а также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нормативного уровня прибыли из долгосрочных параметров регулирования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тарифов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Предусматривает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за федеральным антимонопольным органом полномочий по привлечению к административной ответственности органов регулирования за нарушение стандартов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раскрытия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(по статье 19.8.1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КоАП).</a:t>
            </a:r>
          </a:p>
          <a:p>
            <a:pPr marL="0" indent="0">
              <a:spcBef>
                <a:spcPts val="0"/>
              </a:spcBef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разработан в целях совершенствования механизмов, правил, обеспечивающих недискриминационный доступ к услугам в сфере теплоснабжения, а также исключения неоднозначных правовых норм и имеющихся правовых коллизий.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проектом постановления предусмотрено упрощение процедуры технологического присоединения к системам теплоснабжения.</a:t>
            </a:r>
          </a:p>
          <a:p>
            <a:pPr marL="0" indent="0">
              <a:spcBef>
                <a:spcPts val="0"/>
              </a:spcBef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 bwMode="auto">
          <a:xfrm>
            <a:off x="4283968" y="1916832"/>
            <a:ext cx="9144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7" name="Прямая со стрелкой 16"/>
          <p:cNvCxnSpPr/>
          <p:nvPr/>
        </p:nvCxnSpPr>
        <p:spPr bwMode="auto">
          <a:xfrm>
            <a:off x="4283968" y="1916832"/>
            <a:ext cx="14401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18" name="Стрелка вправо 17"/>
          <p:cNvSpPr/>
          <p:nvPr/>
        </p:nvSpPr>
        <p:spPr bwMode="auto">
          <a:xfrm>
            <a:off x="4040187" y="1880928"/>
            <a:ext cx="472889" cy="274639"/>
          </a:xfrm>
          <a:prstGeom prst="rightArrow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/>
          </a:p>
        </p:txBody>
      </p:sp>
      <p:sp>
        <p:nvSpPr>
          <p:cNvPr id="19" name="Стрелка вправо 18"/>
          <p:cNvSpPr/>
          <p:nvPr/>
        </p:nvSpPr>
        <p:spPr bwMode="auto">
          <a:xfrm>
            <a:off x="4031146" y="2569778"/>
            <a:ext cx="481930" cy="282349"/>
          </a:xfrm>
          <a:prstGeom prst="rightArrow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Стрелка вправо 19"/>
          <p:cNvSpPr/>
          <p:nvPr/>
        </p:nvSpPr>
        <p:spPr bwMode="auto">
          <a:xfrm>
            <a:off x="4014018" y="3789040"/>
            <a:ext cx="590033" cy="323107"/>
          </a:xfrm>
          <a:prstGeom prst="rightArrow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Стрелка вправо 20"/>
          <p:cNvSpPr/>
          <p:nvPr/>
        </p:nvSpPr>
        <p:spPr bwMode="auto">
          <a:xfrm>
            <a:off x="3995936" y="5159662"/>
            <a:ext cx="576064" cy="268608"/>
          </a:xfrm>
          <a:prstGeom prst="rightArrow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10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323850" y="1196974"/>
            <a:ext cx="8205788" cy="4752306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ru-RU" sz="4800" dirty="0" smtClean="0"/>
              <a:t>Благодарим за внимание!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63688" y="332656"/>
            <a:ext cx="698139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АНТИМОНОПОЛЬНАЯ СЛУЖБА</a:t>
            </a:r>
            <a:endParaRPr lang="ru-RU" sz="22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17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ФАС12345">
  <a:themeElements>
    <a:clrScheme name="Проводим собрание 1">
      <a:dk1>
        <a:srgbClr val="F1B60F"/>
      </a:dk1>
      <a:lt1>
        <a:srgbClr val="FFFFFF"/>
      </a:lt1>
      <a:dk2>
        <a:srgbClr val="115606"/>
      </a:dk2>
      <a:lt2>
        <a:srgbClr val="F1B60F"/>
      </a:lt2>
      <a:accent1>
        <a:srgbClr val="CC9900"/>
      </a:accent1>
      <a:accent2>
        <a:srgbClr val="000000"/>
      </a:accent2>
      <a:accent3>
        <a:srgbClr val="AAB4AA"/>
      </a:accent3>
      <a:accent4>
        <a:srgbClr val="DADADA"/>
      </a:accent4>
      <a:accent5>
        <a:srgbClr val="E2CAAA"/>
      </a:accent5>
      <a:accent6>
        <a:srgbClr val="000000"/>
      </a:accent6>
      <a:hlink>
        <a:srgbClr val="FF6600"/>
      </a:hlink>
      <a:folHlink>
        <a:srgbClr val="DC5900"/>
      </a:folHlink>
    </a:clrScheme>
    <a:fontScheme name="Проводим собра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Проводим собрание 1">
        <a:dk1>
          <a:srgbClr val="F1B60F"/>
        </a:dk1>
        <a:lt1>
          <a:srgbClr val="FFFFFF"/>
        </a:lt1>
        <a:dk2>
          <a:srgbClr val="115606"/>
        </a:dk2>
        <a:lt2>
          <a:srgbClr val="F1B60F"/>
        </a:lt2>
        <a:accent1>
          <a:srgbClr val="CC9900"/>
        </a:accent1>
        <a:accent2>
          <a:srgbClr val="000000"/>
        </a:accent2>
        <a:accent3>
          <a:srgbClr val="AAB4AA"/>
        </a:accent3>
        <a:accent4>
          <a:srgbClr val="DADADA"/>
        </a:accent4>
        <a:accent5>
          <a:srgbClr val="E2CAAA"/>
        </a:accent5>
        <a:accent6>
          <a:srgbClr val="000000"/>
        </a:accent6>
        <a:hlink>
          <a:srgbClr val="FF6600"/>
        </a:hlink>
        <a:folHlink>
          <a:srgbClr val="DC5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водим собрание 2">
        <a:dk1>
          <a:srgbClr val="FF9900"/>
        </a:dk1>
        <a:lt1>
          <a:srgbClr val="FFFFFF"/>
        </a:lt1>
        <a:dk2>
          <a:srgbClr val="4DC024"/>
        </a:dk2>
        <a:lt2>
          <a:srgbClr val="FFFFFF"/>
        </a:lt2>
        <a:accent1>
          <a:srgbClr val="FF6600"/>
        </a:accent1>
        <a:accent2>
          <a:srgbClr val="24864C"/>
        </a:accent2>
        <a:accent3>
          <a:srgbClr val="B2DCAC"/>
        </a:accent3>
        <a:accent4>
          <a:srgbClr val="DADADA"/>
        </a:accent4>
        <a:accent5>
          <a:srgbClr val="FFB8AA"/>
        </a:accent5>
        <a:accent6>
          <a:srgbClr val="207944"/>
        </a:accent6>
        <a:hlink>
          <a:srgbClr val="4D4D4D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водим собрание 3">
        <a:dk1>
          <a:srgbClr val="777777"/>
        </a:dk1>
        <a:lt1>
          <a:srgbClr val="FFFFFF"/>
        </a:lt1>
        <a:dk2>
          <a:srgbClr val="727272"/>
        </a:dk2>
        <a:lt2>
          <a:srgbClr val="FFFFFF"/>
        </a:lt2>
        <a:accent1>
          <a:srgbClr val="808080"/>
        </a:accent1>
        <a:accent2>
          <a:srgbClr val="555555"/>
        </a:accent2>
        <a:accent3>
          <a:srgbClr val="BCBCBC"/>
        </a:accent3>
        <a:accent4>
          <a:srgbClr val="DADADA"/>
        </a:accent4>
        <a:accent5>
          <a:srgbClr val="C0C0C0"/>
        </a:accent5>
        <a:accent6>
          <a:srgbClr val="4C4C4C"/>
        </a:accent6>
        <a:hlink>
          <a:srgbClr val="969696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Проводим собрание">
  <a:themeElements>
    <a:clrScheme name="1_Проводим собрание 1">
      <a:dk1>
        <a:srgbClr val="F1B60F"/>
      </a:dk1>
      <a:lt1>
        <a:srgbClr val="FFFFFF"/>
      </a:lt1>
      <a:dk2>
        <a:srgbClr val="115606"/>
      </a:dk2>
      <a:lt2>
        <a:srgbClr val="F1B60F"/>
      </a:lt2>
      <a:accent1>
        <a:srgbClr val="CC9900"/>
      </a:accent1>
      <a:accent2>
        <a:srgbClr val="000000"/>
      </a:accent2>
      <a:accent3>
        <a:srgbClr val="AAB4AA"/>
      </a:accent3>
      <a:accent4>
        <a:srgbClr val="DADADA"/>
      </a:accent4>
      <a:accent5>
        <a:srgbClr val="E2CAAA"/>
      </a:accent5>
      <a:accent6>
        <a:srgbClr val="000000"/>
      </a:accent6>
      <a:hlink>
        <a:srgbClr val="FF6600"/>
      </a:hlink>
      <a:folHlink>
        <a:srgbClr val="DC5900"/>
      </a:folHlink>
    </a:clrScheme>
    <a:fontScheme name="1_Проводим собра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Проводим собрание 1">
        <a:dk1>
          <a:srgbClr val="F1B60F"/>
        </a:dk1>
        <a:lt1>
          <a:srgbClr val="FFFFFF"/>
        </a:lt1>
        <a:dk2>
          <a:srgbClr val="115606"/>
        </a:dk2>
        <a:lt2>
          <a:srgbClr val="F1B60F"/>
        </a:lt2>
        <a:accent1>
          <a:srgbClr val="CC9900"/>
        </a:accent1>
        <a:accent2>
          <a:srgbClr val="000000"/>
        </a:accent2>
        <a:accent3>
          <a:srgbClr val="AAB4AA"/>
        </a:accent3>
        <a:accent4>
          <a:srgbClr val="DADADA"/>
        </a:accent4>
        <a:accent5>
          <a:srgbClr val="E2CAAA"/>
        </a:accent5>
        <a:accent6>
          <a:srgbClr val="000000"/>
        </a:accent6>
        <a:hlink>
          <a:srgbClr val="FF6600"/>
        </a:hlink>
        <a:folHlink>
          <a:srgbClr val="DC5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роводим собрание 2">
        <a:dk1>
          <a:srgbClr val="FF9900"/>
        </a:dk1>
        <a:lt1>
          <a:srgbClr val="FFFFFF"/>
        </a:lt1>
        <a:dk2>
          <a:srgbClr val="4DC024"/>
        </a:dk2>
        <a:lt2>
          <a:srgbClr val="FFFFFF"/>
        </a:lt2>
        <a:accent1>
          <a:srgbClr val="FF6600"/>
        </a:accent1>
        <a:accent2>
          <a:srgbClr val="24864C"/>
        </a:accent2>
        <a:accent3>
          <a:srgbClr val="B2DCAC"/>
        </a:accent3>
        <a:accent4>
          <a:srgbClr val="DADADA"/>
        </a:accent4>
        <a:accent5>
          <a:srgbClr val="FFB8AA"/>
        </a:accent5>
        <a:accent6>
          <a:srgbClr val="207944"/>
        </a:accent6>
        <a:hlink>
          <a:srgbClr val="4D4D4D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роводим собрание 3">
        <a:dk1>
          <a:srgbClr val="777777"/>
        </a:dk1>
        <a:lt1>
          <a:srgbClr val="FFFFFF"/>
        </a:lt1>
        <a:dk2>
          <a:srgbClr val="727272"/>
        </a:dk2>
        <a:lt2>
          <a:srgbClr val="FFFFFF"/>
        </a:lt2>
        <a:accent1>
          <a:srgbClr val="808080"/>
        </a:accent1>
        <a:accent2>
          <a:srgbClr val="555555"/>
        </a:accent2>
        <a:accent3>
          <a:srgbClr val="BCBCBC"/>
        </a:accent3>
        <a:accent4>
          <a:srgbClr val="DADADA"/>
        </a:accent4>
        <a:accent5>
          <a:srgbClr val="C0C0C0"/>
        </a:accent5>
        <a:accent6>
          <a:srgbClr val="4C4C4C"/>
        </a:accent6>
        <a:hlink>
          <a:srgbClr val="969696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ФАС12345">
  <a:themeElements>
    <a:clrScheme name="Проводим собрание 1">
      <a:dk1>
        <a:srgbClr val="F1B60F"/>
      </a:dk1>
      <a:lt1>
        <a:srgbClr val="FFFFFF"/>
      </a:lt1>
      <a:dk2>
        <a:srgbClr val="115606"/>
      </a:dk2>
      <a:lt2>
        <a:srgbClr val="F1B60F"/>
      </a:lt2>
      <a:accent1>
        <a:srgbClr val="CC9900"/>
      </a:accent1>
      <a:accent2>
        <a:srgbClr val="000000"/>
      </a:accent2>
      <a:accent3>
        <a:srgbClr val="AAB4AA"/>
      </a:accent3>
      <a:accent4>
        <a:srgbClr val="DADADA"/>
      </a:accent4>
      <a:accent5>
        <a:srgbClr val="E2CAAA"/>
      </a:accent5>
      <a:accent6>
        <a:srgbClr val="000000"/>
      </a:accent6>
      <a:hlink>
        <a:srgbClr val="FF6600"/>
      </a:hlink>
      <a:folHlink>
        <a:srgbClr val="DC590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Проводим собрание 1">
        <a:dk1>
          <a:srgbClr val="F1B60F"/>
        </a:dk1>
        <a:lt1>
          <a:srgbClr val="FFFFFF"/>
        </a:lt1>
        <a:dk2>
          <a:srgbClr val="115606"/>
        </a:dk2>
        <a:lt2>
          <a:srgbClr val="F1B60F"/>
        </a:lt2>
        <a:accent1>
          <a:srgbClr val="CC9900"/>
        </a:accent1>
        <a:accent2>
          <a:srgbClr val="000000"/>
        </a:accent2>
        <a:accent3>
          <a:srgbClr val="AAB4AA"/>
        </a:accent3>
        <a:accent4>
          <a:srgbClr val="DADADA"/>
        </a:accent4>
        <a:accent5>
          <a:srgbClr val="E2CAAA"/>
        </a:accent5>
        <a:accent6>
          <a:srgbClr val="000000"/>
        </a:accent6>
        <a:hlink>
          <a:srgbClr val="FF6600"/>
        </a:hlink>
        <a:folHlink>
          <a:srgbClr val="DC5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водим собрание 2">
        <a:dk1>
          <a:srgbClr val="FF9900"/>
        </a:dk1>
        <a:lt1>
          <a:srgbClr val="FFFFFF"/>
        </a:lt1>
        <a:dk2>
          <a:srgbClr val="4DC024"/>
        </a:dk2>
        <a:lt2>
          <a:srgbClr val="FFFFFF"/>
        </a:lt2>
        <a:accent1>
          <a:srgbClr val="FF6600"/>
        </a:accent1>
        <a:accent2>
          <a:srgbClr val="24864C"/>
        </a:accent2>
        <a:accent3>
          <a:srgbClr val="B2DCAC"/>
        </a:accent3>
        <a:accent4>
          <a:srgbClr val="DADADA"/>
        </a:accent4>
        <a:accent5>
          <a:srgbClr val="FFB8AA"/>
        </a:accent5>
        <a:accent6>
          <a:srgbClr val="207944"/>
        </a:accent6>
        <a:hlink>
          <a:srgbClr val="4D4D4D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водим собрание 3">
        <a:dk1>
          <a:srgbClr val="777777"/>
        </a:dk1>
        <a:lt1>
          <a:srgbClr val="FFFFFF"/>
        </a:lt1>
        <a:dk2>
          <a:srgbClr val="727272"/>
        </a:dk2>
        <a:lt2>
          <a:srgbClr val="FFFFFF"/>
        </a:lt2>
        <a:accent1>
          <a:srgbClr val="808080"/>
        </a:accent1>
        <a:accent2>
          <a:srgbClr val="555555"/>
        </a:accent2>
        <a:accent3>
          <a:srgbClr val="BCBCBC"/>
        </a:accent3>
        <a:accent4>
          <a:srgbClr val="DADADA"/>
        </a:accent4>
        <a:accent5>
          <a:srgbClr val="C0C0C0"/>
        </a:accent5>
        <a:accent6>
          <a:srgbClr val="4C4C4C"/>
        </a:accent6>
        <a:hlink>
          <a:srgbClr val="969696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ФАС12345</Template>
  <TotalTime>7174</TotalTime>
  <Words>352</Words>
  <Application>Microsoft Office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</vt:lpstr>
      <vt:lpstr>Book Antiqua</vt:lpstr>
      <vt:lpstr>Calibri</vt:lpstr>
      <vt:lpstr>Constantia</vt:lpstr>
      <vt:lpstr>Times New Roman</vt:lpstr>
      <vt:lpstr>Wingdings</vt:lpstr>
      <vt:lpstr>ФАС12345</vt:lpstr>
      <vt:lpstr>1_Проводим собрание</vt:lpstr>
      <vt:lpstr>1_ФАС12345</vt:lpstr>
      <vt:lpstr>Экспертный совет по вопросам жилищно-коммунального хозяйства при Федеральной антимонопольной службе</vt:lpstr>
      <vt:lpstr>Создан Экспертный совет по вопросам жилищно-коммунального хозяйства при ФАС России  (приказ ФАС России № 407/16 от 05.04.2016)</vt:lpstr>
      <vt:lpstr>Сферы деятельности:</vt:lpstr>
      <vt:lpstr>Презентация PowerPoint</vt:lpstr>
      <vt:lpstr>Рабочие группы при Экспертном совете</vt:lpstr>
      <vt:lpstr>Формирование рабочих групп при Экспертном совете</vt:lpstr>
      <vt:lpstr>ТВЕРДЫЕ КОММУНАЛЬНЫЕ ОТХОДЫ</vt:lpstr>
      <vt:lpstr>В сферах теплоснабжения, водоснабжения и водоотведения</vt:lpstr>
      <vt:lpstr>Благодарим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Реформа отрасли</dc:title>
  <dc:creator>Багданцева</dc:creator>
  <cp:lastModifiedBy>Перфилова Екатерина Владимировна</cp:lastModifiedBy>
  <cp:revision>271</cp:revision>
  <cp:lastPrinted>2016-06-27T15:02:33Z</cp:lastPrinted>
  <dcterms:created xsi:type="dcterms:W3CDTF">2013-03-18T07:10:55Z</dcterms:created>
  <dcterms:modified xsi:type="dcterms:W3CDTF">2016-06-28T08:30:32Z</dcterms:modified>
</cp:coreProperties>
</file>