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6" r:id="rId1"/>
  </p:sldMasterIdLst>
  <p:notesMasterIdLst>
    <p:notesMasterId r:id="rId11"/>
  </p:notesMasterIdLst>
  <p:handoutMasterIdLst>
    <p:handoutMasterId r:id="rId12"/>
  </p:handoutMasterIdLst>
  <p:sldIdLst>
    <p:sldId id="599" r:id="rId2"/>
    <p:sldId id="600" r:id="rId3"/>
    <p:sldId id="588" r:id="rId4"/>
    <p:sldId id="595" r:id="rId5"/>
    <p:sldId id="596" r:id="rId6"/>
    <p:sldId id="597" r:id="rId7"/>
    <p:sldId id="589" r:id="rId8"/>
    <p:sldId id="598" r:id="rId9"/>
    <p:sldId id="601" r:id="rId10"/>
  </p:sldIdLst>
  <p:sldSz cx="9906000" cy="6858000" type="A4"/>
  <p:notesSz cx="6810375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-34925" algn="l" rtl="0" fontAlgn="base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-73025" algn="l" rtl="0" fontAlgn="base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-109538" algn="l" rtl="0" fontAlgn="base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-147638" algn="l" rtl="0" fontAlgn="base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9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9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9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9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572D"/>
    <a:srgbClr val="345598"/>
    <a:srgbClr val="2E4B86"/>
    <a:srgbClr val="042F64"/>
    <a:srgbClr val="195FAB"/>
    <a:srgbClr val="134FB1"/>
    <a:srgbClr val="1561BD"/>
    <a:srgbClr val="FFB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70" autoAdjust="0"/>
    <p:restoredTop sz="90690" autoAdjust="0"/>
  </p:normalViewPr>
  <p:slideViewPr>
    <p:cSldViewPr>
      <p:cViewPr varScale="1">
        <p:scale>
          <a:sx n="116" d="100"/>
          <a:sy n="116" d="100"/>
        </p:scale>
        <p:origin x="1572" y="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13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4002" y="-90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 defTabSz="913348">
              <a:defRPr sz="12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 algn="r" defTabSz="913348">
              <a:defRPr sz="12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7EC1A6A4-CC91-4853-AD85-208FB228697C}" type="datetimeFigureOut">
              <a:rPr lang="ru-RU"/>
              <a:pPr>
                <a:defRPr/>
              </a:pPr>
              <a:t>28.06.2016</a:t>
            </a:fld>
            <a:endParaRPr lang="ru-RU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 defTabSz="913348">
              <a:defRPr sz="12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 algn="r" defTabSz="913348">
              <a:defRPr sz="12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CD4CAAD4-AE57-4DA3-B7D7-E2BE06AE2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395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541" tIns="45768" rIns="91541" bIns="45768" numCol="1" anchor="t" anchorCtr="0" compatLnSpc="1">
            <a:prstTxWarp prst="textNoShape">
              <a:avLst/>
            </a:prstTxWarp>
          </a:bodyPr>
          <a:lstStyle>
            <a:lvl1pPr defTabSz="914965">
              <a:defRPr sz="1200" b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541" tIns="45768" rIns="91541" bIns="45768" numCol="1" anchor="t" anchorCtr="0" compatLnSpc="1">
            <a:prstTxWarp prst="textNoShape">
              <a:avLst/>
            </a:prstTxWarp>
          </a:bodyPr>
          <a:lstStyle>
            <a:lvl1pPr algn="r" defTabSz="914965">
              <a:defRPr sz="1200" b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C45EF02-00A0-4201-9339-E9CA7AA0332A}" type="datetimeFigureOut">
              <a:rPr lang="ru-RU"/>
              <a:pPr>
                <a:defRPr/>
              </a:pPr>
              <a:t>28.06.2016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746125"/>
            <a:ext cx="53848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1" tIns="46556" rIns="93111" bIns="4655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1038" y="4722813"/>
            <a:ext cx="5448300" cy="44735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541" tIns="45768" rIns="91541" bIns="45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541" tIns="45768" rIns="91541" bIns="45768" numCol="1" anchor="b" anchorCtr="0" compatLnSpc="1">
            <a:prstTxWarp prst="textNoShape">
              <a:avLst/>
            </a:prstTxWarp>
          </a:bodyPr>
          <a:lstStyle>
            <a:lvl1pPr defTabSz="914965">
              <a:defRPr sz="1200" b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541" tIns="45768" rIns="91541" bIns="45768" numCol="1" anchor="b" anchorCtr="0" compatLnSpc="1">
            <a:prstTxWarp prst="textNoShape">
              <a:avLst/>
            </a:prstTxWarp>
          </a:bodyPr>
          <a:lstStyle>
            <a:lvl1pPr algn="r" defTabSz="914965">
              <a:defRPr sz="1200" b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622364F-F82A-42C9-9D88-5B9722DED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592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5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6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8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9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983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906000" cy="781050"/>
          </a:xfrm>
          <a:prstGeom prst="rect">
            <a:avLst/>
          </a:prstGeom>
          <a:gradFill flip="none" rotWithShape="1">
            <a:gsLst>
              <a:gs pos="9000">
                <a:srgbClr val="0D3E8D"/>
              </a:gs>
              <a:gs pos="50000">
                <a:srgbClr val="2A63A8">
                  <a:shade val="67500"/>
                  <a:satMod val="115000"/>
                </a:srgbClr>
              </a:gs>
              <a:gs pos="100000">
                <a:srgbClr val="2A63A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61913"/>
            <a:ext cx="72072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6477000"/>
            <a:ext cx="1704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6824663" y="6443663"/>
            <a:ext cx="2592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43C64752-2E54-466E-8BCF-4ECAEF4DB626}" type="slidenum">
              <a:rPr lang="ru-RU" sz="180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pPr algn="r" eaLnBrk="1" hangingPunct="1">
                <a:defRPr/>
              </a:pPr>
              <a:t>‹#›</a:t>
            </a:fld>
            <a:endParaRPr lang="ru-RU" sz="18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6650" y="160338"/>
            <a:ext cx="84248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>
            <a:spAutoFit/>
          </a:bodyPr>
          <a:lstStyle>
            <a:lvl1pPr>
              <a:defRPr sz="28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8121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828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4" tIns="47892" rIns="95784" bIns="478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32590D-A9F1-4FF7-AFCE-3D2C53A83C52}" type="datetime1">
              <a:rPr lang="en-US"/>
              <a:pPr>
                <a:defRPr/>
              </a:pPr>
              <a:t>6/28/2016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982BB0B-0138-4A31-AB5E-A0B058A361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57263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2pPr>
      <a:lvl3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3pPr>
      <a:lvl4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4pPr>
      <a:lvl5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5pPr>
      <a:lvl6pPr marL="419847" algn="ctr" defTabSz="957776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839694" algn="ctr" defTabSz="957776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259540" algn="ctr" defTabSz="957776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679387" algn="ctr" defTabSz="957776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57188" indent="-357188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6288" indent="-298450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5388" indent="-23812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4813" indent="-23812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055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75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94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813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19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38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57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77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96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15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434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353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3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16.png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15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14.jpeg"/><Relationship Id="rId5" Type="http://schemas.openxmlformats.org/officeDocument/2006/relationships/tags" Target="../tags/tag2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1588"/>
            <a:ext cx="9904413" cy="68564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рямоугольник 5"/>
          <p:cNvSpPr>
            <a:spLocks noChangeArrowheads="1"/>
          </p:cNvSpPr>
          <p:nvPr/>
        </p:nvSpPr>
        <p:spPr bwMode="auto">
          <a:xfrm>
            <a:off x="452438" y="6143625"/>
            <a:ext cx="1839907" cy="3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69" tIns="41985" rIns="83969" bIns="41985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700" b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Июнь </a:t>
            </a:r>
            <a:r>
              <a:rPr lang="en-US" altLang="ru-RU" sz="1700" b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201</a:t>
            </a:r>
            <a:r>
              <a:rPr lang="ru-RU" altLang="ru-RU" sz="1700" b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6 </a:t>
            </a:r>
            <a:r>
              <a:rPr lang="ru-RU" altLang="ru-RU" sz="1700" b="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года </a:t>
            </a:r>
          </a:p>
        </p:txBody>
      </p:sp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17463" y="4365625"/>
            <a:ext cx="96504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57263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1pPr>
            <a:lvl2pPr defTabSz="957263" eaLnBrk="0" hangingPunct="0">
              <a:spcBef>
                <a:spcPct val="20000"/>
              </a:spcBef>
              <a:buFont typeface="Arial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Font typeface="Arial" charset="0"/>
              <a:buChar char="•"/>
              <a:defRPr sz="2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indent="0" algn="ctr" eaLnBrk="1" hangingPunct="1">
              <a:spcBef>
                <a:spcPct val="70000"/>
              </a:spcBef>
              <a:buFontTx/>
              <a:buNone/>
            </a:pPr>
            <a:r>
              <a:rPr lang="ru-RU" altLang="ru-RU" sz="2400" dirty="0" smtClean="0">
                <a:latin typeface="Tahoma" pitchFamily="34" charset="0"/>
                <a:cs typeface="Tahoma" pitchFamily="34" charset="0"/>
              </a:rPr>
              <a:t>Необходимые изменения в нормативные правовые акты в </a:t>
            </a:r>
            <a:r>
              <a:rPr lang="ru-RU" altLang="ru-RU" sz="2400" smtClean="0">
                <a:latin typeface="Tahoma" pitchFamily="34" charset="0"/>
                <a:cs typeface="Tahoma" pitchFamily="34" charset="0"/>
              </a:rPr>
              <a:t>сфере ценообразования теплоснабжения.</a:t>
            </a:r>
            <a:endParaRPr lang="ru-RU" altLang="ru-RU" sz="24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3311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3"/>
          <p:cNvSpPr>
            <a:spLocks noGrp="1"/>
          </p:cNvSpPr>
          <p:nvPr>
            <p:ph type="title"/>
          </p:nvPr>
        </p:nvSpPr>
        <p:spPr>
          <a:xfrm>
            <a:off x="1136650" y="160338"/>
            <a:ext cx="8424863" cy="400050"/>
          </a:xfrm>
          <a:ln/>
        </p:spPr>
        <p:txBody>
          <a:bodyPr/>
          <a:lstStyle/>
          <a:p>
            <a:r>
              <a:rPr lang="ru-RU" altLang="ru-RU" sz="2000" smtClean="0"/>
              <a:t>Отрасль теплоснабжения сегодня:</a:t>
            </a:r>
          </a:p>
        </p:txBody>
      </p:sp>
      <p:sp>
        <p:nvSpPr>
          <p:cNvPr id="6147" name="Rectangle 1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04812" y="1008140"/>
            <a:ext cx="4333875" cy="301625"/>
          </a:xfrm>
          <a:prstGeom prst="rect">
            <a:avLst/>
          </a:prstGeom>
          <a:solidFill>
            <a:srgbClr val="2E4B86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Отдельные факты:</a:t>
            </a:r>
          </a:p>
        </p:txBody>
      </p:sp>
      <p:sp>
        <p:nvSpPr>
          <p:cNvPr id="9230" name="Rectangle 1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4813" y="1309765"/>
            <a:ext cx="4333875" cy="3047923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18000" rIns="180000"/>
          <a:lstStyle/>
          <a:p>
            <a:pPr marL="3175" lvl="1" indent="0" algn="just" defTabSz="1019175">
              <a:spcBef>
                <a:spcPct val="70000"/>
              </a:spcBef>
              <a:buClr>
                <a:srgbClr val="FF660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altLang="ja-JP" sz="1100" b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ru-RU" altLang="ja-JP" sz="1200" b="0" dirty="0" smtClean="0">
                <a:latin typeface="Tahoma" pitchFamily="34" charset="0"/>
                <a:cs typeface="Tahoma" pitchFamily="34" charset="0"/>
              </a:rPr>
              <a:t>Выработка </a:t>
            </a:r>
            <a:r>
              <a:rPr lang="ru-RU" altLang="ja-JP" sz="1200" b="0" dirty="0">
                <a:latin typeface="Tahoma" pitchFamily="34" charset="0"/>
                <a:cs typeface="Tahoma" pitchFamily="34" charset="0"/>
              </a:rPr>
              <a:t>тепловой энергии составляет более 500 миллионов Гкал в </a:t>
            </a:r>
            <a:r>
              <a:rPr lang="ru-RU" altLang="ja-JP" sz="1200" b="0" dirty="0" smtClean="0">
                <a:latin typeface="Tahoma" pitchFamily="34" charset="0"/>
                <a:cs typeface="Tahoma" pitchFamily="34" charset="0"/>
              </a:rPr>
              <a:t>год.</a:t>
            </a:r>
          </a:p>
          <a:p>
            <a:pPr marL="3175" lvl="1" indent="0" algn="just" defTabSz="1019175">
              <a:spcBef>
                <a:spcPct val="70000"/>
              </a:spcBef>
              <a:buClr>
                <a:srgbClr val="FF660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altLang="ja-JP" sz="1200" b="0" dirty="0" smtClean="0">
                <a:latin typeface="Tahoma" pitchFamily="34" charset="0"/>
                <a:cs typeface="Tahoma" pitchFamily="34" charset="0"/>
              </a:rPr>
              <a:t>Оборот составляет порядка 1,5 </a:t>
            </a:r>
            <a:r>
              <a:rPr lang="ru-RU" altLang="ja-JP" sz="1200" b="0" dirty="0" err="1" smtClean="0">
                <a:latin typeface="Tahoma" pitchFamily="34" charset="0"/>
                <a:cs typeface="Tahoma" pitchFamily="34" charset="0"/>
              </a:rPr>
              <a:t>трлн.руб</a:t>
            </a:r>
            <a:r>
              <a:rPr lang="ru-RU" altLang="ja-JP" sz="1200" b="0" dirty="0" smtClean="0">
                <a:latin typeface="Tahoma" pitchFamily="34" charset="0"/>
                <a:cs typeface="Tahoma" pitchFamily="34" charset="0"/>
              </a:rPr>
              <a:t>. (данные Минэнерго).</a:t>
            </a:r>
            <a:endParaRPr lang="ru-RU" altLang="ja-JP" sz="1200" b="0" dirty="0">
              <a:latin typeface="Tahoma" pitchFamily="34" charset="0"/>
              <a:cs typeface="Tahoma" pitchFamily="34" charset="0"/>
            </a:endParaRPr>
          </a:p>
          <a:p>
            <a:pPr marL="3175" lvl="1" indent="0" algn="just" defTabSz="1019175">
              <a:spcBef>
                <a:spcPct val="70000"/>
              </a:spcBef>
              <a:buClr>
                <a:srgbClr val="FF660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altLang="ja-JP" sz="1200" b="0" dirty="0">
                <a:latin typeface="Tahoma" pitchFamily="34" charset="0"/>
                <a:cs typeface="Tahoma" pitchFamily="34" charset="0"/>
              </a:rPr>
              <a:t> Более 14 тысяч схем теплоснабжения должны быть утверждены, из них по состоянию </a:t>
            </a:r>
            <a:r>
              <a:rPr lang="ru-RU" altLang="ja-JP" sz="1200" b="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altLang="ja-JP" sz="1200" b="0" dirty="0" smtClean="0">
                <a:latin typeface="Tahoma" pitchFamily="34" charset="0"/>
                <a:cs typeface="Tahoma" pitchFamily="34" charset="0"/>
              </a:rPr>
            </a:br>
            <a:r>
              <a:rPr lang="ru-RU" altLang="ja-JP" sz="1200" b="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altLang="ja-JP" sz="1200" b="0" dirty="0">
                <a:latin typeface="Tahoma" pitchFamily="34" charset="0"/>
                <a:cs typeface="Tahoma" pitchFamily="34" charset="0"/>
              </a:rPr>
              <a:t>1 </a:t>
            </a:r>
            <a:r>
              <a:rPr lang="ru-RU" altLang="ja-JP" sz="1200" b="0" dirty="0" smtClean="0">
                <a:latin typeface="Tahoma" pitchFamily="34" charset="0"/>
                <a:cs typeface="Tahoma" pitchFamily="34" charset="0"/>
              </a:rPr>
              <a:t>января 2016 </a:t>
            </a:r>
            <a:r>
              <a:rPr lang="ru-RU" altLang="ja-JP" sz="1200" b="0" dirty="0">
                <a:latin typeface="Tahoma" pitchFamily="34" charset="0"/>
                <a:cs typeface="Tahoma" pitchFamily="34" charset="0"/>
              </a:rPr>
              <a:t>года  утверждены около </a:t>
            </a:r>
            <a:r>
              <a:rPr lang="ru-RU" altLang="ja-JP" sz="1200" b="0" dirty="0" smtClean="0">
                <a:latin typeface="Tahoma" pitchFamily="34" charset="0"/>
                <a:cs typeface="Tahoma" pitchFamily="34" charset="0"/>
              </a:rPr>
              <a:t>93 процентов (10 940 схем теплоснабжения).  </a:t>
            </a:r>
            <a:endParaRPr lang="ru-RU" altLang="ja-JP" sz="1200" b="0" dirty="0">
              <a:latin typeface="Tahoma" pitchFamily="34" charset="0"/>
              <a:cs typeface="Tahoma" pitchFamily="34" charset="0"/>
            </a:endParaRPr>
          </a:p>
          <a:p>
            <a:pPr marL="3175" lvl="1" indent="0" algn="just" defTabSz="1019175">
              <a:spcBef>
                <a:spcPct val="70000"/>
              </a:spcBef>
              <a:buClr>
                <a:srgbClr val="FF660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altLang="ja-JP" sz="1200" b="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altLang="ja-JP" sz="1200" b="0" dirty="0" smtClean="0">
                <a:latin typeface="Tahoma" pitchFamily="34" charset="0"/>
                <a:cs typeface="Tahoma" pitchFamily="34" charset="0"/>
              </a:rPr>
              <a:t>Из них Минэнерго России по состоянию на ту же дату утверждена 31 схема теплоснабжения из 39 необходимых.</a:t>
            </a:r>
            <a:endParaRPr lang="ru-RU" altLang="ja-JP" sz="1200" b="0" dirty="0">
              <a:latin typeface="Tahoma" pitchFamily="34" charset="0"/>
              <a:cs typeface="Tahoma" pitchFamily="34" charset="0"/>
            </a:endParaRPr>
          </a:p>
          <a:p>
            <a:pPr marL="3175" lvl="1" indent="0" algn="just" defTabSz="1019175">
              <a:spcBef>
                <a:spcPct val="70000"/>
              </a:spcBef>
              <a:buClr>
                <a:srgbClr val="FF660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altLang="ja-JP" sz="1200" b="0" dirty="0">
                <a:latin typeface="Tahoma" pitchFamily="34" charset="0"/>
                <a:cs typeface="Tahoma" pitchFamily="34" charset="0"/>
              </a:rPr>
              <a:t>  В соответствии с утвержденными </a:t>
            </a:r>
            <a:r>
              <a:rPr lang="ru-RU" altLang="ja-JP" sz="1200" b="0" dirty="0" smtClean="0">
                <a:latin typeface="Tahoma" pitchFamily="34" charset="0"/>
                <a:cs typeface="Tahoma" pitchFamily="34" charset="0"/>
              </a:rPr>
              <a:t>ИП   </a:t>
            </a:r>
            <a:r>
              <a:rPr lang="ru-RU" altLang="ja-JP" sz="1200" b="0" dirty="0">
                <a:latin typeface="Tahoma" pitchFamily="34" charset="0"/>
                <a:cs typeface="Tahoma" pitchFamily="34" charset="0"/>
              </a:rPr>
              <a:t>теплоснабжающих организаций сумма инвестиций </a:t>
            </a:r>
            <a:r>
              <a:rPr lang="ru-RU" altLang="ja-JP" sz="1200" b="0" dirty="0" smtClean="0">
                <a:latin typeface="Tahoma" pitchFamily="34" charset="0"/>
                <a:cs typeface="Tahoma" pitchFamily="34" charset="0"/>
              </a:rPr>
              <a:t>на 2015 год составляет 49,4 </a:t>
            </a:r>
            <a:r>
              <a:rPr lang="ru-RU" altLang="ja-JP" sz="1200" b="0" dirty="0">
                <a:latin typeface="Tahoma" pitchFamily="34" charset="0"/>
                <a:cs typeface="Tahoma" pitchFamily="34" charset="0"/>
              </a:rPr>
              <a:t>млрд. руб. </a:t>
            </a:r>
            <a:r>
              <a:rPr lang="ru-RU" altLang="ja-JP" sz="1200" b="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На 2016 год нет данных !!!</a:t>
            </a:r>
            <a:endParaRPr lang="ru-RU" altLang="ja-JP" sz="1200" b="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271463" lvl="1" indent="0" algn="just" defTabSz="1019175">
              <a:spcBef>
                <a:spcPct val="70000"/>
              </a:spcBef>
              <a:buClr>
                <a:srgbClr val="FF6600"/>
              </a:buClr>
              <a:buSzPct val="150000"/>
              <a:buFont typeface="Wingdings" panose="05000000000000000000" pitchFamily="2" charset="2"/>
              <a:buChar char="ü"/>
              <a:defRPr/>
            </a:pPr>
            <a:endParaRPr lang="ru-RU" altLang="ja-JP" sz="1100" b="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AutoShape 34"/>
          <p:cNvSpPr>
            <a:spLocks noChangeArrowheads="1"/>
          </p:cNvSpPr>
          <p:nvPr/>
        </p:nvSpPr>
        <p:spPr bwMode="auto">
          <a:xfrm>
            <a:off x="333375" y="5959475"/>
            <a:ext cx="9256713" cy="493713"/>
          </a:xfrm>
          <a:prstGeom prst="roundRect">
            <a:avLst>
              <a:gd name="adj" fmla="val 32051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lIns="54000" rIns="54000" anchor="ctr"/>
          <a:lstStyle/>
          <a:p>
            <a:pPr algn="ctr">
              <a:defRPr/>
            </a:pPr>
            <a:r>
              <a:rPr lang="ru-RU" altLang="ja-JP" sz="13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Ежегодно на подготовку к ОЗП субъектами Российской Федерации расходуется до </a:t>
            </a:r>
            <a:r>
              <a:rPr lang="ru-RU" altLang="ja-JP" sz="13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altLang="ja-JP" sz="13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00</a:t>
            </a:r>
            <a:r>
              <a:rPr lang="ru-RU" altLang="ja-JP" sz="13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ja-JP" sz="13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млрд. </a:t>
            </a:r>
            <a:r>
              <a:rPr lang="ru-RU" altLang="ja-JP" sz="13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рублей</a:t>
            </a:r>
            <a:endParaRPr lang="ru-RU" altLang="ja-JP" sz="13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altLang="ja-JP" sz="13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(данные Минстроя России)</a:t>
            </a:r>
            <a:endParaRPr lang="en-US" sz="13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150" name="Picture 13" descr="img_company_8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1428750"/>
            <a:ext cx="4379912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16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595563" y="4500563"/>
            <a:ext cx="6786562" cy="301625"/>
          </a:xfrm>
          <a:prstGeom prst="rect">
            <a:avLst/>
          </a:prstGeom>
          <a:solidFill>
            <a:srgbClr val="2E4B86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Состояние тепловых сетей</a:t>
            </a:r>
          </a:p>
        </p:txBody>
      </p:sp>
      <p:sp>
        <p:nvSpPr>
          <p:cNvPr id="17" name="Rectangle 1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5563" y="4786313"/>
            <a:ext cx="6786562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18000" rIns="180000"/>
          <a:lstStyle/>
          <a:p>
            <a:pPr marL="459450" lvl="1" indent="-171450" algn="just" defTabSz="1019175">
              <a:spcBef>
                <a:spcPct val="70000"/>
              </a:spcBef>
              <a:buClr>
                <a:srgbClr val="FF6600"/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altLang="ja-JP" sz="1200" b="0" dirty="0">
                <a:latin typeface="Tahoma" pitchFamily="34" charset="0"/>
                <a:cs typeface="Tahoma" pitchFamily="34" charset="0"/>
              </a:rPr>
              <a:t> Ежегодно на замену тепловых сетей консолидированные бюджеты Российской Федерации </a:t>
            </a:r>
            <a:r>
              <a:rPr lang="ru-RU" altLang="ja-JP" sz="1200" b="0" dirty="0" smtClean="0">
                <a:latin typeface="Tahoma" pitchFamily="34" charset="0"/>
                <a:cs typeface="Tahoma" pitchFamily="34" charset="0"/>
              </a:rPr>
              <a:t>тратят </a:t>
            </a:r>
            <a:r>
              <a:rPr lang="ru-RU" altLang="ja-JP" sz="1200" b="0" dirty="0">
                <a:latin typeface="Tahoma" pitchFamily="34" charset="0"/>
                <a:cs typeface="Tahoma" pitchFamily="34" charset="0"/>
              </a:rPr>
              <a:t>до </a:t>
            </a:r>
            <a:r>
              <a:rPr lang="ru-RU" altLang="ja-JP" sz="1200" b="0" dirty="0" smtClean="0">
                <a:latin typeface="Tahoma" pitchFamily="34" charset="0"/>
                <a:cs typeface="Tahoma" pitchFamily="34" charset="0"/>
              </a:rPr>
              <a:t>15 </a:t>
            </a:r>
            <a:r>
              <a:rPr lang="ru-RU" altLang="ja-JP" sz="1200" b="0" dirty="0">
                <a:latin typeface="Tahoma" pitchFamily="34" charset="0"/>
                <a:cs typeface="Tahoma" pitchFamily="34" charset="0"/>
              </a:rPr>
              <a:t>млрд. рублей (данные </a:t>
            </a:r>
            <a:r>
              <a:rPr lang="ru-RU" altLang="ja-JP" sz="1200" b="0" dirty="0" smtClean="0">
                <a:latin typeface="Tahoma" pitchFamily="34" charset="0"/>
                <a:cs typeface="Tahoma" pitchFamily="34" charset="0"/>
              </a:rPr>
              <a:t>Росстата).</a:t>
            </a:r>
            <a:endParaRPr lang="ru-RU" altLang="ja-JP" sz="1200" b="0" dirty="0">
              <a:latin typeface="Tahoma" pitchFamily="34" charset="0"/>
              <a:cs typeface="Tahoma" pitchFamily="34" charset="0"/>
            </a:endParaRPr>
          </a:p>
          <a:p>
            <a:pPr marL="459450" lvl="1" indent="-171450" algn="just" defTabSz="1019175">
              <a:spcBef>
                <a:spcPct val="70000"/>
              </a:spcBef>
              <a:buClr>
                <a:srgbClr val="FF6600"/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altLang="ja-JP" sz="1200" b="0" dirty="0">
                <a:latin typeface="Tahoma" pitchFamily="34" charset="0"/>
                <a:cs typeface="Tahoma" pitchFamily="34" charset="0"/>
              </a:rPr>
              <a:t> На уровень износа тепловых сетей эти вложения кардинальным образом не влияют. </a:t>
            </a:r>
          </a:p>
          <a:p>
            <a:pPr marL="459450" lvl="1" indent="-171450" algn="just" defTabSz="1019175">
              <a:spcBef>
                <a:spcPct val="70000"/>
              </a:spcBef>
              <a:buClr>
                <a:srgbClr val="FF6600"/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altLang="ja-JP" sz="1200" b="0" dirty="0">
                <a:latin typeface="Tahoma" pitchFamily="34" charset="0"/>
                <a:cs typeface="Tahoma" pitchFamily="34" charset="0"/>
              </a:rPr>
              <a:t> Износ  сохраняется на уровне 55-60%, местами до 80 %</a:t>
            </a:r>
          </a:p>
          <a:p>
            <a:pPr marL="288000" lvl="1" indent="0" algn="just" defTabSz="1019175">
              <a:spcBef>
                <a:spcPct val="70000"/>
              </a:spcBef>
              <a:buClr>
                <a:srgbClr val="FF6600"/>
              </a:buClr>
              <a:buSzPct val="150000"/>
              <a:defRPr/>
            </a:pPr>
            <a:endParaRPr lang="ru-RU" altLang="ja-JP" sz="1100" b="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Picture 2"/>
          <p:cNvPicPr preferRelativeResize="0">
            <a:picLocks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04814" y="4500563"/>
            <a:ext cx="2166936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54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1428750"/>
            <a:ext cx="4359275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6155" name="Rectangle 16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5048250" y="1104900"/>
            <a:ext cx="4333875" cy="301625"/>
          </a:xfrm>
          <a:prstGeom prst="rect">
            <a:avLst/>
          </a:prstGeom>
          <a:solidFill>
            <a:srgbClr val="2E4B86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1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952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3"/>
          <p:cNvSpPr>
            <a:spLocks noGrp="1"/>
          </p:cNvSpPr>
          <p:nvPr>
            <p:ph type="title"/>
          </p:nvPr>
        </p:nvSpPr>
        <p:spPr>
          <a:xfrm>
            <a:off x="1136650" y="160338"/>
            <a:ext cx="8424863" cy="400050"/>
          </a:xfrm>
          <a:ln/>
        </p:spPr>
        <p:txBody>
          <a:bodyPr/>
          <a:lstStyle/>
          <a:p>
            <a:r>
              <a:rPr lang="ru-RU" altLang="ru-RU" sz="2000" smtClean="0"/>
              <a:t>Отрасль теплоснабжения сегодня:</a:t>
            </a:r>
          </a:p>
        </p:txBody>
      </p:sp>
      <p:sp>
        <p:nvSpPr>
          <p:cNvPr id="7171" name="Rectangle 1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04813" y="1103313"/>
            <a:ext cx="4333875" cy="301625"/>
          </a:xfrm>
          <a:prstGeom prst="rect">
            <a:avLst/>
          </a:prstGeom>
          <a:solidFill>
            <a:srgbClr val="2E4B86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Задолженность потребителей:</a:t>
            </a:r>
          </a:p>
        </p:txBody>
      </p:sp>
      <p:sp>
        <p:nvSpPr>
          <p:cNvPr id="9230" name="Rectangle 1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4813" y="1397000"/>
            <a:ext cx="4333875" cy="29606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18000" rIns="180000"/>
          <a:lstStyle/>
          <a:p>
            <a:pPr marL="0" lvl="1" indent="0" algn="ctr" defTabSz="1019175">
              <a:spcBef>
                <a:spcPct val="70000"/>
              </a:spcBef>
              <a:buClr>
                <a:srgbClr val="FF6600"/>
              </a:buClr>
              <a:buSzPct val="150000"/>
              <a:defRPr/>
            </a:pPr>
            <a:r>
              <a:rPr lang="ru-RU" altLang="ja-JP" sz="1600" b="0" dirty="0" smtClean="0">
                <a:latin typeface="Tahoma" pitchFamily="34" charset="0"/>
                <a:cs typeface="Tahoma" pitchFamily="34" charset="0"/>
              </a:rPr>
              <a:t>По данным Минстроя России, задолженность потребителей  составила:</a:t>
            </a:r>
            <a:endParaRPr lang="ru-RU" altLang="ja-JP" sz="1600" dirty="0" smtClean="0">
              <a:latin typeface="Tahoma" pitchFamily="34" charset="0"/>
              <a:cs typeface="Tahoma" pitchFamily="34" charset="0"/>
            </a:endParaRPr>
          </a:p>
          <a:p>
            <a:pPr marL="288000" lvl="1" indent="-216000" algn="just" defTabSz="1019175">
              <a:spcBef>
                <a:spcPct val="70000"/>
              </a:spcBef>
              <a:buClr>
                <a:srgbClr val="FF6600"/>
              </a:buClr>
              <a:buSzPct val="150000"/>
              <a:defRPr/>
            </a:pPr>
            <a:r>
              <a:rPr lang="ru-RU" altLang="ja-JP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 По итогам первого квартала 2015 года задолженность потребителей в сфере теплоснабжения составила астрономическую величину практически в </a:t>
            </a:r>
            <a:r>
              <a:rPr lang="ru-RU" altLang="ja-JP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370 млрд. рублей! </a:t>
            </a:r>
          </a:p>
          <a:p>
            <a:pPr marL="72000" lvl="1" indent="0" algn="just" defTabSz="1019175">
              <a:spcBef>
                <a:spcPct val="70000"/>
              </a:spcBef>
              <a:buClr>
                <a:srgbClr val="FF6600"/>
              </a:buClr>
              <a:buSzPct val="150000"/>
              <a:defRPr/>
            </a:pPr>
            <a:r>
              <a:rPr lang="ru-RU" altLang="ja-JP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На 1 января 2016 года задолженность потребителей незначительно снизилась и составила </a:t>
            </a:r>
            <a:r>
              <a:rPr lang="ru-RU" altLang="ja-JP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334 млрд. рублей</a:t>
            </a:r>
          </a:p>
          <a:p>
            <a:pPr marL="72000" lvl="1" indent="0" algn="just" defTabSz="1019175">
              <a:spcBef>
                <a:spcPct val="70000"/>
              </a:spcBef>
              <a:buClr>
                <a:srgbClr val="FF6600"/>
              </a:buClr>
              <a:buSzPct val="150000"/>
              <a:defRPr/>
            </a:pPr>
            <a:r>
              <a:rPr lang="ru-RU" altLang="ja-JP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Указанный объем задолженности потребителей составляет практически треть от общего объема дебиторской в отрасли жилищно-коммунального хозяйства (по данным </a:t>
            </a:r>
            <a:br>
              <a:rPr lang="ru-RU" altLang="ja-JP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ja-JP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на 1 января 2016 года </a:t>
            </a:r>
            <a:r>
              <a:rPr lang="ru-RU" altLang="ja-JP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953,9 млрд. рублей - </a:t>
            </a:r>
            <a:r>
              <a:rPr lang="ru-RU" altLang="ja-JP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общий                             объем дебиторской задолженности в сфере жилищно-коммунального хозяйства в Российской Федерации</a:t>
            </a:r>
            <a:r>
              <a:rPr lang="ru-RU" altLang="ja-JP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7174" name="Rectangle 16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024438" y="1103313"/>
            <a:ext cx="4367212" cy="301625"/>
          </a:xfrm>
          <a:prstGeom prst="rect">
            <a:avLst/>
          </a:prstGeom>
          <a:solidFill>
            <a:srgbClr val="2E4B86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1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175" name="Rectangle 16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595563" y="4357689"/>
            <a:ext cx="6786562" cy="444500"/>
          </a:xfrm>
          <a:prstGeom prst="rect">
            <a:avLst/>
          </a:prstGeom>
          <a:solidFill>
            <a:srgbClr val="2E4B86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Задолженность теплоснабжающих предприятий </a:t>
            </a:r>
            <a:r>
              <a:rPr lang="ru-RU" altLang="ru-RU" sz="11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за газ:</a:t>
            </a:r>
          </a:p>
        </p:txBody>
      </p:sp>
      <p:sp>
        <p:nvSpPr>
          <p:cNvPr id="17" name="Rectangle 1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5563" y="4653136"/>
            <a:ext cx="6786562" cy="15698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18000" rIns="180000"/>
          <a:lstStyle/>
          <a:p>
            <a:pPr marL="288000" lvl="1" indent="-216000" algn="just" defTabSz="1019175">
              <a:spcBef>
                <a:spcPct val="70000"/>
              </a:spcBef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1100" b="0" dirty="0" smtClean="0">
                <a:latin typeface="Tahoma" pitchFamily="34" charset="0"/>
                <a:cs typeface="Tahoma" pitchFamily="34" charset="0"/>
              </a:rPr>
              <a:t>1 </a:t>
            </a:r>
            <a:r>
              <a:rPr lang="ru-RU" sz="1100" b="0" dirty="0">
                <a:latin typeface="Tahoma" pitchFamily="34" charset="0"/>
                <a:cs typeface="Tahoma" pitchFamily="34" charset="0"/>
              </a:rPr>
              <a:t>ноября 2013 г. </a:t>
            </a:r>
            <a:r>
              <a:rPr lang="ru-RU" sz="1100" b="0" dirty="0" smtClean="0">
                <a:latin typeface="Tahoma" pitchFamily="34" charset="0"/>
                <a:cs typeface="Tahoma" pitchFamily="34" charset="0"/>
              </a:rPr>
              <a:t>– 33,348 </a:t>
            </a:r>
            <a:r>
              <a:rPr lang="ru-RU" sz="1100" b="0" dirty="0">
                <a:latin typeface="Tahoma" pitchFamily="34" charset="0"/>
                <a:cs typeface="Tahoma" pitchFamily="34" charset="0"/>
              </a:rPr>
              <a:t>млрд. рублей; </a:t>
            </a:r>
            <a:endParaRPr lang="ru-RU" sz="1100" b="0" dirty="0" smtClean="0">
              <a:latin typeface="Tahoma" pitchFamily="34" charset="0"/>
              <a:cs typeface="Tahoma" pitchFamily="34" charset="0"/>
            </a:endParaRPr>
          </a:p>
          <a:p>
            <a:pPr marL="288000" lvl="1" indent="-216000" algn="just" defTabSz="1019175">
              <a:spcBef>
                <a:spcPct val="70000"/>
              </a:spcBef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1100" b="0" dirty="0" smtClean="0">
                <a:latin typeface="Tahoma" pitchFamily="34" charset="0"/>
                <a:cs typeface="Tahoma" pitchFamily="34" charset="0"/>
              </a:rPr>
              <a:t>По </a:t>
            </a:r>
            <a:r>
              <a:rPr lang="ru-RU" sz="1100" b="0" dirty="0">
                <a:latin typeface="Tahoma" pitchFamily="34" charset="0"/>
                <a:cs typeface="Tahoma" pitchFamily="34" charset="0"/>
              </a:rPr>
              <a:t>состоянию на 1 ноября 2014 г. </a:t>
            </a:r>
            <a:r>
              <a:rPr lang="ru-RU" sz="1100" b="0" dirty="0" smtClean="0">
                <a:latin typeface="Tahoma" pitchFamily="34" charset="0"/>
                <a:cs typeface="Tahoma" pitchFamily="34" charset="0"/>
              </a:rPr>
              <a:t>составляла </a:t>
            </a:r>
            <a:r>
              <a:rPr lang="ru-RU" sz="1100" b="0" dirty="0">
                <a:latin typeface="Tahoma" pitchFamily="34" charset="0"/>
                <a:cs typeface="Tahoma" pitchFamily="34" charset="0"/>
              </a:rPr>
              <a:t>– </a:t>
            </a:r>
            <a:r>
              <a:rPr lang="ru-RU" sz="1100" b="0" dirty="0" smtClean="0">
                <a:latin typeface="Tahoma" pitchFamily="34" charset="0"/>
                <a:cs typeface="Tahoma" pitchFamily="34" charset="0"/>
              </a:rPr>
              <a:t>46 </a:t>
            </a:r>
            <a:r>
              <a:rPr lang="ru-RU" sz="1100" b="0" dirty="0">
                <a:latin typeface="Tahoma" pitchFamily="34" charset="0"/>
                <a:cs typeface="Tahoma" pitchFamily="34" charset="0"/>
              </a:rPr>
              <a:t>126 млрд. </a:t>
            </a:r>
            <a:r>
              <a:rPr lang="ru-RU" sz="1100" b="0" dirty="0" smtClean="0">
                <a:latin typeface="Tahoma" pitchFamily="34" charset="0"/>
                <a:cs typeface="Tahoma" pitchFamily="34" charset="0"/>
              </a:rPr>
              <a:t>рублей;</a:t>
            </a:r>
          </a:p>
          <a:p>
            <a:pPr marL="288000" lvl="1" indent="-216000" algn="just" defTabSz="1019175">
              <a:spcBef>
                <a:spcPct val="70000"/>
              </a:spcBef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1100" b="0" dirty="0">
                <a:latin typeface="Tahoma" pitchFamily="34" charset="0"/>
                <a:cs typeface="Tahoma" pitchFamily="34" charset="0"/>
              </a:rPr>
              <a:t> По состоянию на 1 марта 2015 г</a:t>
            </a:r>
            <a:r>
              <a:rPr lang="ru-RU" sz="1100" b="0" dirty="0" smtClean="0">
                <a:latin typeface="Tahoma" pitchFamily="34" charset="0"/>
                <a:cs typeface="Tahoma" pitchFamily="34" charset="0"/>
              </a:rPr>
              <a:t>. – 72,572 </a:t>
            </a:r>
            <a:r>
              <a:rPr lang="ru-RU" sz="1100" b="0" dirty="0">
                <a:latin typeface="Tahoma" pitchFamily="34" charset="0"/>
                <a:cs typeface="Tahoma" pitchFamily="34" charset="0"/>
              </a:rPr>
              <a:t>млрд. рублей 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(по 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отношению к 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1 ноября 2014 г. рост на 26,446 млрд. рублей или 36,44 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% 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 долг за газ соответственно превысил объем инвестиций в отрасль).</a:t>
            </a:r>
            <a:endParaRPr lang="en-US" sz="1100" dirty="0" smtClean="0">
              <a:latin typeface="Tahoma" pitchFamily="34" charset="0"/>
              <a:cs typeface="Tahoma" pitchFamily="34" charset="0"/>
            </a:endParaRPr>
          </a:p>
          <a:p>
            <a:pPr marL="288000" lvl="1" indent="-216000" algn="just" defTabSz="1019175">
              <a:spcBef>
                <a:spcPct val="70000"/>
              </a:spcBef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r>
              <a:rPr lang="ru-RU" altLang="ja-JP" sz="1100" b="0" dirty="0" smtClean="0">
                <a:latin typeface="Tahoma" pitchFamily="34" charset="0"/>
                <a:cs typeface="Tahoma" pitchFamily="34" charset="0"/>
              </a:rPr>
              <a:t>По состоянию на 1 января 2016 года произошло небольшое </a:t>
            </a:r>
            <a:r>
              <a:rPr lang="ru-RU" altLang="ja-JP" sz="1100" b="0" dirty="0">
                <a:latin typeface="Tahoma" pitchFamily="34" charset="0"/>
                <a:cs typeface="Tahoma" pitchFamily="34" charset="0"/>
              </a:rPr>
              <a:t>снижение </a:t>
            </a:r>
            <a:r>
              <a:rPr lang="ru-RU" altLang="ja-JP" sz="1100" b="0" dirty="0" smtClean="0">
                <a:latin typeface="Tahoma" pitchFamily="34" charset="0"/>
                <a:cs typeface="Tahoma" pitchFamily="34" charset="0"/>
              </a:rPr>
              <a:t>задолженности теплоснабжающих организаций </a:t>
            </a:r>
            <a:r>
              <a:rPr lang="ru-RU" altLang="ja-JP" sz="1100" b="0" dirty="0">
                <a:latin typeface="Tahoma" pitchFamily="34" charset="0"/>
                <a:cs typeface="Tahoma" pitchFamily="34" charset="0"/>
              </a:rPr>
              <a:t>- 68,23 </a:t>
            </a:r>
            <a:r>
              <a:rPr lang="ru-RU" altLang="ja-JP" sz="1100" b="0" dirty="0" smtClean="0">
                <a:latin typeface="Tahoma" pitchFamily="34" charset="0"/>
                <a:cs typeface="Tahoma" pitchFamily="34" charset="0"/>
              </a:rPr>
              <a:t>млрд. рублей. </a:t>
            </a:r>
            <a:endParaRPr lang="ru-RU" altLang="ja-JP" sz="1100" b="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17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4500563"/>
            <a:ext cx="21002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1404938"/>
            <a:ext cx="43672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3"/>
          <p:cNvSpPr>
            <a:spLocks noGrp="1"/>
          </p:cNvSpPr>
          <p:nvPr>
            <p:ph type="title"/>
          </p:nvPr>
        </p:nvSpPr>
        <p:spPr>
          <a:xfrm>
            <a:off x="1136650" y="160338"/>
            <a:ext cx="8424863" cy="400050"/>
          </a:xfrm>
          <a:ln/>
        </p:spPr>
        <p:txBody>
          <a:bodyPr/>
          <a:lstStyle/>
          <a:p>
            <a:r>
              <a:rPr lang="ru-RU" altLang="ru-RU" sz="2000" smtClean="0"/>
              <a:t>Инвестиции</a:t>
            </a:r>
          </a:p>
        </p:txBody>
      </p:sp>
      <p:sp>
        <p:nvSpPr>
          <p:cNvPr id="10243" name="Rectangle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8625" y="980728"/>
            <a:ext cx="4452938" cy="30972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18000" rIns="180000"/>
          <a:lstStyle>
            <a:lvl1pPr marL="342900" indent="-342900" defTabSz="1152525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0488" defTabSz="1152525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152525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152525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1152525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indent="-147638" defTabSz="1152525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indent="-147638" defTabSz="1152525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indent="-147638" defTabSz="1152525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indent="-147638" defTabSz="1152525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indent="0" algn="just" eaLnBrk="1" hangingPunct="1">
              <a:spcBef>
                <a:spcPct val="70000"/>
              </a:spcBef>
              <a:buClr>
                <a:srgbClr val="FF6600"/>
              </a:buClr>
              <a:buSzPct val="150000"/>
            </a:pPr>
            <a:r>
              <a:rPr lang="ru-RU" altLang="ja-JP" sz="1200" b="0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соответствии с Указом Президента Российской Федерации от 7 мая 2012 года № 600 до 2017 года Правительством Российской Федерации должны быть приняты меры по увеличению доли заемных средств в общем объеме капитальных вложений в системы теплоснабжения, водоснабжения, водоотведения и очистки сточных вод до 30 процентов. </a:t>
            </a:r>
          </a:p>
          <a:p>
            <a:pPr lvl="1" indent="0" algn="just" eaLnBrk="1" hangingPunct="1">
              <a:spcBef>
                <a:spcPct val="70000"/>
              </a:spcBef>
              <a:buClr>
                <a:srgbClr val="FF6600"/>
              </a:buClr>
              <a:buSzPct val="150000"/>
            </a:pPr>
            <a:r>
              <a:rPr lang="ru-RU" altLang="ja-JP" sz="1200" b="0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целом, согласно данным ФСТ России задача выполняется в процентом соотношении, доля заемных средств привлекаемых на реализацию ИП растет, однако по фактическим объемам негативный тренд очевиден. </a:t>
            </a:r>
            <a:r>
              <a:rPr lang="ru-RU" altLang="ja-JP" sz="1200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2012 год </a:t>
            </a:r>
            <a:r>
              <a:rPr lang="ru-RU" altLang="ja-JP" sz="1200" b="0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инвестиции в теплоснабжение согласно утвержденным ИП составили </a:t>
            </a:r>
            <a:r>
              <a:rPr lang="ru-RU" sz="1200" i="0" u="none" strike="noStrike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87,9 млрд.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рублей; 2013 год – 83,5 млрд, рублей, 2014 год – 69,3 млрд рублей, 2015 год – 49,4 млрд рублей снижение почти в два раза за 4 года! Что-то не так…</a:t>
            </a:r>
            <a:endParaRPr lang="ru-RU" altLang="ja-JP" sz="1200" b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AutoShape 34"/>
          <p:cNvSpPr>
            <a:spLocks noChangeArrowheads="1"/>
          </p:cNvSpPr>
          <p:nvPr/>
        </p:nvSpPr>
        <p:spPr bwMode="auto">
          <a:xfrm>
            <a:off x="309563" y="5732463"/>
            <a:ext cx="9256712" cy="614362"/>
          </a:xfrm>
          <a:prstGeom prst="roundRect">
            <a:avLst>
              <a:gd name="adj" fmla="val 32051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lIns="54000" rIns="54000"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Необходимо стимулировать приток инвестиций в отрасль теплоснабжения, повысить привлекательность и доходность бизнеса, для чего устранить имеющие ограничения по объемам инвестиций, установленные в Основах ценообразования </a:t>
            </a:r>
            <a:endParaRPr lang="ru-RU" sz="12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45" name="Rectangle 1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5563" y="4149725"/>
            <a:ext cx="6786562" cy="14287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18000" rIns="180000"/>
          <a:lstStyle>
            <a:lvl1pPr marL="342900" indent="-342900" defTabSz="1019175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1019175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019175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019175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1019175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indent="-147638" defTabSz="1019175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indent="-147638" defTabSz="1019175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indent="-147638" defTabSz="1019175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indent="-147638" defTabSz="1019175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indent="0" algn="just" eaLnBrk="1" hangingPunct="1">
              <a:spcBef>
                <a:spcPct val="70000"/>
              </a:spcBef>
              <a:buClr>
                <a:srgbClr val="FF6600"/>
              </a:buClr>
              <a:buSzPct val="150000"/>
            </a:pPr>
            <a:r>
              <a:rPr lang="ru-RU" altLang="ja-JP" sz="1200" b="0" dirty="0" smtClean="0">
                <a:latin typeface="Tahoma" pitchFamily="34" charset="0"/>
                <a:cs typeface="Tahoma" pitchFamily="34" charset="0"/>
              </a:rPr>
              <a:t>Подобные тенденции могут свидетельствовать об усилении давления со стороны органов регулирования, направленного на увеличение объемов заемных средств в условиях ухудшения экономики в отрасли в целом. Теплоснабжающие организации </a:t>
            </a:r>
            <a:r>
              <a:rPr lang="ru-RU" altLang="ja-JP" sz="1200" b="0" dirty="0" err="1" smtClean="0">
                <a:latin typeface="Tahoma" pitchFamily="34" charset="0"/>
                <a:cs typeface="Tahoma" pitchFamily="34" charset="0"/>
              </a:rPr>
              <a:t>перекредитованы</a:t>
            </a:r>
            <a:r>
              <a:rPr lang="ru-RU" altLang="ja-JP" sz="1200" b="0" dirty="0" smtClean="0">
                <a:latin typeface="Tahoma" pitchFamily="34" charset="0"/>
                <a:cs typeface="Tahoma" pitchFamily="34" charset="0"/>
              </a:rPr>
              <a:t> и балансируют на грани поддержания жизнеспособности систем теплоснабжения, в этих условиях говорить о развитии не приходится. Инвесторам нужны четкие сигналы, что отрасль является надежным вложением средств, но для этого необходимо постоянно совершенствовать институциональную среду. </a:t>
            </a:r>
            <a:endParaRPr lang="ru-RU" altLang="ja-JP" sz="1200" b="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1063625"/>
            <a:ext cx="4329112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149725"/>
            <a:ext cx="216693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480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3"/>
          <p:cNvSpPr>
            <a:spLocks noGrp="1"/>
          </p:cNvSpPr>
          <p:nvPr>
            <p:ph type="title"/>
          </p:nvPr>
        </p:nvSpPr>
        <p:spPr>
          <a:xfrm>
            <a:off x="1136650" y="160338"/>
            <a:ext cx="8424863" cy="400050"/>
          </a:xfrm>
          <a:ln/>
        </p:spPr>
        <p:txBody>
          <a:bodyPr/>
          <a:lstStyle/>
          <a:p>
            <a:r>
              <a:rPr lang="ru-RU" altLang="ru-RU" sz="2000" smtClean="0"/>
              <a:t>Предпринимательская прибыль в СФЕРЕ ТЕПЛОСНАБЖЕНИЯ</a:t>
            </a:r>
          </a:p>
        </p:txBody>
      </p:sp>
      <p:sp>
        <p:nvSpPr>
          <p:cNvPr id="9230" name="Rectangle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8625" y="1052513"/>
            <a:ext cx="4452938" cy="30972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18000" rIns="180000"/>
          <a:lstStyle/>
          <a:p>
            <a:pPr marL="90488" lvl="1" indent="0" algn="just" defTabSz="1152525">
              <a:spcBef>
                <a:spcPct val="70000"/>
              </a:spcBef>
              <a:buClr>
                <a:srgbClr val="FF6600"/>
              </a:buClr>
              <a:buSzPct val="150000"/>
              <a:defRPr/>
            </a:pPr>
            <a:r>
              <a:rPr lang="ru-RU" altLang="ja-JP" sz="1200" b="0" dirty="0">
                <a:latin typeface="Tahoma" pitchFamily="34" charset="0"/>
                <a:cs typeface="Tahoma" pitchFamily="34" charset="0"/>
              </a:rPr>
              <a:t>С 1 января 2016 года, все организации </a:t>
            </a:r>
            <a:r>
              <a:rPr lang="ru-RU" altLang="ja-JP" sz="1200" b="0" dirty="0" smtClean="0">
                <a:latin typeface="Tahoma" pitchFamily="34" charset="0"/>
                <a:cs typeface="Tahoma" pitchFamily="34" charset="0"/>
              </a:rPr>
              <a:t>перешли </a:t>
            </a:r>
            <a:r>
              <a:rPr lang="ru-RU" altLang="ja-JP" sz="1200" b="0" dirty="0">
                <a:latin typeface="Tahoma" pitchFamily="34" charset="0"/>
                <a:cs typeface="Tahoma" pitchFamily="34" charset="0"/>
              </a:rPr>
              <a:t>на долгосрочное тарифное регулирование в сфере теплоснабжения. </a:t>
            </a:r>
          </a:p>
          <a:p>
            <a:pPr marL="90488" lvl="1" indent="0" algn="just" defTabSz="1152525">
              <a:spcBef>
                <a:spcPct val="70000"/>
              </a:spcBef>
              <a:buClr>
                <a:srgbClr val="FF6600"/>
              </a:buClr>
              <a:buSzPct val="150000"/>
              <a:defRPr/>
            </a:pPr>
            <a:r>
              <a:rPr lang="ru-RU" altLang="ja-JP" sz="1200" b="0" dirty="0">
                <a:latin typeface="Tahoma" pitchFamily="34" charset="0"/>
                <a:cs typeface="Tahoma" pitchFamily="34" charset="0"/>
              </a:rPr>
              <a:t>При сохранении действующих </a:t>
            </a:r>
            <a:r>
              <a:rPr lang="ru-RU" altLang="ja-JP" sz="1200" b="0" dirty="0" smtClean="0">
                <a:latin typeface="Tahoma" pitchFamily="34" charset="0"/>
                <a:cs typeface="Tahoma" pitchFamily="34" charset="0"/>
              </a:rPr>
              <a:t>подходов к регулированию тарифов </a:t>
            </a:r>
            <a:r>
              <a:rPr lang="ru-RU" altLang="ja-JP" sz="1200" b="0" dirty="0">
                <a:latin typeface="Tahoma" pitchFamily="34" charset="0"/>
                <a:cs typeface="Tahoma" pitchFamily="34" charset="0"/>
              </a:rPr>
              <a:t>будут регулироваться «долгосрочные убытки».</a:t>
            </a:r>
          </a:p>
          <a:p>
            <a:pPr marL="90488" lvl="1" indent="0" algn="just" defTabSz="1152525">
              <a:spcBef>
                <a:spcPct val="70000"/>
              </a:spcBef>
              <a:buClr>
                <a:srgbClr val="FF6600"/>
              </a:buClr>
              <a:buSzPct val="150000"/>
              <a:defRPr/>
            </a:pPr>
            <a:r>
              <a:rPr lang="ru-RU" altLang="ja-JP" sz="1200" b="0" dirty="0">
                <a:latin typeface="Tahoma" pitchFamily="34" charset="0"/>
                <a:cs typeface="Tahoma" pitchFamily="34" charset="0"/>
              </a:rPr>
              <a:t> Необходимы экономические стимулы к оптимизации затрат теплоснабжающих организаций </a:t>
            </a:r>
            <a:r>
              <a:rPr lang="ru-RU" altLang="ja-JP" sz="1200" b="0" dirty="0" smtClean="0">
                <a:latin typeface="Tahoma" pitchFamily="34" charset="0"/>
                <a:cs typeface="Tahoma" pitchFamily="34" charset="0"/>
              </a:rPr>
              <a:t>перешедших на долгосрочное тарифное регулирование. </a:t>
            </a:r>
            <a:endParaRPr lang="ru-RU" altLang="ja-JP" sz="1200" b="0" dirty="0">
              <a:latin typeface="Tahoma" pitchFamily="34" charset="0"/>
              <a:cs typeface="Tahoma" pitchFamily="34" charset="0"/>
            </a:endParaRPr>
          </a:p>
          <a:p>
            <a:pPr marL="90488" lvl="1" indent="0" algn="just" defTabSz="1152525">
              <a:spcBef>
                <a:spcPct val="70000"/>
              </a:spcBef>
              <a:buClr>
                <a:srgbClr val="FF6600"/>
              </a:buClr>
              <a:buSzPct val="150000"/>
              <a:defRPr/>
            </a:pPr>
            <a:r>
              <a:rPr lang="ru-RU" altLang="ja-JP" sz="1200" b="0" dirty="0">
                <a:latin typeface="Tahoma" pitchFamily="34" charset="0"/>
                <a:cs typeface="Tahoma" pitchFamily="34" charset="0"/>
              </a:rPr>
              <a:t>Чтобы стимулировать приток инвестиций в сферу теплоснабжения и сгладить эффект «низкой базы» при переходе к долгосрочным методам регулирования необходима понятная доходность</a:t>
            </a:r>
            <a:r>
              <a:rPr lang="ru-RU" altLang="ja-JP" sz="1200" b="0" dirty="0" smtClean="0">
                <a:latin typeface="Tahoma" pitchFamily="34" charset="0"/>
                <a:cs typeface="Tahoma" pitchFamily="34" charset="0"/>
              </a:rPr>
              <a:t>, и гарантия сохранения экономии.</a:t>
            </a:r>
            <a:endParaRPr lang="ru-RU" altLang="ja-JP" sz="1200" b="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AutoShape 34"/>
          <p:cNvSpPr>
            <a:spLocks noChangeArrowheads="1"/>
          </p:cNvSpPr>
          <p:nvPr/>
        </p:nvSpPr>
        <p:spPr bwMode="auto">
          <a:xfrm>
            <a:off x="309563" y="5661248"/>
            <a:ext cx="9256712" cy="792087"/>
          </a:xfrm>
          <a:prstGeom prst="roundRect">
            <a:avLst>
              <a:gd name="adj" fmla="val 32051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lIns="54000" rIns="54000"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Вместе с тем, для гармоничного развития отрасли теплоснабжения в Российской Федерации, она нуждается в постоянном совершенствовании подходов к ценообразованию, в том числе с учетом практики применения долгосрочных тарифных решений – конечная цель это уход от регулирования тарифов к свободному ценообразованию</a:t>
            </a:r>
            <a:endParaRPr lang="ru-RU" sz="12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269" name="Rectangle 1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5563" y="4149725"/>
            <a:ext cx="6786562" cy="140811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18000" rIns="180000"/>
          <a:lstStyle>
            <a:lvl1pPr marL="342900" indent="-342900" defTabSz="1019175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1019175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019175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019175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1019175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indent="-147638" defTabSz="1019175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indent="-147638" defTabSz="1019175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indent="-147638" defTabSz="1019175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indent="-147638" defTabSz="1019175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indent="0" algn="just" eaLnBrk="1" hangingPunct="1">
              <a:spcBef>
                <a:spcPct val="70000"/>
              </a:spcBef>
              <a:buClr>
                <a:srgbClr val="FF6600"/>
              </a:buClr>
              <a:buSzPct val="150000"/>
            </a:pPr>
            <a:r>
              <a:rPr lang="ru-RU" altLang="ja-JP" sz="1200" b="0" dirty="0" smtClean="0">
                <a:latin typeface="Tahoma" pitchFamily="34" charset="0"/>
                <a:cs typeface="Tahoma" pitchFamily="34" charset="0"/>
              </a:rPr>
              <a:t>В 2015 году введено понятие «Расчетная </a:t>
            </a:r>
            <a:r>
              <a:rPr lang="ru-RU" altLang="ja-JP" sz="1200" b="0" dirty="0">
                <a:latin typeface="Tahoma" pitchFamily="34" charset="0"/>
                <a:cs typeface="Tahoma" pitchFamily="34" charset="0"/>
              </a:rPr>
              <a:t>предпринимательская прибыль единой теплоснабжающей организации» - величина, учитываемая при определении необходимой валовой выручки единой теплоснабжающей организации при расчете тарифов с применением метода экономически обоснованных затрат или метода индексации на период регулирования (на каждый год долгосрочного периода регулирования - в случае установления тарифов с применением метода индексации), остающаяся в распоряжении единой теплоснабжающей организации и расходуемая по ее усмотрению</a:t>
            </a:r>
            <a:r>
              <a:rPr lang="ru-RU" altLang="ja-JP" sz="1200" b="0" dirty="0" smtClean="0">
                <a:latin typeface="Tahoma" pitchFamily="34" charset="0"/>
                <a:cs typeface="Tahoma" pitchFamily="34" charset="0"/>
              </a:rPr>
              <a:t>. </a:t>
            </a:r>
            <a:endParaRPr lang="ru-RU" altLang="ja-JP" sz="1200" b="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210050"/>
            <a:ext cx="2011363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1052513"/>
            <a:ext cx="435768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729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3"/>
          <p:cNvSpPr>
            <a:spLocks noGrp="1"/>
          </p:cNvSpPr>
          <p:nvPr>
            <p:ph type="title"/>
          </p:nvPr>
        </p:nvSpPr>
        <p:spPr>
          <a:xfrm>
            <a:off x="1136650" y="160338"/>
            <a:ext cx="8424863" cy="400050"/>
          </a:xfrm>
          <a:ln/>
        </p:spPr>
        <p:txBody>
          <a:bodyPr/>
          <a:lstStyle/>
          <a:p>
            <a:r>
              <a:rPr lang="ru-RU" altLang="ru-RU" sz="2000" smtClean="0"/>
              <a:t>ПОДКЛЮЧЕНИЕ К СИСТЕМАМ ТЕПЛОСНАБЖЕНИЯ</a:t>
            </a:r>
          </a:p>
        </p:txBody>
      </p:sp>
      <p:sp>
        <p:nvSpPr>
          <p:cNvPr id="12291" name="Rectangle 1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08009" y="840512"/>
            <a:ext cx="4333875" cy="301625"/>
          </a:xfrm>
          <a:prstGeom prst="rect">
            <a:avLst/>
          </a:prstGeom>
          <a:solidFill>
            <a:srgbClr val="345598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ПРОБЛЕМЫ: </a:t>
            </a:r>
          </a:p>
        </p:txBody>
      </p:sp>
      <p:sp>
        <p:nvSpPr>
          <p:cNvPr id="9230" name="Rectangle 1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8009" y="1142137"/>
            <a:ext cx="4333875" cy="2679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18000" rIns="180000"/>
          <a:lstStyle/>
          <a:p>
            <a:pPr marL="257175" lvl="1" indent="-171450" algn="just" defTabSz="1019175">
              <a:spcBef>
                <a:spcPct val="70000"/>
              </a:spcBef>
              <a:buClr>
                <a:srgbClr val="FF6600"/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altLang="ja-JP" sz="1100" b="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altLang="ja-JP" sz="1400" b="0" dirty="0">
                <a:latin typeface="Tahoma" pitchFamily="34" charset="0"/>
                <a:cs typeface="Tahoma" pitchFamily="34" charset="0"/>
              </a:rPr>
              <a:t>Конфликты с заявителями по составу мероприятий ввиду неоднозначности положений НПА;</a:t>
            </a:r>
          </a:p>
          <a:p>
            <a:pPr marL="257175" lvl="1" indent="-171450" algn="just" defTabSz="1019175">
              <a:spcBef>
                <a:spcPct val="70000"/>
              </a:spcBef>
              <a:buClr>
                <a:srgbClr val="FF6600"/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altLang="ja-JP" sz="1400" b="0" dirty="0">
                <a:latin typeface="Tahoma" pitchFamily="34" charset="0"/>
                <a:cs typeface="Tahoma" pitchFamily="34" charset="0"/>
              </a:rPr>
              <a:t> Не покрываемые убытки, особенно при осуществлении льготного подключения к системам теплоснабжения;</a:t>
            </a:r>
          </a:p>
          <a:p>
            <a:pPr marL="257175" lvl="1" indent="-171450" algn="just" defTabSz="1019175">
              <a:spcBef>
                <a:spcPct val="70000"/>
              </a:spcBef>
              <a:buClr>
                <a:srgbClr val="FF6600"/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altLang="ja-JP" sz="1400" b="0" dirty="0">
                <a:latin typeface="Tahoma" pitchFamily="34" charset="0"/>
                <a:cs typeface="Tahoma" pitchFamily="34" charset="0"/>
              </a:rPr>
              <a:t> Отсутствие утвержденных схем теплоснабжения и/или их низкое качество;</a:t>
            </a:r>
          </a:p>
          <a:p>
            <a:pPr marL="257175" lvl="1" indent="-171450" algn="just" defTabSz="1019175">
              <a:spcBef>
                <a:spcPct val="70000"/>
              </a:spcBef>
              <a:buClr>
                <a:srgbClr val="FF6600"/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altLang="ja-JP" sz="1400" b="0" dirty="0">
                <a:latin typeface="Tahoma" pitchFamily="34" charset="0"/>
                <a:cs typeface="Tahoma" pitchFamily="34" charset="0"/>
              </a:rPr>
              <a:t> Не </a:t>
            </a:r>
            <a:r>
              <a:rPr lang="ru-RU" altLang="ja-JP" sz="1400" b="0" dirty="0" smtClean="0">
                <a:latin typeface="Tahoma" pitchFamily="34" charset="0"/>
                <a:cs typeface="Tahoma" pitchFamily="34" charset="0"/>
              </a:rPr>
              <a:t>соответствие </a:t>
            </a:r>
            <a:r>
              <a:rPr lang="ru-RU" altLang="ja-JP" sz="1400" b="0" dirty="0">
                <a:latin typeface="Tahoma" pitchFamily="34" charset="0"/>
                <a:cs typeface="Tahoma" pitchFamily="34" charset="0"/>
              </a:rPr>
              <a:t>заявляемой нагрузки при подаче заявки </a:t>
            </a:r>
            <a:r>
              <a:rPr lang="ru-RU" altLang="ja-JP" sz="1400" b="0" dirty="0" smtClean="0">
                <a:latin typeface="Tahoma" pitchFamily="34" charset="0"/>
                <a:cs typeface="Tahoma" pitchFamily="34" charset="0"/>
              </a:rPr>
              <a:t>фактической</a:t>
            </a:r>
            <a:endParaRPr lang="ru-RU" altLang="ja-JP" sz="1400" b="0" dirty="0">
              <a:latin typeface="Tahoma" pitchFamily="34" charset="0"/>
              <a:cs typeface="Tahoma" pitchFamily="34" charset="0"/>
            </a:endParaRPr>
          </a:p>
          <a:p>
            <a:pPr marL="288000" lvl="1" indent="-216000" algn="just" defTabSz="1019175">
              <a:spcBef>
                <a:spcPct val="70000"/>
              </a:spcBef>
              <a:buClr>
                <a:srgbClr val="FF6600"/>
              </a:buClr>
              <a:buSzPct val="150000"/>
              <a:defRPr/>
            </a:pPr>
            <a:r>
              <a:rPr lang="ru-RU" altLang="ja-JP" sz="1100" b="0" dirty="0">
                <a:latin typeface="Tahoma" pitchFamily="34" charset="0"/>
                <a:cs typeface="Tahoma" pitchFamily="34" charset="0"/>
              </a:rPr>
              <a:t> </a:t>
            </a:r>
          </a:p>
          <a:p>
            <a:pPr marL="288000" lvl="1" indent="-216000" algn="just" defTabSz="1019175">
              <a:spcBef>
                <a:spcPct val="70000"/>
              </a:spcBef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endParaRPr lang="ru-RU" altLang="ja-JP" sz="1100" b="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AutoShape 34"/>
          <p:cNvSpPr>
            <a:spLocks noChangeArrowheads="1"/>
          </p:cNvSpPr>
          <p:nvPr/>
        </p:nvSpPr>
        <p:spPr bwMode="auto">
          <a:xfrm>
            <a:off x="333375" y="5877272"/>
            <a:ext cx="9256713" cy="576064"/>
          </a:xfrm>
          <a:prstGeom prst="roundRect">
            <a:avLst>
              <a:gd name="adj" fmla="val 32051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lIns="54000" rIns="54000" anchor="ctr"/>
          <a:lstStyle/>
          <a:p>
            <a:pPr algn="ctr">
              <a:defRPr/>
            </a:pPr>
            <a:r>
              <a:rPr lang="ru-RU" sz="1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По данным из открытых источников стоимость </a:t>
            </a:r>
            <a:r>
              <a:rPr lang="ru-RU" sz="1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одной тонны стальной трубы диаметром 530 мм варьируется, но в среднем по рынку </a:t>
            </a:r>
            <a:r>
              <a:rPr lang="ru-RU" sz="1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составляет от </a:t>
            </a:r>
            <a:r>
              <a:rPr lang="ru-RU" sz="1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45000 рублей за тонну….325 мм от 25000 рублей за тонну…льготное подключение - 550 </a:t>
            </a:r>
            <a:r>
              <a:rPr lang="ru-RU" sz="1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рублей…в </a:t>
            </a:r>
            <a:r>
              <a:rPr lang="ru-RU" sz="1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этой части Основы </a:t>
            </a:r>
            <a:r>
              <a:rPr lang="ru-RU" sz="1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ценообразования в сфере теплоснабжения </a:t>
            </a:r>
            <a:r>
              <a:rPr lang="ru-RU" sz="1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должны быть </a:t>
            </a:r>
            <a:r>
              <a:rPr lang="ru-RU" sz="1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пересмотрены </a:t>
            </a:r>
            <a:endParaRPr lang="ru-RU" sz="1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4" name="AutoShape 73"/>
          <p:cNvSpPr>
            <a:spLocks noChangeArrowheads="1"/>
          </p:cNvSpPr>
          <p:nvPr/>
        </p:nvSpPr>
        <p:spPr bwMode="auto">
          <a:xfrm>
            <a:off x="436858" y="3922712"/>
            <a:ext cx="9185275" cy="352425"/>
          </a:xfrm>
          <a:prstGeom prst="roundRect">
            <a:avLst>
              <a:gd name="adj" fmla="val 32051"/>
            </a:avLst>
          </a:prstGeom>
          <a:solidFill>
            <a:srgbClr val="3455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ПРЕДЛАГАЕМЫЕ РЕШЕНИЯ:</a:t>
            </a:r>
          </a:p>
        </p:txBody>
      </p:sp>
      <p:sp>
        <p:nvSpPr>
          <p:cNvPr id="12295" name="Rectangle 1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6858" y="4275137"/>
            <a:ext cx="9185275" cy="15081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18000" rIns="180000"/>
          <a:lstStyle>
            <a:lvl1pPr marL="342900" indent="-342900" defTabSz="1019175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257175" indent="-171450" defTabSz="1019175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019175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019175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1019175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indent="-147638" defTabSz="1019175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indent="-147638" defTabSz="1019175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indent="-147638" defTabSz="1019175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indent="-147638" defTabSz="1019175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just" eaLnBrk="1" hangingPunct="1">
              <a:spcBef>
                <a:spcPct val="70000"/>
              </a:spcBef>
              <a:buClr>
                <a:srgbClr val="FF6600"/>
              </a:buClr>
              <a:buSzPct val="150000"/>
              <a:buFont typeface="Wingdings" pitchFamily="2" charset="2"/>
              <a:buChar char="ü"/>
            </a:pPr>
            <a:r>
              <a:rPr lang="ru-RU" altLang="ja-JP" sz="1100" b="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altLang="ja-JP" sz="1100" dirty="0">
                <a:latin typeface="Tahoma" pitchFamily="34" charset="0"/>
                <a:cs typeface="Tahoma" pitchFamily="34" charset="0"/>
              </a:rPr>
              <a:t>Определить, что подлежит включению в состав расходов на проведение мероприятий по подключению объекта капитального строительства потребителя (в том числе – застройщика);</a:t>
            </a:r>
          </a:p>
          <a:p>
            <a:pPr lvl="1" algn="just" eaLnBrk="1" hangingPunct="1">
              <a:spcBef>
                <a:spcPct val="70000"/>
              </a:spcBef>
              <a:buClr>
                <a:srgbClr val="FF6600"/>
              </a:buClr>
              <a:buSzPct val="150000"/>
              <a:buFont typeface="Wingdings" pitchFamily="2" charset="2"/>
              <a:buChar char="ü"/>
            </a:pPr>
            <a:r>
              <a:rPr lang="ru-RU" altLang="ja-JP" sz="1100" dirty="0">
                <a:latin typeface="Tahoma" pitchFamily="34" charset="0"/>
                <a:cs typeface="Tahoma" pitchFamily="34" charset="0"/>
              </a:rPr>
              <a:t> Определить максимальное расстояние до объекта заявителя при льготном подключении;</a:t>
            </a:r>
          </a:p>
          <a:p>
            <a:pPr lvl="1" algn="just" eaLnBrk="1" hangingPunct="1">
              <a:spcBef>
                <a:spcPct val="70000"/>
              </a:spcBef>
              <a:buClr>
                <a:srgbClr val="FF6600"/>
              </a:buClr>
              <a:buSzPct val="150000"/>
              <a:buFont typeface="Wingdings" pitchFamily="2" charset="2"/>
              <a:buChar char="ü"/>
            </a:pPr>
            <a:r>
              <a:rPr lang="ru-RU" altLang="ja-JP" sz="1100" dirty="0">
                <a:latin typeface="Tahoma" pitchFamily="34" charset="0"/>
                <a:cs typeface="Tahoma" pitchFamily="34" charset="0"/>
              </a:rPr>
              <a:t> Определить состав расходов исполнителя подключения при установлении индивидуальной платы за подключение;</a:t>
            </a:r>
          </a:p>
          <a:p>
            <a:pPr lvl="1" algn="just" eaLnBrk="1" hangingPunct="1">
              <a:spcBef>
                <a:spcPct val="70000"/>
              </a:spcBef>
              <a:buClr>
                <a:srgbClr val="FF6600"/>
              </a:buClr>
              <a:buSzPct val="150000"/>
              <a:buFont typeface="Wingdings" pitchFamily="2" charset="2"/>
              <a:buChar char="ü"/>
            </a:pPr>
            <a:r>
              <a:rPr lang="ru-RU" altLang="ja-JP" sz="1100" dirty="0">
                <a:latin typeface="Tahoma" pitchFamily="34" charset="0"/>
                <a:cs typeface="Tahoma" pitchFamily="34" charset="0"/>
              </a:rPr>
              <a:t> Рассмотреть возможность установления принципа “</a:t>
            </a:r>
            <a:r>
              <a:rPr lang="ru-RU" altLang="ja-JP" sz="1100" dirty="0" err="1">
                <a:latin typeface="Tahoma" pitchFamily="34" charset="0"/>
                <a:cs typeface="Tahoma" pitchFamily="34" charset="0"/>
              </a:rPr>
              <a:t>take</a:t>
            </a:r>
            <a:r>
              <a:rPr lang="ru-RU" altLang="ja-JP" sz="11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altLang="ja-JP" sz="1100" dirty="0" err="1">
                <a:latin typeface="Tahoma" pitchFamily="34" charset="0"/>
                <a:cs typeface="Tahoma" pitchFamily="34" charset="0"/>
              </a:rPr>
              <a:t>or</a:t>
            </a:r>
            <a:r>
              <a:rPr lang="ru-RU" altLang="ja-JP" sz="11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altLang="ja-JP" sz="1100" dirty="0" err="1">
                <a:latin typeface="Tahoma" pitchFamily="34" charset="0"/>
                <a:cs typeface="Tahoma" pitchFamily="34" charset="0"/>
              </a:rPr>
              <a:t>pay</a:t>
            </a:r>
            <a:r>
              <a:rPr lang="ru-RU" altLang="ja-JP" sz="1100" dirty="0">
                <a:latin typeface="Tahoma" pitchFamily="34" charset="0"/>
                <a:cs typeface="Tahoma" pitchFamily="34" charset="0"/>
              </a:rPr>
              <a:t>”, при осуществлении подключения к системам теплоснабжения.</a:t>
            </a:r>
          </a:p>
        </p:txBody>
      </p:sp>
      <p:pic>
        <p:nvPicPr>
          <p:cNvPr id="12296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162" y="1142137"/>
            <a:ext cx="4321175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12297" name="Rectangle 16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5146462" y="840512"/>
            <a:ext cx="4333875" cy="301625"/>
          </a:xfrm>
          <a:prstGeom prst="rect">
            <a:avLst/>
          </a:prstGeom>
          <a:solidFill>
            <a:srgbClr val="345598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1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23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Круговая стрелка 25"/>
          <p:cNvSpPr/>
          <p:nvPr/>
        </p:nvSpPr>
        <p:spPr>
          <a:xfrm>
            <a:off x="6742113" y="3589338"/>
            <a:ext cx="2520950" cy="237648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957448"/>
              <a:gd name="adj5" fmla="val 125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Круговая стрелка 26"/>
          <p:cNvSpPr/>
          <p:nvPr/>
        </p:nvSpPr>
        <p:spPr>
          <a:xfrm>
            <a:off x="6723063" y="1157288"/>
            <a:ext cx="2520950" cy="23749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957448"/>
              <a:gd name="adj5" fmla="val 125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Круговая стрелка 24"/>
          <p:cNvSpPr/>
          <p:nvPr/>
        </p:nvSpPr>
        <p:spPr>
          <a:xfrm>
            <a:off x="273050" y="3557588"/>
            <a:ext cx="2519363" cy="237648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957448"/>
              <a:gd name="adj5" fmla="val 125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Круговая стрелка 1"/>
          <p:cNvSpPr/>
          <p:nvPr/>
        </p:nvSpPr>
        <p:spPr>
          <a:xfrm>
            <a:off x="273050" y="908050"/>
            <a:ext cx="2519363" cy="237648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957448"/>
              <a:gd name="adj5" fmla="val 125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8198" name="Picture 12" descr="i?id=101440399-0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5" y="4437063"/>
            <a:ext cx="1982788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2781300"/>
            <a:ext cx="19431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8200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2781300"/>
            <a:ext cx="1993900" cy="1511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8201" name="Picture 7" descr="KIF_6888Качество изоляции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1096963"/>
            <a:ext cx="23161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Заголовок 33"/>
          <p:cNvSpPr>
            <a:spLocks noGrp="1"/>
          </p:cNvSpPr>
          <p:nvPr>
            <p:ph type="title"/>
          </p:nvPr>
        </p:nvSpPr>
        <p:spPr>
          <a:xfrm>
            <a:off x="1136650" y="160338"/>
            <a:ext cx="8424863" cy="400050"/>
          </a:xfrm>
          <a:ln/>
        </p:spPr>
        <p:txBody>
          <a:bodyPr/>
          <a:lstStyle/>
          <a:p>
            <a:r>
              <a:rPr lang="ru-RU" altLang="ru-RU" sz="2000" smtClean="0"/>
              <a:t>Ключевые проблемы отрасли</a:t>
            </a:r>
          </a:p>
        </p:txBody>
      </p:sp>
      <p:sp>
        <p:nvSpPr>
          <p:cNvPr id="9230" name="Rectangle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4813" y="1397000"/>
            <a:ext cx="2316162" cy="1817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rIns="36000"/>
          <a:lstStyle>
            <a:lvl1pPr marL="171450" indent="-1714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287338" indent="-2159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indent="-14763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indent="-14763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indent="-14763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indent="-14763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Char char="•"/>
            </a:pPr>
            <a:r>
              <a:rPr lang="ru-RU" altLang="ru-RU" sz="1200"/>
              <a:t>отсутствие тарифных источников на поддержание (замену) оборудования (сетей);</a:t>
            </a:r>
          </a:p>
          <a:p>
            <a:pPr algn="ctr" eaLnBrk="1" hangingPunct="1"/>
            <a:r>
              <a:rPr lang="ru-RU" altLang="ru-RU" sz="1200"/>
              <a:t>• отсутствие интереса инвесторов из-за глубокой зарегулированности теплового бизнеса. </a:t>
            </a:r>
          </a:p>
          <a:p>
            <a:pPr lvl="1" algn="ctr" eaLnBrk="1" hangingPunct="1">
              <a:spcBef>
                <a:spcPct val="70000"/>
              </a:spcBef>
              <a:buClr>
                <a:srgbClr val="FF6600"/>
              </a:buClr>
              <a:buSzPct val="150000"/>
            </a:pPr>
            <a:r>
              <a:rPr lang="ru-RU" altLang="ja-JP" sz="1200" b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lvl="1" algn="ctr" eaLnBrk="1" hangingPunct="1">
              <a:spcBef>
                <a:spcPct val="70000"/>
              </a:spcBef>
              <a:buClr>
                <a:srgbClr val="FF6600"/>
              </a:buClr>
              <a:buSzPct val="150000"/>
              <a:buFont typeface="Arial" charset="0"/>
              <a:buChar char="•"/>
            </a:pPr>
            <a:endParaRPr lang="ru-RU" altLang="ja-JP" sz="1200" b="0">
              <a:solidFill>
                <a:srgbClr val="40404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AutoShape 34"/>
          <p:cNvSpPr>
            <a:spLocks noChangeArrowheads="1"/>
          </p:cNvSpPr>
          <p:nvPr/>
        </p:nvSpPr>
        <p:spPr bwMode="auto">
          <a:xfrm>
            <a:off x="333375" y="6099175"/>
            <a:ext cx="9256713" cy="247650"/>
          </a:xfrm>
          <a:prstGeom prst="roundRect">
            <a:avLst>
              <a:gd name="adj" fmla="val 32051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lIns="54000" rIns="54000" anchor="ctr"/>
          <a:lstStyle/>
          <a:p>
            <a:pPr algn="ctr">
              <a:defRPr/>
            </a:pPr>
            <a:r>
              <a:rPr lang="ru-RU" sz="1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Перемены назрели!</a:t>
            </a:r>
            <a:endParaRPr lang="en-US" sz="14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Rectangle 1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4813" y="3978275"/>
            <a:ext cx="2316162" cy="1665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rIns="36000"/>
          <a:lstStyle/>
          <a:p>
            <a:pPr marL="171450" indent="-171450" algn="ctr"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необходимо отказаться от нормативного определения объема потребленных коммунальных ресурсов; </a:t>
            </a:r>
          </a:p>
          <a:p>
            <a:pPr algn="ctr">
              <a:defRPr/>
            </a:pPr>
            <a:r>
              <a:rPr lang="ru-RU" sz="1200" dirty="0"/>
              <a:t>• применение повышающих коэффициентов к тарифу для «</a:t>
            </a:r>
            <a:r>
              <a:rPr lang="ru-RU" sz="1200" dirty="0" err="1"/>
              <a:t>бесприборников</a:t>
            </a:r>
            <a:r>
              <a:rPr lang="ru-RU" sz="1200" dirty="0"/>
              <a:t>».</a:t>
            </a:r>
          </a:p>
        </p:txBody>
      </p:sp>
      <p:sp>
        <p:nvSpPr>
          <p:cNvPr id="11" name="Rectangle 1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24663" y="1397000"/>
            <a:ext cx="2316162" cy="1817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rIns="36000"/>
          <a:lstStyle>
            <a:lvl1pPr marL="171450" indent="-1714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287338" indent="-2159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indent="-14763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indent="-14763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indent="-14763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indent="-14763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Char char="•"/>
            </a:pPr>
            <a:endParaRPr lang="ru-RU" altLang="ru-RU" sz="1200" b="0" dirty="0"/>
          </a:p>
          <a:p>
            <a:pPr algn="ctr" eaLnBrk="1" hangingPunct="1">
              <a:buFont typeface="Arial" charset="0"/>
              <a:buChar char="•"/>
            </a:pPr>
            <a:r>
              <a:rPr lang="ru-RU" altLang="ru-RU" sz="1200" dirty="0" smtClean="0"/>
              <a:t>ограничение </a:t>
            </a:r>
            <a:r>
              <a:rPr lang="ru-RU" altLang="ru-RU" sz="1200" dirty="0"/>
              <a:t>роста тарифа задается предельным уровнем;</a:t>
            </a:r>
          </a:p>
          <a:p>
            <a:pPr algn="ctr" eaLnBrk="1" hangingPunct="1">
              <a:buFont typeface="Arial" charset="0"/>
              <a:buChar char="•"/>
            </a:pPr>
            <a:r>
              <a:rPr lang="ru-RU" altLang="ru-RU" sz="1200" dirty="0"/>
              <a:t>угроза исключения экономии в следующем периоде регулирования</a:t>
            </a:r>
            <a:r>
              <a:rPr lang="ru-RU" altLang="ru-RU" sz="1200" b="0" dirty="0"/>
              <a:t>.</a:t>
            </a:r>
          </a:p>
          <a:p>
            <a:pPr lvl="1" algn="ctr" eaLnBrk="1" hangingPunct="1">
              <a:spcBef>
                <a:spcPct val="70000"/>
              </a:spcBef>
              <a:buClr>
                <a:srgbClr val="FF6600"/>
              </a:buClr>
              <a:buSzPct val="150000"/>
              <a:buFont typeface="Arial" charset="0"/>
              <a:buChar char="•"/>
            </a:pPr>
            <a:endParaRPr lang="ru-RU" altLang="ja-JP" sz="1200" b="0" dirty="0">
              <a:solidFill>
                <a:srgbClr val="40404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24663" y="3978275"/>
            <a:ext cx="2316162" cy="1665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rIns="36000"/>
          <a:lstStyle>
            <a:lvl1pPr marL="171450" indent="-1714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287338" indent="-2159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indent="-14763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indent="-14763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indent="-14763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indent="-14763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Char char="•"/>
            </a:pPr>
            <a:endParaRPr lang="ru-RU" altLang="ru-RU" sz="1200" b="0"/>
          </a:p>
          <a:p>
            <a:pPr algn="ctr" eaLnBrk="1" hangingPunct="1">
              <a:buFont typeface="Arial" charset="0"/>
              <a:buChar char="•"/>
            </a:pPr>
            <a:r>
              <a:rPr lang="ru-RU" altLang="ru-RU" sz="1200"/>
              <a:t>недобросовестные управляющие компании; </a:t>
            </a:r>
          </a:p>
          <a:p>
            <a:pPr algn="ctr" eaLnBrk="1" hangingPunct="1"/>
            <a:r>
              <a:rPr lang="ru-RU" altLang="ru-RU" sz="1200"/>
              <a:t>• наличие перепродавцов тепловой энергии;</a:t>
            </a:r>
          </a:p>
          <a:p>
            <a:pPr algn="ctr" eaLnBrk="1" hangingPunct="1"/>
            <a:r>
              <a:rPr lang="ru-RU" altLang="ru-RU" sz="1200"/>
              <a:t>• отсутствие мер воздействия на потребителя.</a:t>
            </a:r>
          </a:p>
          <a:p>
            <a:pPr lvl="1" algn="ctr" eaLnBrk="1" hangingPunct="1">
              <a:spcBef>
                <a:spcPct val="70000"/>
              </a:spcBef>
              <a:buClr>
                <a:srgbClr val="FF6600"/>
              </a:buClr>
              <a:buSzPct val="150000"/>
              <a:buFont typeface="Arial" charset="0"/>
              <a:buChar char="•"/>
            </a:pPr>
            <a:endParaRPr lang="ru-RU" altLang="ja-JP" sz="1200" b="0">
              <a:solidFill>
                <a:srgbClr val="40404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208" name="Rectangle 1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20975" y="2924175"/>
            <a:ext cx="1811338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36000"/>
          <a:lstStyle/>
          <a:p>
            <a:pPr algn="ctr"/>
            <a:endParaRPr lang="ru-RU" altLang="ru-RU" sz="1200"/>
          </a:p>
          <a:p>
            <a:pPr algn="ctr"/>
            <a:r>
              <a:rPr lang="ru-RU" altLang="ru-RU" sz="1400">
                <a:solidFill>
                  <a:srgbClr val="C00000"/>
                </a:solidFill>
              </a:rPr>
              <a:t>Долговременное отсутствие инвестиций в отрасль </a:t>
            </a:r>
            <a:endParaRPr lang="ru-RU" altLang="ja-JP" sz="1400" b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209" name="Rectangle 1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13138" y="4437063"/>
            <a:ext cx="2016125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36000"/>
          <a:lstStyle/>
          <a:p>
            <a:pPr algn="ctr"/>
            <a:endParaRPr lang="ru-RU" altLang="ru-RU" sz="1200"/>
          </a:p>
          <a:p>
            <a:pPr algn="ctr"/>
            <a:r>
              <a:rPr lang="ru-RU" altLang="ru-RU" sz="1400">
                <a:solidFill>
                  <a:srgbClr val="FF0000"/>
                </a:solidFill>
              </a:rPr>
              <a:t>Низкая платежная дисциплина </a:t>
            </a:r>
            <a:endParaRPr lang="ru-RU" altLang="ja-JP" sz="1400" b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210" name="Rectangle 1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881563" y="2781300"/>
            <a:ext cx="19431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36000"/>
          <a:lstStyle/>
          <a:p>
            <a:pPr algn="ctr"/>
            <a:r>
              <a:rPr lang="ru-RU" altLang="ru-RU" sz="1400">
                <a:solidFill>
                  <a:srgbClr val="FF0000"/>
                </a:solidFill>
              </a:rPr>
              <a:t>Сдерживание тарифов на тепловую энергию</a:t>
            </a:r>
            <a:endParaRPr lang="ru-RU" altLang="ja-JP" sz="1400" b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211" name="Rectangle 1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13138" y="1096963"/>
            <a:ext cx="2316162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36000"/>
          <a:lstStyle/>
          <a:p>
            <a:pPr algn="ctr"/>
            <a:r>
              <a:rPr lang="ru-RU" altLang="ru-RU" sz="1400">
                <a:solidFill>
                  <a:srgbClr val="FF0000"/>
                </a:solidFill>
              </a:rPr>
              <a:t>Неудовлетворительное состояние систем теплоснабжения, недостаточная надежность, большие энергетические потери </a:t>
            </a:r>
            <a:endParaRPr lang="ru-RU" altLang="ja-JP" sz="1400" b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Предложения: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88504" y="1124744"/>
            <a:ext cx="90730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0" dirty="0" smtClean="0"/>
              <a:t>Необходимо внесение изменений: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800" b="0" dirty="0" smtClean="0"/>
              <a:t> В постановление Правительства РФ от 22.10.2012 г. № 1075 в части:</a:t>
            </a:r>
          </a:p>
          <a:p>
            <a:pPr marL="285750" indent="-17463" algn="just">
              <a:buFont typeface="Wingdings" panose="05000000000000000000" pitchFamily="2" charset="2"/>
              <a:buChar char="§"/>
            </a:pPr>
            <a:r>
              <a:rPr lang="ru-RU" sz="1800" b="0" dirty="0" smtClean="0"/>
              <a:t> снятия ограничений по учету величины инвестиционной составляющей при различных методах регулирования тарифов;</a:t>
            </a:r>
          </a:p>
          <a:p>
            <a:pPr marL="285750" indent="-17463" algn="just">
              <a:buFont typeface="Wingdings" panose="05000000000000000000" pitchFamily="2" charset="2"/>
              <a:buChar char="§"/>
            </a:pPr>
            <a:r>
              <a:rPr lang="ru-RU" sz="1800" b="0" dirty="0" smtClean="0"/>
              <a:t> упорядочения расходов, касающихся расчета платы за </a:t>
            </a:r>
            <a:r>
              <a:rPr lang="ru-RU" sz="1800" b="0" dirty="0" err="1" smtClean="0"/>
              <a:t>техприсоединение</a:t>
            </a:r>
            <a:r>
              <a:rPr lang="ru-RU" sz="1800" b="0" dirty="0" smtClean="0"/>
              <a:t>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800" b="0" dirty="0" smtClean="0"/>
              <a:t> В Приказ </a:t>
            </a:r>
            <a:r>
              <a:rPr lang="ru-RU" sz="1800" b="0" dirty="0"/>
              <a:t>ФСТ России от 13.06.2013 N </a:t>
            </a:r>
            <a:r>
              <a:rPr lang="ru-RU" sz="1800" b="0" dirty="0" smtClean="0"/>
              <a:t>760-э в части:</a:t>
            </a:r>
            <a:endParaRPr lang="ru-RU" sz="1800" b="0" dirty="0"/>
          </a:p>
          <a:p>
            <a:pPr marL="285750" indent="-17463" algn="just">
              <a:buFont typeface="Wingdings" panose="05000000000000000000" pitchFamily="2" charset="2"/>
              <a:buChar char="§"/>
            </a:pPr>
            <a:r>
              <a:rPr lang="ru-RU" sz="1800" b="0" dirty="0" smtClean="0"/>
              <a:t> учета величины расчетной предпринимательской прибыли;</a:t>
            </a:r>
          </a:p>
          <a:p>
            <a:pPr marL="285750" indent="-17463" algn="just">
              <a:buFont typeface="Wingdings" panose="05000000000000000000" pitchFamily="2" charset="2"/>
              <a:buChar char="§"/>
            </a:pPr>
            <a:r>
              <a:rPr lang="ru-RU" sz="1800" b="0" dirty="0"/>
              <a:t> </a:t>
            </a:r>
            <a:r>
              <a:rPr lang="ru-RU" sz="1800" b="0" dirty="0" smtClean="0"/>
              <a:t>учета введения </a:t>
            </a:r>
            <a:r>
              <a:rPr lang="ru-RU" sz="1800" b="0" dirty="0" err="1" smtClean="0"/>
              <a:t>дерегулирования</a:t>
            </a:r>
            <a:r>
              <a:rPr lang="ru-RU" sz="1800" b="0" dirty="0" smtClean="0"/>
              <a:t> цен на пар с коллекторов;</a:t>
            </a:r>
          </a:p>
          <a:p>
            <a:pPr marL="285750" indent="-17463" algn="just">
              <a:buFont typeface="Wingdings" panose="05000000000000000000" pitchFamily="2" charset="2"/>
              <a:buChar char="§"/>
            </a:pPr>
            <a:r>
              <a:rPr lang="ru-RU" sz="1800" b="0" dirty="0"/>
              <a:t> </a:t>
            </a:r>
            <a:r>
              <a:rPr lang="ru-RU" sz="1800" b="0" dirty="0" smtClean="0"/>
              <a:t>учета </a:t>
            </a:r>
            <a:r>
              <a:rPr lang="ru-RU" sz="1800" b="0" dirty="0"/>
              <a:t>величины </a:t>
            </a:r>
            <a:r>
              <a:rPr lang="ru-RU" sz="1800" b="0" dirty="0" smtClean="0"/>
              <a:t>экономии при </a:t>
            </a:r>
            <a:r>
              <a:rPr lang="ru-RU" sz="1800" b="0" dirty="0"/>
              <a:t>осуществлении плана проведения мероприятий по энергосбережению и повышению энергетической эффективности и в целях реализации программ в области энергосбережения и повышения энергетической </a:t>
            </a:r>
            <a:r>
              <a:rPr lang="ru-RU" sz="1800" b="0" dirty="0" smtClean="0"/>
              <a:t>эффективности.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800" b="0" dirty="0" smtClean="0"/>
              <a:t> В </a:t>
            </a:r>
            <a:r>
              <a:rPr lang="ru-RU" sz="1800" b="0" dirty="0"/>
              <a:t>постановление Правительства РФ от </a:t>
            </a:r>
            <a:r>
              <a:rPr lang="ru-RU" sz="1800" b="0" dirty="0" smtClean="0"/>
              <a:t>30.04.2014 г. № 400 </a:t>
            </a:r>
            <a:r>
              <a:rPr lang="ru-RU" sz="1800" b="0" dirty="0"/>
              <a:t>в </a:t>
            </a:r>
            <a:r>
              <a:rPr lang="ru-RU" sz="1800" b="0" dirty="0" smtClean="0"/>
              <a:t>части возможности превышения индекса платы граждан за КУ в связи с необходимостью реализации инвестиционной программы (протокол совещания у заместителей председателя Правительства РФ Д.Н. Козака и А.В. </a:t>
            </a:r>
            <a:r>
              <a:rPr lang="ru-RU" sz="1800" b="0" dirty="0" err="1" smtClean="0"/>
              <a:t>Дворковича</a:t>
            </a:r>
            <a:r>
              <a:rPr lang="ru-RU" sz="1800" b="0" dirty="0" smtClean="0"/>
              <a:t> от 06.06.2016 г. №ДК-П9-128пр)</a:t>
            </a:r>
            <a:endParaRPr lang="ru-RU" sz="1800" b="0" dirty="0"/>
          </a:p>
        </p:txBody>
      </p:sp>
    </p:spTree>
    <p:extLst>
      <p:ext uri="{BB962C8B-B14F-4D97-AF65-F5344CB8AC3E}">
        <p14:creationId xmlns:p14="http://schemas.microsoft.com/office/powerpoint/2010/main" val="1720563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906000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0" y="4292600"/>
            <a:ext cx="9906000" cy="2565400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  <a:effectLst>
            <a:outerShdw blurRad="368300" dist="101600" dir="54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0" y="4221163"/>
            <a:ext cx="9906000" cy="71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41" name="Прямоугольник 2"/>
          <p:cNvSpPr>
            <a:spLocks noChangeArrowheads="1"/>
          </p:cNvSpPr>
          <p:nvPr/>
        </p:nvSpPr>
        <p:spPr bwMode="auto">
          <a:xfrm>
            <a:off x="0" y="4941888"/>
            <a:ext cx="99060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36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СПАСИБО</a:t>
            </a:r>
            <a:r>
              <a:rPr lang="en-US" altLang="ru-RU" sz="36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altLang="ru-RU" sz="360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36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ЗА ВНИМАНИЕ!</a:t>
            </a: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29"/>
          <a:stretch>
            <a:fillRect/>
          </a:stretch>
        </p:blipFill>
        <p:spPr bwMode="auto">
          <a:xfrm>
            <a:off x="3008313" y="908050"/>
            <a:ext cx="3808412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7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3"/>
  <p:tag name="WSPAGENUMBER" val="1"/>
  <p:tag name="INCLUDEINTOC" val="0"/>
  <p:tag name="GUID" val="C2A5722D-9ACA-11D4-AB8E-0010A4E5E143"/>
  <p:tag name="NAME" val="Blank Slide"/>
  <p:tag name="GREYBORDERS" val="True"/>
  <p:tag name="SPACEBETWEENOBJECTS" val="p9"/>
  <p:tag name="FONTRATIO" val="p1"/>
  <p:tag name="SLIDELEFTMARGIN" val="p36"/>
  <p:tag name="SLIDERIGHTMARGIN" val="p744"/>
  <p:tag name="SLIDETOPMARGIN" val="p36"/>
  <p:tag name="SLIDEBOTTOMMARGIN" val="p504"/>
  <p:tag name="LEFTCOLLEFTMARGIN" val="p36"/>
  <p:tag name="LEFTCOLRIGHTMARGIN" val="p726"/>
  <p:tag name="RIGHTCOLLEFTMARGIN" val="p0"/>
  <p:tag name="RIGHTCOLRIGHTMARGIN" val="p0"/>
  <p:tag name="ARRANGETOGRID" val="False"/>
  <p:tag name="LEFTCOLTOPMARGIN" val="p126"/>
  <p:tag name="RIGHTCOLTOPMARGIN" val="p126"/>
  <p:tag name="LEFTCOLBOTTOMMARGIN" val="p463"/>
  <p:tag name="RIGHTCOLBOTTOMMARGIN" val="p463"/>
  <p:tag name="SLIDEPAGENUMBER" val="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" val="87B2C109-D1E6-11D4-A9F0-00A0C9AAF2D8"/>
  <p:tag name="NAME" val="Rectangle"/>
  <p:tag name="GRAPHICFILE" val="\\ny_bdc_02\projects\Merrill Lynch\Global Pitchbook 1-19-00\TestServerEnvironment\Global Libraries\Shape Library\Rectangle.WMF"/>
  <p:tag name="CIRCLEGROUP" val="true"/>
  <p:tag name="LEGALDAYONE" val="True"/>
  <p:tag name="PITCHBOOKPALETTE" val="3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" val="87B2C109-D1E6-11D4-A9F0-00A0C9AAF2D8"/>
  <p:tag name="NAME" val="Rectangle"/>
  <p:tag name="GRAPHICFILE" val="\\ny_bdc_02\projects\Merrill Lynch\Global Pitchbook 1-19-00\TestServerEnvironment\Global Libraries\Shape Library\Rectangle.WMF"/>
  <p:tag name="CIRCLEGROUP" val="true"/>
  <p:tag name="LEGALDAYONE" val="True"/>
  <p:tag name="PITCHBOOKPALETTE" val="3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" val="87B2C109-D1E6-11D4-A9F0-00A0C9AAF2D8"/>
  <p:tag name="NAME" val="Rectangle"/>
  <p:tag name="GRAPHICFILE" val="\\ny_bdc_02\projects\Merrill Lynch\Global Pitchbook 1-19-00\TestServerEnvironment\Global Libraries\Shape Library\Rectangle.WMF"/>
  <p:tag name="CIRCLEGROUP" val="true"/>
  <p:tag name="LEGALDAYONE" val="True"/>
  <p:tag name="PITCHBOOKPALETTE" val="3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3"/>
  <p:tag name="WSPAGENUMBER" val="1"/>
  <p:tag name="INCLUDEINTOC" val="0"/>
  <p:tag name="GUID" val="C2A5722D-9ACA-11D4-AB8E-0010A4E5E143"/>
  <p:tag name="NAME" val="Blank Slide"/>
  <p:tag name="GREYBORDERS" val="True"/>
  <p:tag name="SPACEBETWEENOBJECTS" val="p9"/>
  <p:tag name="FONTRATIO" val="p1"/>
  <p:tag name="SLIDELEFTMARGIN" val="p36"/>
  <p:tag name="SLIDERIGHTMARGIN" val="p744"/>
  <p:tag name="SLIDETOPMARGIN" val="p36"/>
  <p:tag name="SLIDEBOTTOMMARGIN" val="p504"/>
  <p:tag name="LEFTCOLLEFTMARGIN" val="p36"/>
  <p:tag name="LEFTCOLRIGHTMARGIN" val="p726"/>
  <p:tag name="RIGHTCOLLEFTMARGIN" val="p0"/>
  <p:tag name="RIGHTCOLRIGHTMARGIN" val="p0"/>
  <p:tag name="ARRANGETOGRID" val="False"/>
  <p:tag name="LEFTCOLTOPMARGIN" val="p126"/>
  <p:tag name="RIGHTCOLTOPMARGIN" val="p126"/>
  <p:tag name="LEFTCOLBOTTOMMARGIN" val="p463"/>
  <p:tag name="RIGHTCOLBOTTOMMARGIN" val="p463"/>
  <p:tag name="SLIDEPAGENUMBER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" val="87B2C109-D1E6-11D4-A9F0-00A0C9AAF2D8"/>
  <p:tag name="NAME" val="Rectangle"/>
  <p:tag name="GRAPHICFILE" val="\\ny_bdc_02\projects\Merrill Lynch\Global Pitchbook 1-19-00\TestServerEnvironment\Global Libraries\Shape Library\Rectangle.WMF"/>
  <p:tag name="CIRCLEGROUP" val="true"/>
  <p:tag name="LEGALDAYONE" val="True"/>
  <p:tag name="PITCHBOOKPALETTE" val="3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" val="87B2C109-D1E6-11D4-A9F0-00A0C9AAF2D8"/>
  <p:tag name="NAME" val="Rectangle"/>
  <p:tag name="GRAPHICFILE" val="\\ny_bdc_02\projects\Merrill Lynch\Global Pitchbook 1-19-00\TestServerEnvironment\Global Libraries\Shape Library\Rectangle.WMF"/>
  <p:tag name="CIRCLEGROUP" val="true"/>
  <p:tag name="LEGALDAYONE" val="True"/>
  <p:tag name="PITCHBOOKPALETTE" val="3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3"/>
  <p:tag name="WSPAGENUMBER" val="1"/>
  <p:tag name="INCLUDEINTOC" val="0"/>
  <p:tag name="GUID" val="C2A5722D-9ACA-11D4-AB8E-0010A4E5E143"/>
  <p:tag name="NAME" val="Blank Slide"/>
  <p:tag name="GREYBORDERS" val="True"/>
  <p:tag name="SPACEBETWEENOBJECTS" val="p9"/>
  <p:tag name="FONTRATIO" val="p1"/>
  <p:tag name="SLIDELEFTMARGIN" val="p36"/>
  <p:tag name="SLIDERIGHTMARGIN" val="p744"/>
  <p:tag name="SLIDETOPMARGIN" val="p36"/>
  <p:tag name="SLIDEBOTTOMMARGIN" val="p504"/>
  <p:tag name="LEFTCOLLEFTMARGIN" val="p36"/>
  <p:tag name="LEFTCOLRIGHTMARGIN" val="p726"/>
  <p:tag name="RIGHTCOLLEFTMARGIN" val="p0"/>
  <p:tag name="RIGHTCOLRIGHTMARGIN" val="p0"/>
  <p:tag name="ARRANGETOGRID" val="False"/>
  <p:tag name="LEFTCOLTOPMARGIN" val="p126"/>
  <p:tag name="RIGHTCOLTOPMARGIN" val="p126"/>
  <p:tag name="LEFTCOLBOTTOMMARGIN" val="p463"/>
  <p:tag name="RIGHTCOLBOTTOMMARGIN" val="p463"/>
  <p:tag name="SLIDEPAGENUMBER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" val="87B2C109-D1E6-11D4-A9F0-00A0C9AAF2D8"/>
  <p:tag name="NAME" val="Rectangle"/>
  <p:tag name="GRAPHICFILE" val="\\ny_bdc_02\projects\Merrill Lynch\Global Pitchbook 1-19-00\TestServerEnvironment\Global Libraries\Shape Library\Rectangle.WMF"/>
  <p:tag name="CIRCLEGROUP" val="true"/>
  <p:tag name="LEGALDAYONE" val="True"/>
  <p:tag name="PITCHBOOKPALETTE" val="3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" val="87B2C109-D1E6-11D4-A9F0-00A0C9AAF2D8"/>
  <p:tag name="NAME" val="Rectangle"/>
  <p:tag name="GRAPHICFILE" val="\\ny_bdc_02\projects\Merrill Lynch\Global Pitchbook 1-19-00\TestServerEnvironment\Global Libraries\Shape Library\Rectangle.WMF"/>
  <p:tag name="CIRCLEGROUP" val="true"/>
  <p:tag name="LEGALDAYONE" val="True"/>
  <p:tag name="PITCHBOOKPALETTE" val="3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3"/>
  <p:tag name="WSPAGENUMBER" val="1"/>
  <p:tag name="INCLUDEINTOC" val="0"/>
  <p:tag name="GUID" val="C2A5722D-9ACA-11D4-AB8E-0010A4E5E143"/>
  <p:tag name="NAME" val="Blank Slide"/>
  <p:tag name="GREYBORDERS" val="True"/>
  <p:tag name="SPACEBETWEENOBJECTS" val="p9"/>
  <p:tag name="FONTRATIO" val="p1"/>
  <p:tag name="SLIDELEFTMARGIN" val="p36"/>
  <p:tag name="SLIDERIGHTMARGIN" val="p744"/>
  <p:tag name="SLIDETOPMARGIN" val="p36"/>
  <p:tag name="SLIDEBOTTOMMARGIN" val="p504"/>
  <p:tag name="LEFTCOLLEFTMARGIN" val="p36"/>
  <p:tag name="LEFTCOLRIGHTMARGIN" val="p726"/>
  <p:tag name="RIGHTCOLLEFTMARGIN" val="p0"/>
  <p:tag name="RIGHTCOLRIGHTMARGIN" val="p0"/>
  <p:tag name="ARRANGETOGRID" val="False"/>
  <p:tag name="LEFTCOLTOPMARGIN" val="p126"/>
  <p:tag name="RIGHTCOLTOPMARGIN" val="p126"/>
  <p:tag name="LEFTCOLBOTTOMMARGIN" val="p463"/>
  <p:tag name="RIGHTCOLBOTTOMMARGIN" val="p463"/>
  <p:tag name="SLIDEPAGENUMBER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" val="87B2C109-D1E6-11D4-A9F0-00A0C9AAF2D8"/>
  <p:tag name="NAME" val="Rectangle"/>
  <p:tag name="GRAPHICFILE" val="\\ny_bdc_02\projects\Merrill Lynch\Global Pitchbook 1-19-00\TestServerEnvironment\Global Libraries\Shape Library\Rectangle.WMF"/>
  <p:tag name="CIRCLEGROUP" val="true"/>
  <p:tag name="LEGALDAYONE" val="True"/>
  <p:tag name="PITCHBOOKPALETTE" val="3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" val="87B2C109-D1E6-11D4-A9F0-00A0C9AAF2D8"/>
  <p:tag name="NAME" val="Rectangle"/>
  <p:tag name="GRAPHICFILE" val="\\ny_bdc_02\projects\Merrill Lynch\Global Pitchbook 1-19-00\TestServerEnvironment\Global Libraries\Shape Library\Rectangle.WMF"/>
  <p:tag name="CIRCLEGROUP" val="true"/>
  <p:tag name="LEGALDAYONE" val="True"/>
  <p:tag name="PITCHBOOKPALETTE" val="3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" val="87B2C109-D1E6-11D4-A9F0-00A0C9AAF2D8"/>
  <p:tag name="NAME" val="Rectangle"/>
  <p:tag name="GRAPHICFILE" val="\\ny_bdc_02\projects\Merrill Lynch\Global Pitchbook 1-19-00\TestServerEnvironment\Global Libraries\Shape Library\Rectangle.WMF"/>
  <p:tag name="CIRCLEGROUP" val="true"/>
  <p:tag name="LEGALDAYONE" val="True"/>
  <p:tag name="PITCHBOOKPALETTE" val="3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" val="87B2C109-D1E6-11D4-A9F0-00A0C9AAF2D8"/>
  <p:tag name="NAME" val="Rectangle"/>
  <p:tag name="GRAPHICFILE" val="\\ny_bdc_02\projects\Merrill Lynch\Global Pitchbook 1-19-00\TestServerEnvironment\Global Libraries\Shape Library\Rectangle.WMF"/>
  <p:tag name="CIRCLEGROUP" val="true"/>
  <p:tag name="LEGALDAYONE" val="True"/>
  <p:tag name="PITCHBOOKPALETTE" val="3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" val="87B2C109-D1E6-11D4-A9F0-00A0C9AAF2D8"/>
  <p:tag name="NAME" val="Rectangle"/>
  <p:tag name="GRAPHICFILE" val="\\ny_bdc_02\projects\Merrill Lynch\Global Pitchbook 1-19-00\TestServerEnvironment\Global Libraries\Shape Library\Rectangle.WMF"/>
  <p:tag name="CIRCLEGROUP" val="true"/>
  <p:tag name="LEGALDAYONE" val="True"/>
  <p:tag name="PITCHBOOKPALETTE" val="3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3"/>
  <p:tag name="WSPAGENUMBER" val="1"/>
  <p:tag name="INCLUDEINTOC" val="0"/>
  <p:tag name="GUID" val="C2A5722D-9ACA-11D4-AB8E-0010A4E5E143"/>
  <p:tag name="NAME" val="Blank Slide"/>
  <p:tag name="GREYBORDERS" val="True"/>
  <p:tag name="SPACEBETWEENOBJECTS" val="p9"/>
  <p:tag name="FONTRATIO" val="p1"/>
  <p:tag name="SLIDELEFTMARGIN" val="p36"/>
  <p:tag name="SLIDERIGHTMARGIN" val="p744"/>
  <p:tag name="SLIDETOPMARGIN" val="p36"/>
  <p:tag name="SLIDEBOTTOMMARGIN" val="p504"/>
  <p:tag name="LEFTCOLLEFTMARGIN" val="p36"/>
  <p:tag name="LEFTCOLRIGHTMARGIN" val="p726"/>
  <p:tag name="RIGHTCOLLEFTMARGIN" val="p0"/>
  <p:tag name="RIGHTCOLRIGHTMARGIN" val="p0"/>
  <p:tag name="ARRANGETOGRID" val="False"/>
  <p:tag name="LEFTCOLTOPMARGIN" val="p126"/>
  <p:tag name="RIGHTCOLTOPMARGIN" val="p126"/>
  <p:tag name="LEFTCOLBOTTOMMARGIN" val="p463"/>
  <p:tag name="RIGHTCOLBOTTOMMARGIN" val="p463"/>
  <p:tag name="SLIDEPAGENUMBER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" val="87B2C109-D1E6-11D4-A9F0-00A0C9AAF2D8"/>
  <p:tag name="NAME" val="Rectangle"/>
  <p:tag name="GRAPHICFILE" val="\\ny_bdc_02\projects\Merrill Lynch\Global Pitchbook 1-19-00\TestServerEnvironment\Global Libraries\Shape Library\Rectangle.WMF"/>
  <p:tag name="CIRCLEGROUP" val="true"/>
  <p:tag name="LEGALDAYONE" val="True"/>
  <p:tag name="PITCHBOOKPALETTE" val="3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" val="87B2C109-D1E6-11D4-A9F0-00A0C9AAF2D8"/>
  <p:tag name="NAME" val="Rectangle"/>
  <p:tag name="GRAPHICFILE" val="\\ny_bdc_02\projects\Merrill Lynch\Global Pitchbook 1-19-00\TestServerEnvironment\Global Libraries\Shape Library\Rectangle.WMF"/>
  <p:tag name="CIRCLEGROUP" val="true"/>
  <p:tag name="LEGALDAYONE" val="True"/>
  <p:tag name="PITCHBOOKPALETTE" val="3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" val="87B2C109-D1E6-11D4-A9F0-00A0C9AAF2D8"/>
  <p:tag name="NAME" val="Rectangle"/>
  <p:tag name="GRAPHICFILE" val="\\ny_bdc_02\projects\Merrill Lynch\Global Pitchbook 1-19-00\TestServerEnvironment\Global Libraries\Shape Library\Rectangle.WMF"/>
  <p:tag name="CIRCLEGROUP" val="true"/>
  <p:tag name="LEGALDAYONE" val="True"/>
  <p:tag name="PITCHBOOKPALETTE" val="3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" val="87B2C109-D1E6-11D4-A9F0-00A0C9AAF2D8"/>
  <p:tag name="NAME" val="Rectangle"/>
  <p:tag name="GRAPHICFILE" val="\\ny_bdc_02\projects\Merrill Lynch\Global Pitchbook 1-19-00\TestServerEnvironment\Global Libraries\Shape Library\Rectangle.WMF"/>
  <p:tag name="CIRCLEGROUP" val="true"/>
  <p:tag name="LEGALDAYONE" val="True"/>
  <p:tag name="PITCHBOOKPALETTE" val="3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" val="87B2C109-D1E6-11D4-A9F0-00A0C9AAF2D8"/>
  <p:tag name="NAME" val="Rectangle"/>
  <p:tag name="GRAPHICFILE" val="\\ny_bdc_02\projects\Merrill Lynch\Global Pitchbook 1-19-00\TestServerEnvironment\Global Libraries\Shape Library\Rectangle.WMF"/>
  <p:tag name="CIRCLEGROUP" val="true"/>
  <p:tag name="LEGALDAYONE" val="True"/>
  <p:tag name="PITCHBOOKPALETTE" val="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" val="87B2C109-D1E6-11D4-A9F0-00A0C9AAF2D8"/>
  <p:tag name="NAME" val="Rectangle"/>
  <p:tag name="GRAPHICFILE" val="\\ny_bdc_02\projects\Merrill Lynch\Global Pitchbook 1-19-00\TestServerEnvironment\Global Libraries\Shape Library\Rectangle.WMF"/>
  <p:tag name="CIRCLEGROUP" val="true"/>
  <p:tag name="LEGALDAYONE" val="True"/>
  <p:tag name="PITCHBOOKPALETTE" val="3.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" val="87B2C109-D1E6-11D4-A9F0-00A0C9AAF2D8"/>
  <p:tag name="NAME" val="Rectangle"/>
  <p:tag name="GRAPHICFILE" val="\\ny_bdc_02\projects\Merrill Lynch\Global Pitchbook 1-19-00\TestServerEnvironment\Global Libraries\Shape Library\Rectangle.WMF"/>
  <p:tag name="CIRCLEGROUP" val="true"/>
  <p:tag name="LEGALDAYONE" val="True"/>
  <p:tag name="PITCHBOOKPALETTE" val="3.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" val="87B2C109-D1E6-11D4-A9F0-00A0C9AAF2D8"/>
  <p:tag name="NAME" val="Rectangle"/>
  <p:tag name="GRAPHICFILE" val="\\ny_bdc_02\projects\Merrill Lynch\Global Pitchbook 1-19-00\TestServerEnvironment\Global Libraries\Shape Library\Rectangle.WMF"/>
  <p:tag name="CIRCLEGROUP" val="true"/>
  <p:tag name="LEGALDAYONE" val="True"/>
  <p:tag name="PITCHBOOKPALETTE" val="3.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" val="87B2C109-D1E6-11D4-A9F0-00A0C9AAF2D8"/>
  <p:tag name="NAME" val="Rectangle"/>
  <p:tag name="GRAPHICFILE" val="\\ny_bdc_02\projects\Merrill Lynch\Global Pitchbook 1-19-00\TestServerEnvironment\Global Libraries\Shape Library\Rectangle.WMF"/>
  <p:tag name="CIRCLEGROUP" val="true"/>
  <p:tag name="LEGALDAYONE" val="True"/>
  <p:tag name="PITCHBOOKPALETTE" val="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" val="87B2C109-D1E6-11D4-A9F0-00A0C9AAF2D8"/>
  <p:tag name="NAME" val="Rectangle"/>
  <p:tag name="GRAPHICFILE" val="\\ny_bdc_02\projects\Merrill Lynch\Global Pitchbook 1-19-00\TestServerEnvironment\Global Libraries\Shape Library\Rectangle.WMF"/>
  <p:tag name="CIRCLEGROUP" val="true"/>
  <p:tag name="LEGALDAYONE" val="True"/>
  <p:tag name="PITCHBOOKPALETTE" val="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" val="87B2C109-D1E6-11D4-A9F0-00A0C9AAF2D8"/>
  <p:tag name="NAME" val="Rectangle"/>
  <p:tag name="GRAPHICFILE" val="\\ny_bdc_02\projects\Merrill Lynch\Global Pitchbook 1-19-00\TestServerEnvironment\Global Libraries\Shape Library\Rectangle.WMF"/>
  <p:tag name="CIRCLEGROUP" val="true"/>
  <p:tag name="LEGALDAYONE" val="True"/>
  <p:tag name="PITCHBOOKPALETTE" val="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" val="87B2C109-D1E6-11D4-A9F0-00A0C9AAF2D8"/>
  <p:tag name="NAME" val="Rectangle"/>
  <p:tag name="GRAPHICFILE" val="\\ny_bdc_02\projects\Merrill Lynch\Global Pitchbook 1-19-00\TestServerEnvironment\Global Libraries\Shape Library\Rectangle.WMF"/>
  <p:tag name="CIRCLEGROUP" val="true"/>
  <p:tag name="LEGALDAYONE" val="True"/>
  <p:tag name="PITCHBOOKPALETTE" val="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3"/>
  <p:tag name="WSPAGENUMBER" val="1"/>
  <p:tag name="INCLUDEINTOC" val="0"/>
  <p:tag name="GUID" val="C2A5722D-9ACA-11D4-AB8E-0010A4E5E143"/>
  <p:tag name="NAME" val="Blank Slide"/>
  <p:tag name="GREYBORDERS" val="True"/>
  <p:tag name="SPACEBETWEENOBJECTS" val="p9"/>
  <p:tag name="FONTRATIO" val="p1"/>
  <p:tag name="SLIDELEFTMARGIN" val="p36"/>
  <p:tag name="SLIDERIGHTMARGIN" val="p744"/>
  <p:tag name="SLIDETOPMARGIN" val="p36"/>
  <p:tag name="SLIDEBOTTOMMARGIN" val="p504"/>
  <p:tag name="LEFTCOLLEFTMARGIN" val="p36"/>
  <p:tag name="LEFTCOLRIGHTMARGIN" val="p726"/>
  <p:tag name="RIGHTCOLLEFTMARGIN" val="p0"/>
  <p:tag name="RIGHTCOLRIGHTMARGIN" val="p0"/>
  <p:tag name="ARRANGETOGRID" val="False"/>
  <p:tag name="LEFTCOLTOPMARGIN" val="p126"/>
  <p:tag name="RIGHTCOLTOPMARGIN" val="p126"/>
  <p:tag name="LEFTCOLBOTTOMMARGIN" val="p463"/>
  <p:tag name="RIGHTCOLBOTTOMMARGIN" val="p463"/>
  <p:tag name="SLIDEPAGENUMBER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" val="87B2C109-D1E6-11D4-A9F0-00A0C9AAF2D8"/>
  <p:tag name="NAME" val="Rectangle"/>
  <p:tag name="GRAPHICFILE" val="\\ny_bdc_02\projects\Merrill Lynch\Global Pitchbook 1-19-00\TestServerEnvironment\Global Libraries\Shape Library\Rectangle.WMF"/>
  <p:tag name="CIRCLEGROUP" val="true"/>
  <p:tag name="LEGALDAYONE" val="True"/>
  <p:tag name="PITCHBOOKPALETTE" val="3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" val="87B2C109-D1E6-11D4-A9F0-00A0C9AAF2D8"/>
  <p:tag name="NAME" val="Rectangle"/>
  <p:tag name="GRAPHICFILE" val="\\ny_bdc_02\projects\Merrill Lynch\Global Pitchbook 1-19-00\TestServerEnvironment\Global Libraries\Shape Library\Rectangle.WMF"/>
  <p:tag name="CIRCLEGROUP" val="true"/>
  <p:tag name="LEGALDAYONE" val="True"/>
  <p:tag name="PITCHBOOKPALETTE" val="3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29317</TotalTime>
  <Words>1078</Words>
  <Application>Microsoft Office PowerPoint</Application>
  <PresentationFormat>Лист A4 (210x297 мм)</PresentationFormat>
  <Paragraphs>83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Calibri</vt:lpstr>
      <vt:lpstr>Tahoma</vt:lpstr>
      <vt:lpstr>Times New Roman</vt:lpstr>
      <vt:lpstr>Wingdings</vt:lpstr>
      <vt:lpstr>Тема Office</vt:lpstr>
      <vt:lpstr>Презентация PowerPoint</vt:lpstr>
      <vt:lpstr>Отрасль теплоснабжения сегодня:</vt:lpstr>
      <vt:lpstr>Отрасль теплоснабжения сегодня:</vt:lpstr>
      <vt:lpstr>Инвестиции</vt:lpstr>
      <vt:lpstr>Предпринимательская прибыль в СФЕРЕ ТЕПЛОСНАБЖЕНИЯ</vt:lpstr>
      <vt:lpstr>ПОДКЛЮЧЕНИЕ К СИСТЕМАМ ТЕПЛОСНАБЖЕНИЯ</vt:lpstr>
      <vt:lpstr>Ключевые проблемы отрасли</vt:lpstr>
      <vt:lpstr>Предложения:</vt:lpstr>
      <vt:lpstr>Презентация PowerPoint</vt:lpstr>
    </vt:vector>
  </TitlesOfParts>
  <Company>USN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 RAO: Business description</dc:title>
  <dc:creator>1</dc:creator>
  <cp:lastModifiedBy>Цышевская Елена Витальевна</cp:lastModifiedBy>
  <cp:revision>2169</cp:revision>
  <cp:lastPrinted>2012-06-19T10:56:23Z</cp:lastPrinted>
  <dcterms:created xsi:type="dcterms:W3CDTF">2009-08-29T09:04:09Z</dcterms:created>
  <dcterms:modified xsi:type="dcterms:W3CDTF">2016-06-28T06:59:46Z</dcterms:modified>
</cp:coreProperties>
</file>