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3" r:id="rId11"/>
    <p:sldId id="274" r:id="rId12"/>
    <p:sldId id="276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1CD"/>
    <a:srgbClr val="CDB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53294"/>
            <a:ext cx="7596416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637160"/>
            <a:ext cx="7596416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37915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37915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37915" y="5948611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37915" y="6237312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8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02000" cy="4637112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46000" y="432000"/>
            <a:ext cx="3168650" cy="270000"/>
          </a:xfrm>
        </p:spPr>
        <p:txBody>
          <a:bodyPr/>
          <a:lstStyle>
            <a:lvl1pPr marL="0" indent="0" algn="r">
              <a:buNone/>
              <a:defRPr sz="1100" b="0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020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1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eresa.moreira@unctad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3"/>
          <p:cNvSpPr>
            <a:spLocks noGrp="1"/>
          </p:cNvSpPr>
          <p:nvPr>
            <p:ph type="ctrTitle"/>
          </p:nvPr>
        </p:nvSpPr>
        <p:spPr>
          <a:xfrm>
            <a:off x="720725" y="1352550"/>
            <a:ext cx="7596188" cy="1139825"/>
          </a:xfrm>
        </p:spPr>
        <p:txBody>
          <a:bodyPr/>
          <a:lstStyle/>
          <a:p>
            <a:r>
              <a:rPr lang="en-US" altLang="en-US" sz="2800" dirty="0" smtClean="0">
                <a:latin typeface="Eurostile LT Std Bold" panose="020B0804020202050204" pitchFamily="34" charset="0"/>
              </a:rPr>
              <a:t>2017 Russia Competition Week </a:t>
            </a:r>
          </a:p>
        </p:txBody>
      </p:sp>
      <p:sp>
        <p:nvSpPr>
          <p:cNvPr id="5123" name="Subtitle 14"/>
          <p:cNvSpPr>
            <a:spLocks noGrp="1"/>
          </p:cNvSpPr>
          <p:nvPr>
            <p:ph type="subTitle" idx="1"/>
          </p:nvPr>
        </p:nvSpPr>
        <p:spPr>
          <a:xfrm>
            <a:off x="720725" y="2636838"/>
            <a:ext cx="7596188" cy="1584325"/>
          </a:xfrm>
        </p:spPr>
        <p:txBody>
          <a:bodyPr/>
          <a:lstStyle/>
          <a:p>
            <a:r>
              <a:rPr lang="en-US" altLang="en-US" sz="3600" dirty="0" smtClean="0">
                <a:latin typeface="Eurostile LT Std Bold" panose="020B0804020202050204" pitchFamily="34" charset="0"/>
              </a:rPr>
              <a:t>Competition Policy in the Digital Era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438525" y="5300663"/>
            <a:ext cx="2160588" cy="360362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Teresa Moreira </a:t>
            </a:r>
            <a:endParaRPr sz="1800" dirty="0"/>
          </a:p>
        </p:txBody>
      </p:sp>
      <p:sp>
        <p:nvSpPr>
          <p:cNvPr id="51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555776" y="5661025"/>
            <a:ext cx="4176464" cy="288925"/>
          </a:xfrm>
        </p:spPr>
        <p:txBody>
          <a:bodyPr/>
          <a:lstStyle/>
          <a:p>
            <a:r>
              <a:rPr lang="en-US" altLang="en-US" dirty="0" smtClean="0">
                <a:latin typeface="Eurostile LT Std Bold" panose="020B0804020202050204" pitchFamily="34" charset="0"/>
              </a:rPr>
              <a:t>Head, Competition and Consumer Policies Branch </a:t>
            </a:r>
          </a:p>
        </p:txBody>
      </p:sp>
      <p:sp>
        <p:nvSpPr>
          <p:cNvPr id="512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38525" y="6237288"/>
            <a:ext cx="2160588" cy="288925"/>
          </a:xfrm>
        </p:spPr>
        <p:txBody>
          <a:bodyPr/>
          <a:lstStyle/>
          <a:p>
            <a:r>
              <a:rPr lang="en-US" altLang="en-US" dirty="0" smtClean="0">
                <a:latin typeface="Eurostile LT Std Bold" panose="020B0804020202050204" pitchFamily="34" charset="0"/>
              </a:rPr>
              <a:t>20 September 2017</a:t>
            </a:r>
            <a:endParaRPr altLang="en-US" dirty="0" smtClean="0">
              <a:latin typeface="Eurostile LT Std Bold" panose="020B08040202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02000" cy="4896544"/>
          </a:xfrm>
        </p:spPr>
        <p:txBody>
          <a:bodyPr/>
          <a:lstStyle/>
          <a:p>
            <a:pPr algn="just"/>
            <a:r>
              <a:rPr lang="en-US" sz="1800" dirty="0">
                <a:latin typeface="Eurostile LT Std" panose="020B0504020202050204" pitchFamily="34" charset="0"/>
              </a:rPr>
              <a:t>Great need and opportunity for </a:t>
            </a:r>
            <a:r>
              <a:rPr lang="en-US" sz="1800" b="1" dirty="0">
                <a:latin typeface="Eurostile LT Std" panose="020B0504020202050204" pitchFamily="34" charset="0"/>
              </a:rPr>
              <a:t>International Cooperation </a:t>
            </a:r>
            <a:r>
              <a:rPr lang="en-US" sz="1800" dirty="0">
                <a:latin typeface="Eurostile LT Std" panose="020B0504020202050204" pitchFamily="34" charset="0"/>
              </a:rPr>
              <a:t>- UNCTAD and the UN </a:t>
            </a:r>
            <a:r>
              <a:rPr lang="en-US" sz="1800" dirty="0" smtClean="0">
                <a:latin typeface="Eurostile LT Std" panose="020B0504020202050204" pitchFamily="34" charset="0"/>
              </a:rPr>
              <a:t>Set of Principles and Rules on Competition (1980)</a:t>
            </a:r>
            <a:endParaRPr lang="en-US" sz="1800" dirty="0">
              <a:latin typeface="Eurostile LT Std" panose="020B0504020202050204" pitchFamily="34" charset="0"/>
            </a:endParaRPr>
          </a:p>
          <a:p>
            <a:pPr marL="0" lvl="0" indent="0" algn="just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en-US" altLang="pt-PT" sz="1800" b="1" dirty="0" smtClean="0">
                <a:solidFill>
                  <a:srgbClr val="D2BF8A"/>
                </a:solidFill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			</a:t>
            </a:r>
            <a:r>
              <a:rPr lang="en-US" altLang="pt-PT" sz="1800" b="1" dirty="0" smtClean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The </a:t>
            </a:r>
            <a:r>
              <a:rPr lang="en-US" altLang="pt-PT" sz="1800" b="1" dirty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only internationally agreed instrument </a:t>
            </a:r>
            <a:r>
              <a:rPr lang="en-US" altLang="pt-PT" sz="1800" b="1" dirty="0" smtClean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			in </a:t>
            </a:r>
            <a:r>
              <a:rPr lang="en-US" altLang="pt-PT" sz="1800" b="1" dirty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the field of Competition</a:t>
            </a:r>
          </a:p>
          <a:p>
            <a:pPr marL="0" lvl="0" indent="0" algn="just">
              <a:lnSpc>
                <a:spcPts val="1500"/>
              </a:lnSpc>
              <a:spcBef>
                <a:spcPts val="0"/>
              </a:spcBef>
              <a:buNone/>
              <a:defRPr/>
            </a:pPr>
            <a:endParaRPr lang="en-US" altLang="pt-PT" sz="1800" b="1" dirty="0">
              <a:latin typeface="Eurostile LT Std" panose="020B050402020205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lvl="0" indent="0" algn="just">
              <a:lnSpc>
                <a:spcPts val="1900"/>
              </a:lnSpc>
              <a:spcBef>
                <a:spcPts val="0"/>
              </a:spcBef>
              <a:buNone/>
              <a:defRPr/>
            </a:pPr>
            <a:r>
              <a:rPr lang="en-US" altLang="pt-PT" sz="1800" b="1" dirty="0" smtClean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			  </a:t>
            </a:r>
            <a:r>
              <a:rPr lang="en-US" altLang="pt-PT" sz="1800" dirty="0" smtClean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Scope</a:t>
            </a:r>
            <a:r>
              <a:rPr lang="en-US" altLang="pt-PT" sz="1800" dirty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:</a:t>
            </a:r>
          </a:p>
          <a:p>
            <a:pPr marL="0" lvl="0" indent="0" algn="just">
              <a:lnSpc>
                <a:spcPts val="1900"/>
              </a:lnSpc>
              <a:spcBef>
                <a:spcPts val="0"/>
              </a:spcBef>
              <a:buNone/>
              <a:defRPr/>
            </a:pPr>
            <a:endParaRPr lang="en-US" altLang="pt-PT" sz="1800" b="1" dirty="0">
              <a:latin typeface="Eurostile LT Std" panose="020B050402020205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lvl="6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pt-PT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Rules </a:t>
            </a:r>
            <a:r>
              <a:rPr lang="en-US" altLang="pt-PT" sz="1800" dirty="0">
                <a:latin typeface="Eurostile LT Std" panose="020B0504020202050204" pitchFamily="34" charset="0"/>
                <a:cs typeface="Calibri" panose="020F0502020204030204" pitchFamily="34" charset="0"/>
              </a:rPr>
              <a:t>for the control of anticompetitive practices, </a:t>
            </a:r>
          </a:p>
          <a:p>
            <a:pPr lvl="0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pt-PT" sz="1800" b="1" dirty="0"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lvl="6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pt-PT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The development dimension </a:t>
            </a:r>
            <a:r>
              <a:rPr lang="en-US" altLang="pt-PT" sz="1800" dirty="0">
                <a:latin typeface="Eurostile LT Std" panose="020B0504020202050204" pitchFamily="34" charset="0"/>
                <a:cs typeface="Calibri" panose="020F0502020204030204" pitchFamily="34" charset="0"/>
              </a:rPr>
              <a:t>of competition law and policy,</a:t>
            </a:r>
          </a:p>
          <a:p>
            <a:pPr lvl="0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pt-PT" sz="1800" b="1" dirty="0"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lvl="6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pt-PT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Framework for international cooperation and exchange of best practices</a:t>
            </a:r>
            <a:r>
              <a:rPr lang="en-US" altLang="pt-PT" sz="1800" b="1" dirty="0" smtClean="0"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</a:p>
          <a:p>
            <a:pPr lvl="6" algn="just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pt-PT" sz="1800" b="1" dirty="0">
              <a:latin typeface="Eurostile LT Std" panose="020B050402020205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lvl="0" indent="0" algn="ctr">
              <a:lnSpc>
                <a:spcPts val="2400"/>
              </a:lnSpc>
              <a:spcBef>
                <a:spcPts val="0"/>
              </a:spcBef>
              <a:buNone/>
              <a:defRPr/>
            </a:pPr>
            <a:r>
              <a:rPr lang="fr-CH" altLang="en-US" sz="1800" b="1" dirty="0" smtClean="0">
                <a:latin typeface="Eurostile LT Std" panose="020B0504020202050204" pitchFamily="34" charset="0"/>
                <a:cs typeface="Calibri" panose="020F0502020204030204" pitchFamily="34" charset="0"/>
              </a:rPr>
              <a:t>2016</a:t>
            </a:r>
            <a:r>
              <a:rPr lang="fr-CH" altLang="en-US" sz="1800" dirty="0" smtClean="0">
                <a:latin typeface="Eurostile LT Std" panose="020B050402020205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1800" dirty="0">
                <a:latin typeface="Eurostile LT Std" panose="020B0504020202050204" pitchFamily="34" charset="0"/>
                <a:cs typeface="Calibri" panose="020F0502020204030204" pitchFamily="34" charset="0"/>
              </a:rPr>
              <a:t>- </a:t>
            </a:r>
            <a:r>
              <a:rPr lang="fr-CH" altLang="en-US" sz="1800" dirty="0" err="1">
                <a:latin typeface="Eurostile LT Std" panose="020B0504020202050204" pitchFamily="34" charset="0"/>
                <a:cs typeface="Calibri" panose="020F0502020204030204" pitchFamily="34" charset="0"/>
              </a:rPr>
              <a:t>Celebration</a:t>
            </a:r>
            <a:r>
              <a:rPr lang="fr-CH" altLang="en-US" sz="1800" dirty="0">
                <a:latin typeface="Eurostile LT Std" panose="020B0504020202050204" pitchFamily="34" charset="0"/>
                <a:cs typeface="Calibri" panose="020F0502020204030204" pitchFamily="34" charset="0"/>
              </a:rPr>
              <a:t> of </a:t>
            </a:r>
            <a:r>
              <a:rPr lang="fr-CH" altLang="en-US" sz="1800" b="1" u="sng" dirty="0">
                <a:latin typeface="Eurostile LT Std" panose="020B0504020202050204" pitchFamily="34" charset="0"/>
                <a:cs typeface="Calibri" panose="020F0502020204030204" pitchFamily="34" charset="0"/>
              </a:rPr>
              <a:t>70 </a:t>
            </a:r>
            <a:r>
              <a:rPr lang="fr-CH" altLang="en-US" sz="1800" b="1" u="sng" dirty="0" err="1">
                <a:latin typeface="Eurostile LT Std" panose="020B0504020202050204" pitchFamily="34" charset="0"/>
                <a:cs typeface="Calibri" panose="020F0502020204030204" pitchFamily="34" charset="0"/>
              </a:rPr>
              <a:t>years</a:t>
            </a:r>
            <a:r>
              <a:rPr lang="fr-CH" altLang="en-US" sz="1800" b="1" u="sng" dirty="0">
                <a:latin typeface="Eurostile LT Std" panose="020B0504020202050204" pitchFamily="34" charset="0"/>
                <a:cs typeface="Calibri" panose="020F0502020204030204" pitchFamily="34" charset="0"/>
              </a:rPr>
              <a:t> of </a:t>
            </a:r>
            <a:r>
              <a:rPr lang="fr-CH" altLang="en-US" sz="1800" b="1" u="sng" dirty="0" err="1">
                <a:latin typeface="Eurostile LT Std" panose="020B0504020202050204" pitchFamily="34" charset="0"/>
                <a:cs typeface="Calibri" panose="020F0502020204030204" pitchFamily="34" charset="0"/>
              </a:rPr>
              <a:t>work</a:t>
            </a:r>
            <a:r>
              <a:rPr lang="fr-CH" altLang="en-US" sz="1800" b="1" u="sng" dirty="0">
                <a:latin typeface="Eurostile LT Std" panose="020B050402020205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in the UN on </a:t>
            </a:r>
            <a:r>
              <a:rPr lang="fr-CH" altLang="en-US" sz="1800" b="1" dirty="0" err="1">
                <a:latin typeface="Eurostile LT Std" panose="020B0504020202050204" pitchFamily="34" charset="0"/>
                <a:cs typeface="Calibri" panose="020F0502020204030204" pitchFamily="34" charset="0"/>
              </a:rPr>
              <a:t>Competition</a:t>
            </a:r>
            <a:r>
              <a:rPr lang="fr-CH" altLang="en-US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1800" b="1" dirty="0" smtClean="0">
                <a:latin typeface="Eurostile LT Std" panose="020B0504020202050204" pitchFamily="34" charset="0"/>
                <a:cs typeface="Calibri" panose="020F0502020204030204" pitchFamily="34" charset="0"/>
              </a:rPr>
              <a:t>Law </a:t>
            </a:r>
            <a:r>
              <a:rPr lang="fr-CH" altLang="en-US" sz="1800" b="1" dirty="0">
                <a:latin typeface="Eurostile LT Std" panose="020B0504020202050204" pitchFamily="34" charset="0"/>
                <a:cs typeface="Calibri" panose="020F0502020204030204" pitchFamily="34" charset="0"/>
              </a:rPr>
              <a:t>and </a:t>
            </a:r>
            <a:r>
              <a:rPr lang="fr-CH" altLang="en-US" sz="1800" b="1" dirty="0" smtClean="0">
                <a:latin typeface="Eurostile LT Std" panose="020B0504020202050204" pitchFamily="34" charset="0"/>
                <a:cs typeface="Calibri" panose="020F0502020204030204" pitchFamily="34" charset="0"/>
              </a:rPr>
              <a:t>Policy</a:t>
            </a:r>
            <a:endParaRPr lang="en-US" sz="1800" b="1" dirty="0"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02000" cy="504056"/>
          </a:xfrm>
        </p:spPr>
        <p:txBody>
          <a:bodyPr/>
          <a:lstStyle/>
          <a:p>
            <a:pPr algn="ctr"/>
            <a:r>
              <a:rPr lang="en-US" dirty="0" smtClean="0"/>
              <a:t>International </a:t>
            </a:r>
            <a:r>
              <a:rPr lang="en-US" dirty="0"/>
              <a:t>C</a:t>
            </a:r>
            <a:r>
              <a:rPr lang="en-US" dirty="0" smtClean="0"/>
              <a:t>ooperation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209800" cy="31883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0682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02000" cy="4896544"/>
          </a:xfrm>
        </p:spPr>
        <p:txBody>
          <a:bodyPr/>
          <a:lstStyle/>
          <a:p>
            <a:pPr algn="just"/>
            <a:r>
              <a:rPr lang="en-US" sz="2000" dirty="0" smtClean="0">
                <a:latin typeface="Eurostile LT Std" panose="020B0504020202050204" pitchFamily="34" charset="0"/>
              </a:rPr>
              <a:t>2017 UNCTAD IGE on Competition Law and Policy: a </a:t>
            </a:r>
            <a:r>
              <a:rPr lang="en-US" sz="2000" b="1" dirty="0" smtClean="0">
                <a:latin typeface="Eurostile LT Std" panose="020B0504020202050204" pitchFamily="34" charset="0"/>
              </a:rPr>
              <a:t>Discussion Group on International Cooperation</a:t>
            </a:r>
            <a:r>
              <a:rPr lang="en-US" sz="2000" b="1" dirty="0">
                <a:latin typeface="Eurostile LT Std" panose="020B0504020202050204" pitchFamily="34" charset="0"/>
              </a:rPr>
              <a:t> </a:t>
            </a:r>
            <a:r>
              <a:rPr lang="en-US" sz="2000" dirty="0">
                <a:latin typeface="Eurostile LT Std" panose="020B0504020202050204" pitchFamily="34" charset="0"/>
              </a:rPr>
              <a:t>was </a:t>
            </a:r>
            <a:r>
              <a:rPr lang="en-US" sz="2000" dirty="0" smtClean="0">
                <a:latin typeface="Eurostile LT Std" panose="020B0504020202050204" pitchFamily="34" charset="0"/>
              </a:rPr>
              <a:t>created. </a:t>
            </a:r>
          </a:p>
          <a:p>
            <a:pPr marL="0" indent="0" algn="just"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/>
            <a:r>
              <a:rPr lang="en-US" sz="2000" dirty="0" smtClean="0">
                <a:latin typeface="Eurostile LT Std" panose="020B0504020202050204" pitchFamily="34" charset="0"/>
              </a:rPr>
              <a:t>Scope: </a:t>
            </a:r>
          </a:p>
          <a:p>
            <a:pPr marL="0" indent="0" algn="just">
              <a:buNone/>
            </a:pPr>
            <a:r>
              <a:rPr lang="en-US" sz="2000" i="1" dirty="0" smtClean="0">
                <a:latin typeface="Eurostile LT Std" panose="020B0504020202050204" pitchFamily="34" charset="0"/>
              </a:rPr>
              <a:t>to </a:t>
            </a:r>
            <a:r>
              <a:rPr lang="en-US" sz="2000" i="1" dirty="0">
                <a:latin typeface="Eurostile LT Std" panose="020B0504020202050204" pitchFamily="34" charset="0"/>
              </a:rPr>
              <a:t>pursue the exchanges and the debate </a:t>
            </a:r>
            <a:endParaRPr lang="en-US" sz="2000" i="1" dirty="0" smtClean="0">
              <a:latin typeface="Eurostile LT Std" panose="020B0504020202050204" pitchFamily="34" charset="0"/>
            </a:endParaRPr>
          </a:p>
          <a:p>
            <a:pPr marL="0" indent="0" algn="just">
              <a:buNone/>
            </a:pPr>
            <a:r>
              <a:rPr lang="en-US" sz="2000" i="1" dirty="0" smtClean="0">
                <a:latin typeface="Eurostile LT Std" panose="020B0504020202050204" pitchFamily="34" charset="0"/>
              </a:rPr>
              <a:t>on </a:t>
            </a:r>
            <a:r>
              <a:rPr lang="en-US" sz="2000" i="1" dirty="0">
                <a:latin typeface="Eurostile LT Std" panose="020B0504020202050204" pitchFamily="34" charset="0"/>
              </a:rPr>
              <a:t>the modalities for facilitating cooperation </a:t>
            </a:r>
            <a:endParaRPr lang="en-US" sz="2000" i="1" dirty="0" smtClean="0">
              <a:latin typeface="Eurostile LT Std" panose="020B0504020202050204" pitchFamily="34" charset="0"/>
            </a:endParaRPr>
          </a:p>
          <a:p>
            <a:pPr marL="0" indent="0" algn="just">
              <a:buNone/>
            </a:pPr>
            <a:r>
              <a:rPr lang="en-US" sz="2000" i="1" dirty="0" smtClean="0">
                <a:latin typeface="Eurostile LT Std" panose="020B0504020202050204" pitchFamily="34" charset="0"/>
              </a:rPr>
              <a:t>under </a:t>
            </a:r>
            <a:r>
              <a:rPr lang="en-US" sz="2000" b="1" i="1" dirty="0">
                <a:latin typeface="Eurostile LT Std" panose="020B0504020202050204" pitchFamily="34" charset="0"/>
              </a:rPr>
              <a:t>Section F of the </a:t>
            </a:r>
            <a:r>
              <a:rPr lang="en-US" sz="2000" b="1" i="1" dirty="0" smtClean="0">
                <a:latin typeface="Eurostile LT Std" panose="020B0504020202050204" pitchFamily="34" charset="0"/>
              </a:rPr>
              <a:t>UN Set </a:t>
            </a:r>
            <a:r>
              <a:rPr lang="en-US" sz="2000" b="1" i="1" dirty="0">
                <a:latin typeface="Eurostile LT Std" panose="020B0504020202050204" pitchFamily="34" charset="0"/>
              </a:rPr>
              <a:t>of </a:t>
            </a:r>
            <a:r>
              <a:rPr lang="en-US" sz="2000" b="1" i="1" dirty="0" smtClean="0">
                <a:latin typeface="Eurostile LT Std" panose="020B0504020202050204" pitchFamily="34" charset="0"/>
              </a:rPr>
              <a:t>Principles</a:t>
            </a:r>
          </a:p>
          <a:p>
            <a:pPr marL="0" indent="0" algn="just">
              <a:buNone/>
            </a:pPr>
            <a:r>
              <a:rPr lang="en-US" sz="2000" b="1" i="1" dirty="0" smtClean="0">
                <a:latin typeface="Eurostile LT Std" panose="020B0504020202050204" pitchFamily="34" charset="0"/>
              </a:rPr>
              <a:t>and </a:t>
            </a:r>
            <a:r>
              <a:rPr lang="en-US" sz="2000" b="1" i="1" dirty="0">
                <a:latin typeface="Eurostile LT Std" panose="020B0504020202050204" pitchFamily="34" charset="0"/>
              </a:rPr>
              <a:t>Rules </a:t>
            </a:r>
            <a:r>
              <a:rPr lang="en-US" sz="2000" b="1" i="1" dirty="0" smtClean="0">
                <a:latin typeface="Eurostile LT Std" panose="020B0504020202050204" pitchFamily="34" charset="0"/>
              </a:rPr>
              <a:t>on Competition.</a:t>
            </a:r>
          </a:p>
          <a:p>
            <a:pPr algn="just"/>
            <a:endParaRPr lang="en-US" sz="2000" i="1" dirty="0">
              <a:latin typeface="Eurostile LT Std" panose="020B0504020202050204" pitchFamily="34" charset="0"/>
            </a:endParaRPr>
          </a:p>
          <a:p>
            <a:pPr algn="just"/>
            <a:r>
              <a:rPr lang="en-US" sz="2000" dirty="0" smtClean="0">
                <a:latin typeface="Eurostile LT Std" panose="020B0504020202050204" pitchFamily="34" charset="0"/>
              </a:rPr>
              <a:t>Open to all member States.</a:t>
            </a:r>
          </a:p>
          <a:p>
            <a:pPr marL="0" indent="0" algn="just">
              <a:buNone/>
            </a:pPr>
            <a:endParaRPr lang="en-US" sz="2000" dirty="0">
              <a:latin typeface="Eurostile LT Std" panose="020B0504020202050204" pitchFamily="34" charset="0"/>
            </a:endParaRPr>
          </a:p>
          <a:p>
            <a:pPr algn="just"/>
            <a:r>
              <a:rPr lang="en-US" sz="2000" dirty="0" smtClean="0">
                <a:latin typeface="Eurostile LT Std" panose="020B0504020202050204" pitchFamily="34" charset="0"/>
              </a:rPr>
              <a:t>Foreseen report </a:t>
            </a:r>
            <a:r>
              <a:rPr lang="en-US" sz="2000" dirty="0">
                <a:latin typeface="Eurostile LT Std" panose="020B0504020202050204" pitchFamily="34" charset="0"/>
              </a:rPr>
              <a:t>to the </a:t>
            </a:r>
            <a:r>
              <a:rPr lang="en-US" sz="2000" dirty="0" smtClean="0">
                <a:latin typeface="Eurostile LT Std" panose="020B0504020202050204" pitchFamily="34" charset="0"/>
              </a:rPr>
              <a:t>2018 IGE meeting.</a:t>
            </a:r>
            <a:endParaRPr lang="en-US" sz="1800" dirty="0">
              <a:latin typeface="Eurostile LT Std" panose="020B0504020202050204" pitchFamily="34" charset="0"/>
            </a:endParaRPr>
          </a:p>
          <a:p>
            <a:pPr marL="0" lvl="0" indent="0" algn="just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en-US" altLang="pt-PT" sz="1800" b="1" dirty="0" smtClean="0">
                <a:solidFill>
                  <a:srgbClr val="D2BF8A"/>
                </a:solidFill>
                <a:latin typeface="Eurostile LT Std" panose="020B0504020202050204" pitchFamily="34" charset="0"/>
                <a:ea typeface="ＭＳ Ｐゴシック" pitchFamily="34" charset="-128"/>
                <a:cs typeface="Calibri" panose="020F0502020204030204" pitchFamily="34" charset="0"/>
              </a:rPr>
              <a:t>		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16" y="692696"/>
            <a:ext cx="7902000" cy="504056"/>
          </a:xfrm>
        </p:spPr>
        <p:txBody>
          <a:bodyPr/>
          <a:lstStyle/>
          <a:p>
            <a:pPr algn="ctr"/>
            <a:r>
              <a:rPr lang="en-US" dirty="0" smtClean="0"/>
              <a:t>International Cooperation (2)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41" y="2276872"/>
            <a:ext cx="2137792" cy="31883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7249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7902000" cy="5544616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4F91CD"/>
                </a:solidFill>
                <a:latin typeface="Eurostile LT Std" panose="020B0504020202050204" pitchFamily="34" charset="0"/>
              </a:rPr>
              <a:t>THANK YOU ! 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4F91CD"/>
                </a:solidFill>
                <a:latin typeface="Eurostile LT Std" panose="020B0504020202050204" pitchFamily="34" charset="0"/>
                <a:hlinkClick r:id="rId2"/>
              </a:rPr>
              <a:t>teresa.moreira@unctad.org</a:t>
            </a:r>
            <a:endParaRPr lang="en-US" sz="3200" b="1" dirty="0" smtClean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4F91CD"/>
              </a:solidFill>
              <a:latin typeface="Eurostile LT Std" panose="020B050402020205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4F91CD"/>
                </a:solidFill>
                <a:latin typeface="Eurostile LT Std" panose="020B0504020202050204" pitchFamily="34" charset="0"/>
              </a:rPr>
              <a:t>http://unctad.org/en/Pages/DITC/CompetitionLaw/Competition-Law-and-Policy.aspx</a:t>
            </a:r>
          </a:p>
        </p:txBody>
      </p:sp>
    </p:spTree>
    <p:extLst>
      <p:ext uri="{BB962C8B-B14F-4D97-AF65-F5344CB8AC3E}">
        <p14:creationId xmlns:p14="http://schemas.microsoft.com/office/powerpoint/2010/main" val="271802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23" y="692696"/>
            <a:ext cx="8095377" cy="977846"/>
          </a:xfrm>
        </p:spPr>
        <p:txBody>
          <a:bodyPr/>
          <a:lstStyle/>
          <a:p>
            <a:pPr algn="ctr"/>
            <a:r>
              <a:rPr lang="en-US" dirty="0" smtClean="0"/>
              <a:t>UNCTAD Information Economy Report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132856"/>
            <a:ext cx="4390125" cy="3994467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3" y="1740884"/>
            <a:ext cx="32670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0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1800" dirty="0" smtClean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UNCTAD estimates suggest that global business-to-business e-commerce sales in 2015 had amounted to almost $20 trillion, and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business-to-consumer e-commerce sales, to more than $2 trillion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. </a:t>
            </a:r>
            <a:endParaRPr lang="en-US" sz="1800" dirty="0" smtClean="0">
              <a:solidFill>
                <a:srgbClr val="000000"/>
              </a:solidFill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0000"/>
              </a:solidFill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Most of the growth was in emerging economies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, with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China 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representing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the largest business-to-consumer e-commerce market in the world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Brazil, the Russian Federation, the Republic of Korea and India 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now ranked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among the top 10 business-to-consumer markets. </a:t>
            </a:r>
            <a:endParaRPr lang="en-US" sz="1800" b="1" dirty="0" smtClean="0">
              <a:solidFill>
                <a:srgbClr val="000000"/>
              </a:solidFill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0000"/>
              </a:solidFill>
              <a:latin typeface="Eurostile LT Std" panose="020B050402020205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In only two years,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the number of online shoppers 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in the top 10 business-to-consumer e-commerce markets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had surged from 600 million to 850 million 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an increase of 40 per cent</a:t>
            </a:r>
            <a:r>
              <a:rPr lang="en-US" sz="1800" dirty="0">
                <a:solidFill>
                  <a:srgbClr val="000000"/>
                </a:solidFill>
                <a:latin typeface="Eurostile LT Std" panose="020B0504020202050204" pitchFamily="34" charset="0"/>
                <a:cs typeface="Calibri" panose="020F0502020204030204" pitchFamily="34" charset="0"/>
              </a:rPr>
              <a:t>. This illustrated the rapid pace at which this market was expanding." 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UNCTAD Information Economy Report </a:t>
            </a:r>
            <a:r>
              <a:rPr lang="en-US" dirty="0" smtClean="0"/>
              <a:t>2015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9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68760"/>
            <a:ext cx="4805656" cy="4968552"/>
          </a:xfrm>
        </p:spPr>
        <p:txBody>
          <a:bodyPr/>
          <a:lstStyle/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600" b="1" dirty="0" smtClean="0">
                <a:latin typeface="Eurostile LT Std" panose="020B0504020202050204" pitchFamily="34" charset="0"/>
              </a:rPr>
              <a:t>Four </a:t>
            </a:r>
            <a:r>
              <a:rPr lang="en-US" sz="1600" b="1" dirty="0">
                <a:latin typeface="Eurostile LT Std" panose="020B0504020202050204" pitchFamily="34" charset="0"/>
              </a:rPr>
              <a:t>indicators</a:t>
            </a:r>
            <a:r>
              <a:rPr lang="en-US" sz="1600" dirty="0">
                <a:latin typeface="Eurostile LT Std" panose="020B0504020202050204" pitchFamily="34" charset="0"/>
              </a:rPr>
              <a:t>: Internet use penetration, secure servers per 1 million inhabitants, credit card penetration and a postal reliability score. </a:t>
            </a:r>
            <a:endParaRPr lang="en-US" sz="1600" dirty="0" smtClean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600" dirty="0">
                <a:latin typeface="Eurostile LT Std" panose="020B0504020202050204" pitchFamily="34" charset="0"/>
              </a:rPr>
              <a:t>G</a:t>
            </a:r>
            <a:r>
              <a:rPr lang="en-US" sz="1600" dirty="0" smtClean="0">
                <a:latin typeface="Eurostile LT Std" panose="020B0504020202050204" pitchFamily="34" charset="0"/>
              </a:rPr>
              <a:t>eographic coverage: </a:t>
            </a:r>
            <a:r>
              <a:rPr lang="en-US" sz="1600" b="1" dirty="0">
                <a:latin typeface="Eurostile LT Std" panose="020B0504020202050204" pitchFamily="34" charset="0"/>
              </a:rPr>
              <a:t>137 economies </a:t>
            </a:r>
            <a:r>
              <a:rPr lang="en-US" sz="1600" dirty="0">
                <a:latin typeface="Eurostile LT Std" panose="020B0504020202050204" pitchFamily="34" charset="0"/>
              </a:rPr>
              <a:t>represent 96% of the world population and 99 % of world GDP. </a:t>
            </a:r>
            <a:endParaRPr lang="en-US" sz="1600" dirty="0" smtClean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600" dirty="0" smtClean="0">
                <a:latin typeface="Eurostile LT Std" panose="020B0504020202050204" pitchFamily="34" charset="0"/>
              </a:rPr>
              <a:t>Luxembourg </a:t>
            </a:r>
            <a:r>
              <a:rPr lang="en-US" sz="1600" dirty="0">
                <a:latin typeface="Eurostile LT Std" panose="020B0504020202050204" pitchFamily="34" charset="0"/>
              </a:rPr>
              <a:t>is the top performer in the UNCTAD B2C E-commerce </a:t>
            </a:r>
            <a:r>
              <a:rPr lang="en-US" sz="1600" dirty="0" smtClean="0">
                <a:latin typeface="Eurostile LT Std" panose="020B0504020202050204" pitchFamily="34" charset="0"/>
              </a:rPr>
              <a:t>Index (2</a:t>
            </a:r>
            <a:r>
              <a:rPr lang="en-US" sz="1600" baseline="30000" dirty="0" smtClean="0">
                <a:latin typeface="Eurostile LT Std" panose="020B0504020202050204" pitchFamily="34" charset="0"/>
              </a:rPr>
              <a:t>nd</a:t>
            </a:r>
            <a:r>
              <a:rPr lang="en-US" sz="1600" dirty="0" smtClean="0">
                <a:latin typeface="Eurostile LT Std" panose="020B0504020202050204" pitchFamily="34" charset="0"/>
              </a:rPr>
              <a:t>. year).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600" dirty="0" smtClean="0">
                <a:latin typeface="Eurostile LT Std" panose="020B0504020202050204" pitchFamily="34" charset="0"/>
              </a:rPr>
              <a:t>Top </a:t>
            </a:r>
            <a:r>
              <a:rPr lang="en-US" sz="1600" dirty="0">
                <a:latin typeface="Eurostile LT Std" panose="020B0504020202050204" pitchFamily="34" charset="0"/>
              </a:rPr>
              <a:t>10 </a:t>
            </a:r>
            <a:r>
              <a:rPr lang="en-US" sz="1600" dirty="0" smtClean="0">
                <a:latin typeface="Eurostile LT Std" panose="020B0504020202050204" pitchFamily="34" charset="0"/>
              </a:rPr>
              <a:t>economies include 6 European</a:t>
            </a:r>
            <a:r>
              <a:rPr lang="en-US" sz="1600" dirty="0">
                <a:latin typeface="Eurostile LT Std" panose="020B0504020202050204" pitchFamily="34" charset="0"/>
              </a:rPr>
              <a:t>, </a:t>
            </a:r>
            <a:r>
              <a:rPr lang="en-US" sz="1600" dirty="0" smtClean="0">
                <a:latin typeface="Eurostile LT Std" panose="020B0504020202050204" pitchFamily="34" charset="0"/>
              </a:rPr>
              <a:t>3 Asia-Pacific </a:t>
            </a:r>
            <a:r>
              <a:rPr lang="en-US" sz="1600" dirty="0">
                <a:latin typeface="Eurostile LT Std" panose="020B0504020202050204" pitchFamily="34" charset="0"/>
              </a:rPr>
              <a:t>region and </a:t>
            </a:r>
            <a:r>
              <a:rPr lang="en-US" sz="1600" dirty="0" smtClean="0">
                <a:latin typeface="Eurostile LT Std" panose="020B0504020202050204" pitchFamily="34" charset="0"/>
              </a:rPr>
              <a:t>1 North American.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600" dirty="0" smtClean="0">
                <a:latin typeface="Eurostile LT Std" panose="020B0504020202050204" pitchFamily="34" charset="0"/>
              </a:rPr>
              <a:t>Among </a:t>
            </a:r>
            <a:r>
              <a:rPr lang="en-US" sz="1600" b="1" dirty="0">
                <a:latin typeface="Eurostile LT Std" panose="020B0504020202050204" pitchFamily="34" charset="0"/>
              </a:rPr>
              <a:t>developing economies</a:t>
            </a:r>
            <a:r>
              <a:rPr lang="en-US" sz="1600" dirty="0">
                <a:latin typeface="Eurostile LT Std" panose="020B0504020202050204" pitchFamily="34" charset="0"/>
              </a:rPr>
              <a:t>, </a:t>
            </a:r>
            <a:r>
              <a:rPr lang="en-US" sz="1600" dirty="0" smtClean="0">
                <a:latin typeface="Eurostile LT Std" panose="020B0504020202050204" pitchFamily="34" charset="0"/>
              </a:rPr>
              <a:t>3 high-income </a:t>
            </a:r>
            <a:r>
              <a:rPr lang="en-US" sz="1600" dirty="0">
                <a:latin typeface="Eurostile LT Std" panose="020B0504020202050204" pitchFamily="34" charset="0"/>
              </a:rPr>
              <a:t>economies -</a:t>
            </a:r>
            <a:r>
              <a:rPr lang="en-US" sz="1600" dirty="0" smtClean="0">
                <a:latin typeface="Eurostile LT Std" panose="020B0504020202050204" pitchFamily="34" charset="0"/>
              </a:rPr>
              <a:t> </a:t>
            </a:r>
            <a:r>
              <a:rPr lang="en-US" sz="1600" b="1" dirty="0">
                <a:latin typeface="Eurostile LT Std" panose="020B0504020202050204" pitchFamily="34" charset="0"/>
              </a:rPr>
              <a:t>Republic of Korea, Hong Kong (China) and Singapore </a:t>
            </a:r>
            <a:r>
              <a:rPr lang="en-US" sz="1600" dirty="0" smtClean="0">
                <a:latin typeface="Eurostile LT Std" panose="020B0504020202050204" pitchFamily="34" charset="0"/>
              </a:rPr>
              <a:t>- </a:t>
            </a:r>
            <a:r>
              <a:rPr lang="en-US" sz="1600" dirty="0">
                <a:latin typeface="Eurostile LT Std" panose="020B0504020202050204" pitchFamily="34" charset="0"/>
              </a:rPr>
              <a:t>rank the highest, followed by several </a:t>
            </a:r>
            <a:r>
              <a:rPr lang="en-US" sz="1600" b="1" dirty="0">
                <a:latin typeface="Eurostile LT Std" panose="020B0504020202050204" pitchFamily="34" charset="0"/>
              </a:rPr>
              <a:t>Gulf States</a:t>
            </a:r>
            <a:r>
              <a:rPr lang="en-US" sz="1600" dirty="0">
                <a:latin typeface="Eurostile LT Std" panose="020B0504020202050204" pitchFamily="34" charset="0"/>
              </a:rPr>
              <a:t>. </a:t>
            </a:r>
            <a:r>
              <a:rPr lang="en-US" sz="1600" b="1" dirty="0">
                <a:latin typeface="Eurostile LT Std" panose="020B0504020202050204" pitchFamily="34" charset="0"/>
              </a:rPr>
              <a:t>Uruguay</a:t>
            </a:r>
            <a:r>
              <a:rPr lang="en-US" sz="1600" dirty="0">
                <a:latin typeface="Eurostile LT Std" panose="020B0504020202050204" pitchFamily="34" charset="0"/>
              </a:rPr>
              <a:t> is the top performer in Latin America and the Caribbean. </a:t>
            </a:r>
            <a:r>
              <a:rPr lang="en-US" sz="1600" b="1" dirty="0" smtClean="0">
                <a:latin typeface="Eurostile LT Std" panose="020B0504020202050204" pitchFamily="34" charset="0"/>
              </a:rPr>
              <a:t>South </a:t>
            </a:r>
            <a:r>
              <a:rPr lang="en-US" sz="1600" b="1" dirty="0">
                <a:latin typeface="Eurostile LT Std" panose="020B0504020202050204" pitchFamily="34" charset="0"/>
              </a:rPr>
              <a:t>Africa </a:t>
            </a:r>
            <a:r>
              <a:rPr lang="en-US" sz="1600" dirty="0">
                <a:latin typeface="Eurostile LT Std" panose="020B0504020202050204" pitchFamily="34" charset="0"/>
              </a:rPr>
              <a:t>is the front-runner in e-commerce readiness on the African </a:t>
            </a:r>
            <a:r>
              <a:rPr lang="en-US" sz="1600" dirty="0" smtClean="0">
                <a:latin typeface="Eurostile LT Std" panose="020B0504020202050204" pitchFamily="34" charset="0"/>
              </a:rPr>
              <a:t>continent (61</a:t>
            </a:r>
            <a:r>
              <a:rPr lang="en-US" sz="1600" baseline="30000" dirty="0" smtClean="0">
                <a:latin typeface="Eurostile LT Std" panose="020B0504020202050204" pitchFamily="34" charset="0"/>
              </a:rPr>
              <a:t>st</a:t>
            </a:r>
            <a:r>
              <a:rPr lang="en-US" sz="1600" dirty="0" smtClean="0">
                <a:latin typeface="Eurostile LT Std" panose="020B0504020202050204" pitchFamily="34" charset="0"/>
              </a:rPr>
              <a:t> Index place).</a:t>
            </a:r>
            <a:endParaRPr lang="en-US" sz="1600" dirty="0">
              <a:latin typeface="Eurostile LT Std" panose="020B05040202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02000" cy="576064"/>
          </a:xfrm>
        </p:spPr>
        <p:txBody>
          <a:bodyPr/>
          <a:lstStyle/>
          <a:p>
            <a:pPr algn="ctr"/>
            <a:r>
              <a:rPr lang="en-US" dirty="0"/>
              <a:t>UNCTAD B2C E-commerce Index 2016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63768"/>
              </p:ext>
            </p:extLst>
          </p:nvPr>
        </p:nvGraphicFramePr>
        <p:xfrm>
          <a:off x="539552" y="1865052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Acrobat Document" r:id="rId3" imgW="5667124" imgH="8019903" progId="AcroExch.Document.DC">
                  <p:embed/>
                </p:oleObj>
              </mc:Choice>
              <mc:Fallback>
                <p:oleObj name="Acrobat Document" r:id="rId3" imgW="5667124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65052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20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2000" b="1" dirty="0" smtClean="0">
                <a:latin typeface="Eurostile LT Std" panose="020B0504020202050204" pitchFamily="34" charset="0"/>
              </a:rPr>
              <a:t>Fast </a:t>
            </a:r>
            <a:r>
              <a:rPr lang="en-US" sz="2000" b="1" dirty="0">
                <a:latin typeface="Eurostile LT Std" panose="020B0504020202050204" pitchFamily="34" charset="0"/>
              </a:rPr>
              <a:t>moving and dynamic markets </a:t>
            </a:r>
            <a:r>
              <a:rPr lang="en-US" sz="2000" dirty="0">
                <a:latin typeface="Eurostile LT Std" panose="020B0504020202050204" pitchFamily="34" charset="0"/>
              </a:rPr>
              <a:t>with </a:t>
            </a:r>
            <a:r>
              <a:rPr lang="en-US" sz="2000" b="1" dirty="0">
                <a:latin typeface="Eurostile LT Std" panose="020B0504020202050204" pitchFamily="34" charset="0"/>
              </a:rPr>
              <a:t>new business models</a:t>
            </a:r>
            <a:r>
              <a:rPr lang="en-US" sz="2000" dirty="0">
                <a:latin typeface="Eurostile LT Std" panose="020B0504020202050204" pitchFamily="34" charset="0"/>
              </a:rPr>
              <a:t> - the rise of </a:t>
            </a:r>
            <a:r>
              <a:rPr lang="en-US" sz="2000" b="1" dirty="0">
                <a:latin typeface="Eurostile LT Std" panose="020B0504020202050204" pitchFamily="34" charset="0"/>
              </a:rPr>
              <a:t>platforms</a:t>
            </a:r>
            <a:r>
              <a:rPr lang="en-US" sz="2000" dirty="0">
                <a:latin typeface="Eurostile LT Std" panose="020B0504020202050204" pitchFamily="34" charset="0"/>
              </a:rPr>
              <a:t>, the growing sharing economy/collaborative economy, the importance of </a:t>
            </a:r>
            <a:r>
              <a:rPr lang="en-US" sz="2000" b="1" dirty="0" smtClean="0">
                <a:latin typeface="Eurostile LT Std" panose="020B0504020202050204" pitchFamily="34" charset="0"/>
              </a:rPr>
              <a:t>data</a:t>
            </a:r>
            <a:r>
              <a:rPr lang="en-US" sz="2000" dirty="0" smtClean="0">
                <a:latin typeface="Eurostile LT Std" panose="020B0504020202050204" pitchFamily="34" charset="0"/>
              </a:rPr>
              <a:t>.</a:t>
            </a: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en-US" sz="2000" dirty="0">
              <a:latin typeface="Eurostile LT Std" panose="020B050402020205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2000" b="1" dirty="0">
                <a:latin typeface="Eurostile LT Std" panose="020B0504020202050204" pitchFamily="34" charset="0"/>
              </a:rPr>
              <a:t>Disruptive effect </a:t>
            </a:r>
            <a:r>
              <a:rPr lang="en-US" sz="2000" b="1" dirty="0" smtClean="0">
                <a:latin typeface="Eurostile LT Std" panose="020B0504020202050204" pitchFamily="34" charset="0"/>
              </a:rPr>
              <a:t>and constant innovation </a:t>
            </a:r>
            <a:r>
              <a:rPr lang="en-US" sz="2000" dirty="0" smtClean="0">
                <a:latin typeface="Eurostile LT Std" panose="020B0504020202050204" pitchFamily="34" charset="0"/>
              </a:rPr>
              <a:t>- </a:t>
            </a:r>
            <a:r>
              <a:rPr lang="en-US" sz="2000" dirty="0">
                <a:latin typeface="Eurostile LT Std" panose="020B0504020202050204" pitchFamily="34" charset="0"/>
              </a:rPr>
              <a:t>new </a:t>
            </a:r>
            <a:r>
              <a:rPr lang="en-US" sz="2000" dirty="0" smtClean="0">
                <a:latin typeface="Eurostile LT Std" panose="020B0504020202050204" pitchFamily="34" charset="0"/>
              </a:rPr>
              <a:t>companies with new techniques and new products - new markets not caught by existing regulation threaten markets predictability and incumbents</a:t>
            </a:r>
            <a:r>
              <a:rPr lang="en-US" sz="2000" dirty="0">
                <a:latin typeface="Eurostile LT Std" panose="020B0504020202050204" pitchFamily="34" charset="0"/>
              </a:rPr>
              <a:t>' </a:t>
            </a:r>
            <a:r>
              <a:rPr lang="en-US" sz="2000" dirty="0" smtClean="0">
                <a:latin typeface="Eurostile LT Std" panose="020B0504020202050204" pitchFamily="34" charset="0"/>
              </a:rPr>
              <a:t>status.</a:t>
            </a: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>
                <a:latin typeface="Eurostile LT Std" panose="020B0504020202050204" pitchFamily="34" charset="0"/>
              </a:rPr>
              <a:t>Proliferation </a:t>
            </a:r>
            <a:r>
              <a:rPr lang="en-US" sz="2000" dirty="0">
                <a:latin typeface="Eurostile LT Std" panose="020B0504020202050204" pitchFamily="34" charset="0"/>
              </a:rPr>
              <a:t>of </a:t>
            </a:r>
            <a:r>
              <a:rPr lang="en-US" sz="2000" b="1" dirty="0">
                <a:latin typeface="Eurostile LT Std" panose="020B0504020202050204" pitchFamily="34" charset="0"/>
              </a:rPr>
              <a:t>multi-sided markets </a:t>
            </a:r>
            <a:r>
              <a:rPr lang="en-US" sz="2000" dirty="0" smtClean="0">
                <a:latin typeface="Eurostile LT Std" panose="020B0504020202050204" pitchFamily="34" charset="0"/>
              </a:rPr>
              <a:t>with </a:t>
            </a:r>
            <a:r>
              <a:rPr lang="en-US" sz="2000" b="1" dirty="0">
                <a:latin typeface="Eurostile LT Std" panose="020B0504020202050204" pitchFamily="34" charset="0"/>
              </a:rPr>
              <a:t>network </a:t>
            </a:r>
            <a:r>
              <a:rPr lang="en-US" sz="2000" b="1" dirty="0" smtClean="0">
                <a:latin typeface="Eurostile LT Std" panose="020B0504020202050204" pitchFamily="34" charset="0"/>
              </a:rPr>
              <a:t>effects </a:t>
            </a:r>
            <a:r>
              <a:rPr lang="en-US" sz="2000" dirty="0" smtClean="0">
                <a:latin typeface="Eurostile LT Std" panose="020B0504020202050204" pitchFamily="34" charset="0"/>
              </a:rPr>
              <a:t>(OECD).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endParaRPr lang="en-US" sz="2000" b="1" dirty="0">
              <a:latin typeface="Eurostile LT Std" panose="020B050402020205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2000" b="1" dirty="0">
                <a:latin typeface="Eurostile LT Std" panose="020B0504020202050204" pitchFamily="34" charset="0"/>
              </a:rPr>
              <a:t>Regulatory issues</a:t>
            </a:r>
            <a:r>
              <a:rPr lang="en-US" sz="2000" dirty="0">
                <a:latin typeface="Eurostile LT Std" panose="020B0504020202050204" pitchFamily="34" charset="0"/>
              </a:rPr>
              <a:t> - balance between the promotion of </a:t>
            </a:r>
            <a:r>
              <a:rPr lang="en-US" sz="2000" b="1" dirty="0">
                <a:latin typeface="Eurostile LT Std" panose="020B0504020202050204" pitchFamily="34" charset="0"/>
              </a:rPr>
              <a:t>innovation</a:t>
            </a:r>
            <a:r>
              <a:rPr lang="en-US" sz="2000" dirty="0">
                <a:latin typeface="Eurostile LT Std" panose="020B0504020202050204" pitchFamily="34" charset="0"/>
              </a:rPr>
              <a:t> and securing its contribution to economic growth and development and maintaining a </a:t>
            </a:r>
            <a:r>
              <a:rPr lang="en-US" sz="2000" b="1" dirty="0">
                <a:latin typeface="Eurostile LT Std" panose="020B0504020202050204" pitchFamily="34" charset="0"/>
              </a:rPr>
              <a:t>market level playing </a:t>
            </a:r>
            <a:r>
              <a:rPr lang="en-US" sz="2000" b="1" dirty="0" smtClean="0">
                <a:latin typeface="Eurostile LT Std" panose="020B0504020202050204" pitchFamily="34" charset="0"/>
              </a:rPr>
              <a:t>field.</a:t>
            </a:r>
            <a:endParaRPr lang="en-US" sz="2000" b="1" dirty="0">
              <a:latin typeface="Eurostile LT Std" panose="020B0504020202050204" pitchFamily="34" charset="0"/>
            </a:endParaRPr>
          </a:p>
          <a:p>
            <a:pPr algn="just"/>
            <a:endParaRPr lang="en-US" sz="2000" b="1" dirty="0" smtClean="0">
              <a:latin typeface="Eurostile LT Std" panose="020B0504020202050204" pitchFamily="34" charset="0"/>
            </a:endParaRPr>
          </a:p>
          <a:p>
            <a:pPr algn="just"/>
            <a:endParaRPr lang="en-US" sz="2000" b="1" dirty="0">
              <a:latin typeface="Eurostile LT Std" panose="020B0504020202050204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Eurostile LT Std" panose="020B05040202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economy key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5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Digital economy’s dynamics and business models </a:t>
            </a:r>
            <a:r>
              <a:rPr lang="en-US" sz="2000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are </a:t>
            </a:r>
            <a:r>
              <a:rPr lang="en-US" sz="2000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different </a:t>
            </a:r>
            <a:r>
              <a:rPr lang="en-US" sz="2000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from those </a:t>
            </a:r>
            <a:r>
              <a:rPr lang="en-US" sz="2000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of the traditional economic </a:t>
            </a:r>
            <a:r>
              <a:rPr lang="en-US" sz="2000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sectors: </a:t>
            </a:r>
            <a:r>
              <a:rPr lang="en-US" sz="2000" b="1" dirty="0">
                <a:latin typeface="Eurostile LT Std" panose="020B0504020202050204" pitchFamily="34" charset="0"/>
              </a:rPr>
              <a:t>e</a:t>
            </a:r>
            <a:r>
              <a:rPr lang="en-US" sz="2000" b="1" dirty="0" smtClean="0">
                <a:latin typeface="Eurostile LT Std" panose="020B0504020202050204" pitchFamily="34" charset="0"/>
              </a:rPr>
              <a:t>xisting/traditional </a:t>
            </a:r>
            <a:r>
              <a:rPr lang="en-US" sz="2000" b="1" dirty="0">
                <a:latin typeface="Eurostile LT Std" panose="020B0504020202050204" pitchFamily="34" charset="0"/>
              </a:rPr>
              <a:t>Competition law techniques and tools not well suited </a:t>
            </a:r>
            <a:r>
              <a:rPr lang="en-US" sz="2000" dirty="0">
                <a:latin typeface="Eurostile LT Std" panose="020B0504020202050204" pitchFamily="34" charset="0"/>
              </a:rPr>
              <a:t>to address new markets and new </a:t>
            </a:r>
            <a:r>
              <a:rPr lang="en-US" sz="2000" dirty="0" smtClean="0">
                <a:latin typeface="Eurostile LT Std" panose="020B0504020202050204" pitchFamily="34" charset="0"/>
              </a:rPr>
              <a:t>businesses.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Eurostile LT Std" panose="020B0504020202050204" pitchFamily="34" charset="0"/>
              </a:rPr>
              <a:t> </a:t>
            </a:r>
          </a:p>
          <a:p>
            <a:pPr algn="just"/>
            <a:r>
              <a:rPr lang="en-US" sz="2000" b="1" dirty="0" smtClean="0">
                <a:latin typeface="Eurostile LT Std" panose="020B0504020202050204" pitchFamily="34" charset="0"/>
              </a:rPr>
              <a:t>Urgent </a:t>
            </a:r>
            <a:r>
              <a:rPr lang="en-US" sz="2000" b="1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adaptation </a:t>
            </a:r>
            <a:r>
              <a:rPr lang="en-US" sz="2000" b="1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of C</a:t>
            </a:r>
            <a:r>
              <a:rPr lang="en-US" sz="2000" b="1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ompetition </a:t>
            </a:r>
            <a:r>
              <a:rPr lang="en-US" sz="2000" b="1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law and policy tools </a:t>
            </a:r>
            <a:r>
              <a:rPr lang="en-US" sz="2000" dirty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Eurostile LT Std" panose="020B0504020202050204" pitchFamily="34" charset="0"/>
                <a:ea typeface="DengXian"/>
                <a:cs typeface="Arial" panose="020B0604020202020204" pitchFamily="34" charset="0"/>
              </a:rPr>
              <a:t>these markets: economic </a:t>
            </a:r>
            <a:r>
              <a:rPr lang="en-US" sz="2000" dirty="0" smtClean="0">
                <a:latin typeface="Eurostile LT Std" panose="020B0504020202050204" pitchFamily="34" charset="0"/>
              </a:rPr>
              <a:t>analysis</a:t>
            </a:r>
            <a:r>
              <a:rPr lang="en-US" sz="2000" dirty="0">
                <a:latin typeface="Eurostile LT Std" panose="020B0504020202050204" pitchFamily="34" charset="0"/>
              </a:rPr>
              <a:t>, knowledge and intelligence and </a:t>
            </a:r>
            <a:r>
              <a:rPr lang="en-US" sz="2000" dirty="0" smtClean="0">
                <a:latin typeface="Eurostile LT Std" panose="020B0504020202050204" pitchFamily="34" charset="0"/>
              </a:rPr>
              <a:t>enforcement. Need for IT expertise.</a:t>
            </a:r>
          </a:p>
          <a:p>
            <a:pPr algn="just"/>
            <a:endParaRPr lang="en-US" sz="2000" dirty="0">
              <a:latin typeface="Eurostile LT Std" panose="020B0504020202050204" pitchFamily="34" charset="0"/>
            </a:endParaRPr>
          </a:p>
          <a:p>
            <a:pPr algn="just"/>
            <a:r>
              <a:rPr lang="en-US" sz="2000" b="1" dirty="0" smtClean="0">
                <a:latin typeface="Eurostile LT Std" panose="020B0504020202050204" pitchFamily="34" charset="0"/>
              </a:rPr>
              <a:t>Need for a multi-stakeholders' </a:t>
            </a:r>
            <a:r>
              <a:rPr lang="en-US" sz="2000" b="1" dirty="0">
                <a:latin typeface="Eurostile LT Std" panose="020B0504020202050204" pitchFamily="34" charset="0"/>
              </a:rPr>
              <a:t>dialogue </a:t>
            </a:r>
            <a:r>
              <a:rPr lang="en-US" sz="2000" dirty="0" smtClean="0">
                <a:latin typeface="Eurostile LT Std" panose="020B0504020202050204" pitchFamily="34" charset="0"/>
              </a:rPr>
              <a:t>- policy </a:t>
            </a:r>
            <a:r>
              <a:rPr lang="en-US" sz="2000" dirty="0">
                <a:latin typeface="Eurostile LT Std" panose="020B0504020202050204" pitchFamily="34" charset="0"/>
              </a:rPr>
              <a:t>makers, sectoral regulators, </a:t>
            </a:r>
            <a:r>
              <a:rPr lang="en-US" sz="2000" dirty="0" smtClean="0">
                <a:latin typeface="Eurostile LT Std" panose="020B0504020202050204" pitchFamily="34" charset="0"/>
              </a:rPr>
              <a:t>Competition </a:t>
            </a:r>
            <a:r>
              <a:rPr lang="en-US" sz="2000" dirty="0">
                <a:latin typeface="Eurostile LT Std" panose="020B0504020202050204" pitchFamily="34" charset="0"/>
              </a:rPr>
              <a:t>authorities, </a:t>
            </a:r>
            <a:r>
              <a:rPr lang="en-US" sz="2000" dirty="0" smtClean="0">
                <a:latin typeface="Eurostile LT Std" panose="020B0504020202050204" pitchFamily="34" charset="0"/>
              </a:rPr>
              <a:t>academia, </a:t>
            </a:r>
            <a:r>
              <a:rPr lang="en-US" sz="2000" dirty="0">
                <a:latin typeface="Eurostile LT Std" panose="020B0504020202050204" pitchFamily="34" charset="0"/>
              </a:rPr>
              <a:t>business, consumer </a:t>
            </a:r>
            <a:r>
              <a:rPr lang="en-US" sz="2000" dirty="0" smtClean="0">
                <a:latin typeface="Eurostile LT Std" panose="020B0504020202050204" pitchFamily="34" charset="0"/>
              </a:rPr>
              <a:t>organizations. Opportunity to redesign cooperation between Competition authorities and Regulators.</a:t>
            </a:r>
            <a:endParaRPr lang="en-US" sz="2000" dirty="0">
              <a:latin typeface="Eurostile LT Std" panose="020B05040202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648072"/>
          </a:xfrm>
        </p:spPr>
        <p:txBody>
          <a:bodyPr/>
          <a:lstStyle/>
          <a:p>
            <a:pPr algn="ctr"/>
            <a:r>
              <a:rPr lang="en-US" dirty="0" smtClean="0"/>
              <a:t>Digital economy challenges for Competition law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9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87" y="1628800"/>
            <a:ext cx="7902000" cy="449309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Eurostile LT Std" panose="020B0504020202050204" pitchFamily="34" charset="0"/>
              </a:rPr>
              <a:t>	Focus </a:t>
            </a:r>
            <a:r>
              <a:rPr lang="en-US" sz="1800" dirty="0">
                <a:latin typeface="Eurostile LT Std" panose="020B0504020202050204" pitchFamily="34" charset="0"/>
              </a:rPr>
              <a:t>on </a:t>
            </a:r>
            <a:r>
              <a:rPr lang="en-US" sz="1800" b="1" dirty="0">
                <a:latin typeface="Eurostile LT Std" panose="020B0504020202050204" pitchFamily="34" charset="0"/>
              </a:rPr>
              <a:t>preventing the creation of entry barriers</a:t>
            </a:r>
            <a:r>
              <a:rPr lang="en-US" sz="1800" dirty="0">
                <a:latin typeface="Eurostile LT Std" panose="020B050402020205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1800" dirty="0" smtClean="0">
                <a:latin typeface="Eurostile LT Std" panose="020B0504020202050204" pitchFamily="34" charset="0"/>
              </a:rPr>
              <a:t>	Facilitate </a:t>
            </a:r>
            <a:r>
              <a:rPr lang="en-US" sz="1800" b="1" dirty="0">
                <a:latin typeface="Eurostile LT Std" panose="020B0504020202050204" pitchFamily="34" charset="0"/>
              </a:rPr>
              <a:t>entry into markets</a:t>
            </a:r>
            <a:r>
              <a:rPr lang="en-US" sz="1800" dirty="0">
                <a:latin typeface="Eurostile LT Std" panose="020B050402020205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1800" dirty="0" smtClean="0">
                <a:latin typeface="Eurostile LT Std" panose="020B0504020202050204" pitchFamily="34" charset="0"/>
              </a:rPr>
              <a:t>	Foster </a:t>
            </a:r>
            <a:r>
              <a:rPr lang="en-US" sz="1800" b="1" dirty="0">
                <a:latin typeface="Eurostile LT Std" panose="020B0504020202050204" pitchFamily="34" charset="0"/>
              </a:rPr>
              <a:t>innovation.</a:t>
            </a:r>
          </a:p>
          <a:p>
            <a:pPr marL="0" indent="0">
              <a:buNone/>
            </a:pPr>
            <a:endParaRPr lang="en-US" sz="1800" b="1" dirty="0" smtClean="0">
              <a:latin typeface="Eurostile LT Std" panose="020B050402020205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Eurostile LT Std" panose="020B0504020202050204" pitchFamily="34" charset="0"/>
              </a:rPr>
              <a:t>Other specific </a:t>
            </a:r>
            <a:r>
              <a:rPr lang="en-US" sz="1800" b="1" dirty="0">
                <a:latin typeface="Eurostile LT Std" panose="020B0504020202050204" pitchFamily="34" charset="0"/>
              </a:rPr>
              <a:t>c</a:t>
            </a:r>
            <a:r>
              <a:rPr lang="en-US" sz="1800" b="1" dirty="0" smtClean="0">
                <a:latin typeface="Eurostile LT Std" panose="020B0504020202050204" pitchFamily="34" charset="0"/>
              </a:rPr>
              <a:t>hallenges </a:t>
            </a:r>
            <a:r>
              <a:rPr lang="en-US" sz="1800" b="1" dirty="0">
                <a:latin typeface="Eurostile LT Std" panose="020B0504020202050204" pitchFamily="34" charset="0"/>
              </a:rPr>
              <a:t>for </a:t>
            </a:r>
            <a:r>
              <a:rPr lang="en-US" sz="1800" b="1" dirty="0" smtClean="0">
                <a:latin typeface="Eurostile LT Std" panose="020B0504020202050204" pitchFamily="34" charset="0"/>
              </a:rPr>
              <a:t>Competition Authorities approach: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>
                <a:latin typeface="Eurostile LT Std" panose="020B0504020202050204" pitchFamily="34" charset="0"/>
              </a:rPr>
              <a:t>Digital </a:t>
            </a:r>
            <a:r>
              <a:rPr lang="en-US" sz="1800" dirty="0">
                <a:latin typeface="Eurostile LT Std" panose="020B0504020202050204" pitchFamily="34" charset="0"/>
              </a:rPr>
              <a:t>markets require constant </a:t>
            </a:r>
            <a:r>
              <a:rPr lang="en-US" sz="1800" b="1" dirty="0">
                <a:latin typeface="Eurostile LT Std" panose="020B0504020202050204" pitchFamily="34" charset="0"/>
              </a:rPr>
              <a:t>redefinition of relevant </a:t>
            </a:r>
            <a:r>
              <a:rPr lang="en-US" sz="1800" b="1" dirty="0" smtClean="0">
                <a:latin typeface="Eurostile LT Std" panose="020B0504020202050204" pitchFamily="34" charset="0"/>
              </a:rPr>
              <a:t>markets </a:t>
            </a:r>
            <a:r>
              <a:rPr lang="en-US" sz="1800" dirty="0" smtClean="0">
                <a:latin typeface="Eurostile LT Std" panose="020B0504020202050204" pitchFamily="34" charset="0"/>
              </a:rPr>
              <a:t>analysis </a:t>
            </a:r>
            <a:r>
              <a:rPr lang="en-US" sz="1800" dirty="0">
                <a:latin typeface="Eurostile LT Std" panose="020B0504020202050204" pitchFamily="34" charset="0"/>
              </a:rPr>
              <a:t>due to continuous </a:t>
            </a:r>
            <a:r>
              <a:rPr lang="en-US" sz="1800" dirty="0" smtClean="0">
                <a:latin typeface="Eurostile LT Std" panose="020B0504020202050204" pitchFamily="34" charset="0"/>
              </a:rPr>
              <a:t>innovation.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>
                <a:latin typeface="Eurostile LT Std" panose="020B0504020202050204" pitchFamily="34" charset="0"/>
              </a:rPr>
              <a:t>Focus </a:t>
            </a:r>
            <a:r>
              <a:rPr lang="en-US" sz="1800" dirty="0">
                <a:latin typeface="Eurostile LT Std" panose="020B0504020202050204" pitchFamily="34" charset="0"/>
              </a:rPr>
              <a:t>on </a:t>
            </a:r>
            <a:r>
              <a:rPr lang="en-US" sz="1800" b="1" dirty="0">
                <a:latin typeface="Eurostile LT Std" panose="020B0504020202050204" pitchFamily="34" charset="0"/>
              </a:rPr>
              <a:t>entry barriers, contestability</a:t>
            </a:r>
            <a:r>
              <a:rPr lang="en-US" sz="1800" dirty="0">
                <a:latin typeface="Eurostile LT Std" panose="020B0504020202050204" pitchFamily="34" charset="0"/>
              </a:rPr>
              <a:t> and availability of </a:t>
            </a:r>
            <a:r>
              <a:rPr lang="en-US" sz="1800" b="1" dirty="0">
                <a:latin typeface="Eurostile LT Std" panose="020B0504020202050204" pitchFamily="34" charset="0"/>
              </a:rPr>
              <a:t>other routes to reach end-users</a:t>
            </a:r>
            <a:r>
              <a:rPr lang="en-US" sz="1800" dirty="0">
                <a:latin typeface="Eurostile LT Std" panose="020B0504020202050204" pitchFamily="34" charset="0"/>
              </a:rPr>
              <a:t>.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endParaRPr lang="en-US" sz="1800" dirty="0" smtClean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>
                <a:latin typeface="Eurostile LT Std" panose="020B0504020202050204" pitchFamily="34" charset="0"/>
              </a:rPr>
              <a:t>Interact with IT </a:t>
            </a:r>
            <a:r>
              <a:rPr lang="en-US" sz="1800" dirty="0">
                <a:latin typeface="Eurostile LT Std" panose="020B0504020202050204" pitchFamily="34" charset="0"/>
              </a:rPr>
              <a:t>experts to better understand business models</a:t>
            </a:r>
            <a:r>
              <a:rPr lang="en-US" sz="1800" dirty="0" smtClean="0">
                <a:latin typeface="Eurostile LT Std" panose="020B0504020202050204" pitchFamily="34" charset="0"/>
              </a:rPr>
              <a:t>.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>
              <a:latin typeface="Eurostile LT Std" panose="020B0504020202050204" pitchFamily="34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>
                <a:latin typeface="Eurostile LT Std" panose="020B0504020202050204" pitchFamily="34" charset="0"/>
              </a:rPr>
              <a:t>Use </a:t>
            </a:r>
            <a:r>
              <a:rPr lang="en-US" sz="1800" b="1" dirty="0" smtClean="0">
                <a:latin typeface="Eurostile LT Std" panose="020B0504020202050204" pitchFamily="34" charset="0"/>
              </a:rPr>
              <a:t>international </a:t>
            </a:r>
            <a:r>
              <a:rPr lang="en-US" sz="1800" b="1" dirty="0">
                <a:latin typeface="Eurostile LT Std" panose="020B0504020202050204" pitchFamily="34" charset="0"/>
              </a:rPr>
              <a:t>cooperation </a:t>
            </a:r>
            <a:r>
              <a:rPr lang="en-US" sz="1800" dirty="0">
                <a:latin typeface="Eurostile LT Std" panose="020B0504020202050204" pitchFamily="34" charset="0"/>
              </a:rPr>
              <a:t>since the digital economy </a:t>
            </a:r>
            <a:r>
              <a:rPr lang="en-US" sz="1800" dirty="0" smtClean="0">
                <a:latin typeface="Eurostile LT Std" panose="020B0504020202050204" pitchFamily="34" charset="0"/>
              </a:rPr>
              <a:t>is global</a:t>
            </a:r>
            <a:r>
              <a:rPr lang="en-US" sz="1800" dirty="0">
                <a:latin typeface="Eurostile LT Std" panose="020B0504020202050204" pitchFamily="34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648072"/>
          </a:xfrm>
        </p:spPr>
        <p:txBody>
          <a:bodyPr/>
          <a:lstStyle/>
          <a:p>
            <a:pPr algn="ctr"/>
            <a:r>
              <a:rPr lang="en-US" dirty="0"/>
              <a:t>The role </a:t>
            </a:r>
            <a:r>
              <a:rPr lang="en-US" dirty="0" smtClean="0"/>
              <a:t>and challenges for Competition Authorities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043608" y="1484784"/>
            <a:ext cx="1008112" cy="1224136"/>
          </a:xfrm>
          <a:prstGeom prst="leftBrace">
            <a:avLst>
              <a:gd name="adj1" fmla="val 0"/>
              <a:gd name="adj2" fmla="val 5081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3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02000" cy="4896544"/>
          </a:xfrm>
        </p:spPr>
        <p:txBody>
          <a:bodyPr/>
          <a:lstStyle/>
          <a:p>
            <a:pPr algn="just"/>
            <a:r>
              <a:rPr lang="en-US" sz="1800" dirty="0">
                <a:latin typeface="Eurostile LT Std" panose="020B0504020202050204" pitchFamily="34" charset="0"/>
              </a:rPr>
              <a:t>Key implications </a:t>
            </a:r>
            <a:r>
              <a:rPr lang="en-US" sz="1800" dirty="0" smtClean="0">
                <a:latin typeface="Eurostile LT Std" panose="020B0504020202050204" pitchFamily="34" charset="0"/>
              </a:rPr>
              <a:t>also for Consumer </a:t>
            </a:r>
            <a:r>
              <a:rPr lang="en-US" sz="1800" dirty="0">
                <a:latin typeface="Eurostile LT Std" panose="020B0504020202050204" pitchFamily="34" charset="0"/>
              </a:rPr>
              <a:t>Protection </a:t>
            </a:r>
            <a:r>
              <a:rPr lang="en-US" sz="1800" dirty="0" smtClean="0">
                <a:latin typeface="Eurostile LT Std" panose="020B0504020202050204" pitchFamily="34" charset="0"/>
              </a:rPr>
              <a:t>policy: 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Eurostile LT Std" panose="020B0504020202050204" pitchFamily="34" charset="0"/>
              </a:rPr>
              <a:t>the </a:t>
            </a:r>
            <a:r>
              <a:rPr lang="en-US" sz="1800" dirty="0">
                <a:latin typeface="Eurostile LT Std" panose="020B0504020202050204" pitchFamily="34" charset="0"/>
              </a:rPr>
              <a:t>role of </a:t>
            </a:r>
            <a:r>
              <a:rPr lang="en-US" sz="1800" b="1" dirty="0" smtClean="0">
                <a:latin typeface="Eurostile LT Std" panose="020B0504020202050204" pitchFamily="34" charset="0"/>
              </a:rPr>
              <a:t>platforms</a:t>
            </a:r>
            <a:r>
              <a:rPr lang="en-US" sz="1800" dirty="0" smtClean="0">
                <a:latin typeface="Eurostile LT Std" panose="020B050402020205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1800" b="1" dirty="0" smtClean="0">
                <a:latin typeface="Eurostile LT Std" panose="020B0504020202050204" pitchFamily="34" charset="0"/>
              </a:rPr>
              <a:t>mobile </a:t>
            </a:r>
            <a:r>
              <a:rPr lang="en-US" sz="1800" b="1" dirty="0">
                <a:latin typeface="Eurostile LT Std" panose="020B0504020202050204" pitchFamily="34" charset="0"/>
              </a:rPr>
              <a:t>and online </a:t>
            </a:r>
            <a:r>
              <a:rPr lang="en-US" sz="1800" b="1" dirty="0" smtClean="0">
                <a:latin typeface="Eurostile LT Std" panose="020B0504020202050204" pitchFamily="34" charset="0"/>
              </a:rPr>
              <a:t>payments</a:t>
            </a:r>
            <a:r>
              <a:rPr lang="en-US" sz="1800" dirty="0" smtClean="0">
                <a:latin typeface="Eurostile LT Std" panose="020B0504020202050204" pitchFamily="34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en-US" sz="1800" b="1" dirty="0" smtClean="0">
                <a:latin typeface="Eurostile LT Std" panose="020B0504020202050204" pitchFamily="34" charset="0"/>
              </a:rPr>
              <a:t>digital </a:t>
            </a:r>
            <a:r>
              <a:rPr lang="en-US" sz="1800" b="1" dirty="0">
                <a:latin typeface="Eurostile LT Std" panose="020B0504020202050204" pitchFamily="34" charset="0"/>
              </a:rPr>
              <a:t>content </a:t>
            </a:r>
            <a:r>
              <a:rPr lang="en-US" sz="1800" b="1" dirty="0" smtClean="0">
                <a:latin typeface="Eurostile LT Std" panose="020B0504020202050204" pitchFamily="34" charset="0"/>
              </a:rPr>
              <a:t>products</a:t>
            </a:r>
            <a:r>
              <a:rPr lang="en-US" sz="1800" dirty="0" smtClean="0">
                <a:latin typeface="Eurostile LT Std" panose="020B050402020205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1800" b="1" dirty="0" smtClean="0">
                <a:latin typeface="Eurostile LT Std" panose="020B0504020202050204" pitchFamily="34" charset="0"/>
              </a:rPr>
              <a:t>privacy </a:t>
            </a:r>
            <a:r>
              <a:rPr lang="en-US" sz="1800" b="1" dirty="0">
                <a:latin typeface="Eurostile LT Std" panose="020B0504020202050204" pitchFamily="34" charset="0"/>
              </a:rPr>
              <a:t>and data </a:t>
            </a:r>
            <a:r>
              <a:rPr lang="en-US" sz="1800" b="1" dirty="0" smtClean="0">
                <a:latin typeface="Eurostile LT Std" panose="020B0504020202050204" pitchFamily="34" charset="0"/>
              </a:rPr>
              <a:t>protection</a:t>
            </a:r>
            <a:r>
              <a:rPr lang="en-US" sz="1800" dirty="0">
                <a:latin typeface="Eurostile LT Std" panose="020B0504020202050204" pitchFamily="34" charset="0"/>
              </a:rPr>
              <a:t>;</a:t>
            </a:r>
            <a:endParaRPr lang="en-US" sz="1800" dirty="0" smtClean="0">
              <a:latin typeface="Eurostile LT Std" panose="020B0504020202050204" pitchFamily="34" charset="0"/>
            </a:endParaRPr>
          </a:p>
          <a:p>
            <a:pPr algn="just">
              <a:buFontTx/>
              <a:buChar char="-"/>
            </a:pPr>
            <a:r>
              <a:rPr lang="en-US" sz="1800" b="1" dirty="0" smtClean="0">
                <a:latin typeface="Eurostile LT Std" panose="020B0504020202050204" pitchFamily="34" charset="0"/>
              </a:rPr>
              <a:t>vulnerable consumers</a:t>
            </a:r>
            <a:r>
              <a:rPr lang="en-US" sz="1800" dirty="0" smtClean="0">
                <a:latin typeface="Eurostile LT Std" panose="020B050402020205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1800" dirty="0" smtClean="0">
              <a:latin typeface="Eurostile LT Std" panose="020B0504020202050204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Eurostile LT Std" panose="020B0504020202050204" pitchFamily="34" charset="0"/>
            </a:endParaRPr>
          </a:p>
          <a:p>
            <a:pPr algn="just"/>
            <a:r>
              <a:rPr lang="en-US" sz="1800" b="1" dirty="0" smtClean="0">
                <a:latin typeface="Eurostile LT Std" panose="020B0504020202050204" pitchFamily="34" charset="0"/>
              </a:rPr>
              <a:t>United Nations Guidelines for Consumer Protection</a:t>
            </a:r>
            <a:r>
              <a:rPr lang="en-US" sz="1800" dirty="0" smtClean="0">
                <a:latin typeface="Eurostile LT Std" panose="020B0504020202050204" pitchFamily="34" charset="0"/>
              </a:rPr>
              <a:t> (2015) address these new challenges for consumers and Consumer Protection agencies across the world. </a:t>
            </a:r>
            <a:r>
              <a:rPr lang="en-US" sz="1800" b="1" dirty="0" smtClean="0">
                <a:latin typeface="Eurostile LT Std" panose="020B0504020202050204" pitchFamily="34" charset="0"/>
              </a:rPr>
              <a:t>OECD</a:t>
            </a:r>
            <a:r>
              <a:rPr lang="en-US" sz="1800" dirty="0" smtClean="0">
                <a:latin typeface="Eurostile LT Std" panose="020B0504020202050204" pitchFamily="34" charset="0"/>
              </a:rPr>
              <a:t> policy guidance are important sources of best practices.</a:t>
            </a:r>
          </a:p>
          <a:p>
            <a:pPr algn="just"/>
            <a:endParaRPr lang="en-US" sz="1800" dirty="0">
              <a:latin typeface="Eurostile LT Std" panose="020B0504020202050204" pitchFamily="34" charset="0"/>
            </a:endParaRPr>
          </a:p>
          <a:p>
            <a:pPr algn="just"/>
            <a:r>
              <a:rPr lang="en-US" sz="1800" dirty="0" smtClean="0">
                <a:latin typeface="Eurostile LT Std" panose="020B0504020202050204" pitchFamily="34" charset="0"/>
              </a:rPr>
              <a:t>See also </a:t>
            </a:r>
            <a:r>
              <a:rPr lang="en-US" sz="1800" b="1" dirty="0" smtClean="0">
                <a:latin typeface="Eurostile LT Std" panose="020B0504020202050204" pitchFamily="34" charset="0"/>
              </a:rPr>
              <a:t>UNCTAD's </a:t>
            </a:r>
            <a:r>
              <a:rPr lang="en-US" sz="1800" b="1" dirty="0">
                <a:latin typeface="Eurostile LT Std" panose="020B0504020202050204" pitchFamily="34" charset="0"/>
              </a:rPr>
              <a:t>work on E-commerce </a:t>
            </a:r>
            <a:r>
              <a:rPr lang="en-US" sz="1800" dirty="0" smtClean="0">
                <a:latin typeface="Eurostile LT Std" panose="020B0504020202050204" pitchFamily="34" charset="0"/>
              </a:rPr>
              <a:t>(and </a:t>
            </a:r>
            <a:r>
              <a:rPr lang="en-US" sz="1800" dirty="0">
                <a:latin typeface="Eurostile LT Std" panose="020B0504020202050204" pitchFamily="34" charset="0"/>
              </a:rPr>
              <a:t>E-trade for </a:t>
            </a:r>
            <a:r>
              <a:rPr lang="en-US" sz="1800" dirty="0" smtClean="0">
                <a:latin typeface="Eurostile LT Std" panose="020B0504020202050204" pitchFamily="34" charset="0"/>
              </a:rPr>
              <a:t>all) and the </a:t>
            </a:r>
            <a:r>
              <a:rPr lang="en-US" sz="1800" b="1" dirty="0" smtClean="0">
                <a:latin typeface="Eurostile LT Std" panose="020B0504020202050204" pitchFamily="34" charset="0"/>
              </a:rPr>
              <a:t>2017 G20 </a:t>
            </a:r>
            <a:r>
              <a:rPr lang="en-US" sz="1800" b="1" dirty="0">
                <a:latin typeface="Eurostile LT Std" panose="020B0504020202050204" pitchFamily="34" charset="0"/>
              </a:rPr>
              <a:t>Digital </a:t>
            </a:r>
            <a:r>
              <a:rPr lang="en-US" sz="1800" b="1" dirty="0" smtClean="0">
                <a:latin typeface="Eurostile LT Std" panose="020B0504020202050204" pitchFamily="34" charset="0"/>
              </a:rPr>
              <a:t>Economy Ministerial Declaration </a:t>
            </a:r>
            <a:r>
              <a:rPr lang="en-US" sz="1800" dirty="0" smtClean="0">
                <a:latin typeface="Eurostile LT Std" panose="020B0504020202050204" pitchFamily="34" charset="0"/>
              </a:rPr>
              <a:t>("Strengthening </a:t>
            </a:r>
            <a:r>
              <a:rPr lang="en-US" sz="1800" dirty="0">
                <a:latin typeface="Eurostile LT Std" panose="020B0504020202050204" pitchFamily="34" charset="0"/>
              </a:rPr>
              <a:t>trust in the digital </a:t>
            </a:r>
            <a:r>
              <a:rPr lang="en-US" sz="1800" dirty="0" smtClean="0">
                <a:latin typeface="Eurostile LT Std" panose="020B0504020202050204" pitchFamily="34" charset="0"/>
              </a:rPr>
              <a:t>world").</a:t>
            </a:r>
            <a:endParaRPr lang="en-US" sz="1800" dirty="0">
              <a:latin typeface="Eurostile LT Std" panose="020B05040202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02000" cy="504056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Eurostile LT Std Bold" panose="020B0804020202050204" pitchFamily="34" charset="0"/>
              </a:rPr>
              <a:t>Challenges for Consumer Protection 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7950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6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latin typeface="Eurostile LT Std" panose="020B0504020202050204" pitchFamily="34" charset="0"/>
              </a:rPr>
              <a:t>Bigger </a:t>
            </a:r>
            <a:r>
              <a:rPr lang="en-US" sz="2000" dirty="0">
                <a:latin typeface="Eurostile LT Std" panose="020B0504020202050204" pitchFamily="34" charset="0"/>
              </a:rPr>
              <a:t>challenges for developing countries and economies in transition </a:t>
            </a:r>
            <a:r>
              <a:rPr lang="en-US" sz="2000" dirty="0" smtClean="0">
                <a:latin typeface="Eurostile LT Std" panose="020B0504020202050204" pitchFamily="34" charset="0"/>
              </a:rPr>
              <a:t>due to</a:t>
            </a:r>
          </a:p>
          <a:p>
            <a:pPr marL="0" indent="0" algn="just"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>
                <a:latin typeface="Eurostile LT Std" panose="020B0504020202050204" pitchFamily="34" charset="0"/>
              </a:rPr>
              <a:t>T</a:t>
            </a:r>
            <a:r>
              <a:rPr lang="en-US" sz="2000" dirty="0" smtClean="0">
                <a:latin typeface="Eurostile LT Std" panose="020B0504020202050204" pitchFamily="34" charset="0"/>
              </a:rPr>
              <a:t>he </a:t>
            </a:r>
            <a:r>
              <a:rPr lang="en-US" sz="2000" b="1" dirty="0" smtClean="0">
                <a:latin typeface="Eurostile LT Std" panose="020B0504020202050204" pitchFamily="34" charset="0"/>
              </a:rPr>
              <a:t>expansion of e-commerce</a:t>
            </a:r>
            <a:r>
              <a:rPr lang="en-US" sz="2000" dirty="0">
                <a:latin typeface="Eurostile LT Std" panose="020B0504020202050204" pitchFamily="34" charset="0"/>
              </a:rPr>
              <a:t> </a:t>
            </a:r>
            <a:r>
              <a:rPr lang="en-US" sz="2000" dirty="0" smtClean="0">
                <a:latin typeface="Eurostile LT Std" panose="020B0504020202050204" pitchFamily="34" charset="0"/>
              </a:rPr>
              <a:t>and generalization of </a:t>
            </a:r>
            <a:r>
              <a:rPr lang="en-US" sz="2000" b="1" dirty="0" smtClean="0">
                <a:latin typeface="Eurostile LT Std" panose="020B0504020202050204" pitchFamily="34" charset="0"/>
              </a:rPr>
              <a:t>online payments,</a:t>
            </a:r>
          </a:p>
          <a:p>
            <a:pPr marL="0" indent="0" algn="just"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Eurostile LT Std" panose="020B0504020202050204" pitchFamily="34" charset="0"/>
              </a:rPr>
              <a:t>The lack of </a:t>
            </a:r>
            <a:r>
              <a:rPr lang="en-US" sz="2000" b="1" dirty="0" smtClean="0">
                <a:latin typeface="Eurostile LT Std" panose="020B0504020202050204" pitchFamily="34" charset="0"/>
              </a:rPr>
              <a:t>physical infrastructures</a:t>
            </a:r>
            <a:r>
              <a:rPr lang="en-US" sz="2000" dirty="0" smtClean="0">
                <a:latin typeface="Eurostile LT Std" panose="020B0504020202050204" pitchFamily="34" charset="0"/>
              </a:rPr>
              <a:t>, </a:t>
            </a:r>
          </a:p>
          <a:p>
            <a:pPr marL="0" indent="0" algn="just"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>
              <a:buFontTx/>
              <a:buChar char="-"/>
            </a:pPr>
            <a:r>
              <a:rPr lang="en-US" sz="2000" b="1" dirty="0" smtClean="0">
                <a:latin typeface="Eurostile LT Std" panose="020B0504020202050204" pitchFamily="34" charset="0"/>
              </a:rPr>
              <a:t>Young and small Competition authorities </a:t>
            </a:r>
            <a:r>
              <a:rPr lang="en-US" sz="2000" dirty="0" smtClean="0">
                <a:latin typeface="Eurostile LT Std" panose="020B0504020202050204" pitchFamily="34" charset="0"/>
              </a:rPr>
              <a:t>with </a:t>
            </a:r>
            <a:r>
              <a:rPr lang="en-US" sz="2000" b="1" dirty="0" smtClean="0">
                <a:latin typeface="Eurostile LT Std" panose="020B0504020202050204" pitchFamily="34" charset="0"/>
              </a:rPr>
              <a:t>limited resources and tools</a:t>
            </a:r>
            <a:r>
              <a:rPr lang="en-US" sz="2000" dirty="0" smtClean="0">
                <a:latin typeface="Eurostile LT Std" panose="020B0504020202050204" pitchFamily="34" charset="0"/>
              </a:rPr>
              <a:t>, </a:t>
            </a:r>
          </a:p>
          <a:p>
            <a:pPr marL="0" indent="0" algn="just">
              <a:buNone/>
            </a:pPr>
            <a:endParaRPr lang="en-US" sz="2000" dirty="0" smtClean="0">
              <a:latin typeface="Eurostile LT Std" panose="020B0504020202050204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Eurostile LT Std" panose="020B0504020202050204" pitchFamily="34" charset="0"/>
              </a:rPr>
              <a:t>Lack of or insufficient </a:t>
            </a:r>
            <a:r>
              <a:rPr lang="en-US" sz="2000" b="1" dirty="0" smtClean="0">
                <a:latin typeface="Eurostile LT Std" panose="020B0504020202050204" pitchFamily="34" charset="0"/>
              </a:rPr>
              <a:t>Consumer protection</a:t>
            </a:r>
            <a:r>
              <a:rPr lang="en-US" sz="2000" dirty="0" smtClean="0">
                <a:latin typeface="Eurostile LT Std" panose="020B0504020202050204" pitchFamily="34" charset="0"/>
              </a:rPr>
              <a:t> legal and institutional frameworks or little experienced agencies.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>
                <a:latin typeface="Eurostile LT Std Bold" panose="020B0804020202050204" pitchFamily="34" charset="0"/>
              </a:rPr>
              <a:t>Digital economy challenges for Developing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26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UNCTAD_white_template_2003</Template>
  <TotalTime>187</TotalTime>
  <Words>745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DengXian</vt:lpstr>
      <vt:lpstr>Eurostile LT Std</vt:lpstr>
      <vt:lpstr>Eurostile LT Std Bold</vt:lpstr>
      <vt:lpstr>HelveticaNeueLT Std Med</vt:lpstr>
      <vt:lpstr>Wingdings</vt:lpstr>
      <vt:lpstr>Default Design</vt:lpstr>
      <vt:lpstr>Acrobat Document</vt:lpstr>
      <vt:lpstr>2017 Russia Competition Week </vt:lpstr>
      <vt:lpstr>UNCTAD Information Economy Report 2015</vt:lpstr>
      <vt:lpstr>UNCTAD Information Economy Report 2015 (2)</vt:lpstr>
      <vt:lpstr>UNCTAD B2C E-commerce Index 2016</vt:lpstr>
      <vt:lpstr>Digital economy key features </vt:lpstr>
      <vt:lpstr>Digital economy challenges for Competition law and policy</vt:lpstr>
      <vt:lpstr>The role and challenges for Competition Authorities</vt:lpstr>
      <vt:lpstr>Challenges for Consumer Protection </vt:lpstr>
      <vt:lpstr>Digital economy challenges for Developing countries</vt:lpstr>
      <vt:lpstr>International Cooperation </vt:lpstr>
      <vt:lpstr>International Cooperation (2) </vt:lpstr>
      <vt:lpstr>Презентация PowerPoint</vt:lpstr>
      <vt:lpstr>Презентация PowerPoint</vt:lpstr>
    </vt:vector>
  </TitlesOfParts>
  <Company>UNCTAD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Russia Competition Week</dc:title>
  <dc:creator>Teresa Moreira</dc:creator>
  <cp:lastModifiedBy>fas-user</cp:lastModifiedBy>
  <cp:revision>23</cp:revision>
  <dcterms:created xsi:type="dcterms:W3CDTF">2017-09-18T11:16:25Z</dcterms:created>
  <dcterms:modified xsi:type="dcterms:W3CDTF">2017-09-19T19:36:49Z</dcterms:modified>
</cp:coreProperties>
</file>