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05C"/>
    <a:srgbClr val="FFFFCC"/>
    <a:srgbClr val="BFFDD7"/>
    <a:srgbClr val="8EFCB8"/>
    <a:srgbClr val="B5FDD0"/>
    <a:srgbClr val="1C04AC"/>
    <a:srgbClr val="03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EA444-E020-486C-B460-DEABF6B49968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0C91-721E-474B-AB13-7756D16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7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0C91-721E-474B-AB13-7756D16A1A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9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05D2-384F-41B5-9FDD-A89920B19143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92FB3-FA82-4FA0-98B8-27C28BC50D0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D976-649D-4DAC-A2F8-12AF3AD10E97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B8C17-9E96-466A-B299-9934E86107E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5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4FB2-72EF-4995-BE37-F6EB42D580EB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86C24-5335-4314-BCF0-1ACE6AECC74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87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A6E9D-43EA-44A7-913D-AB59D4FADF20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36B6D-0D14-4A4C-8FAE-75DCF39F56F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3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A7EF-7D92-462F-B75B-6DDF53E23472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05C9B-F3B9-432F-843C-8783BDFC1E5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3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10EB-BEFD-4D95-921A-3E48D054327B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F6E30-163A-4585-9611-858E415D947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2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85E82-C1EF-440B-B858-C6DA9658C714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101F0-8396-4703-AF49-033A4E52DE5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19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5CE2B-27FC-4F28-97A9-698D9E678042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32067-871C-4D5C-AF66-6371A7537E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7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D68E7-1BF0-4B12-91E6-A1EC2A727275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86FF4-EFCE-45E4-801A-E36AA81AE72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7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77B6-0A33-4796-9243-F55499BE75A4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FD46B-E49A-4029-9072-68BFB068B9D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5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9632-AC41-4475-AECD-0847DF400063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843DC-25D3-49CC-A710-A5C1E00C649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4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F6A5-55D4-48F0-8AD7-6813D01D9CFD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1C7E3-08CE-4463-9202-63A68967EF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4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CE23-B1CD-44AC-B9C5-1E49C47711DB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423CE-FB79-44CA-BABB-085F03FB743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7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F2965-45DE-4DAE-9F7E-40458A75DA5E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890AD-06CC-4EF1-B0D3-42CFB38F967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6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F41C6-5FBE-4C3D-9D99-93A9B9A0B63A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14C5C-25DB-494E-929E-4AF42B7CC1B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FA050-FDFA-4A0A-A5AD-F7EE51930C8B}" type="datetime1">
              <a:rPr lang="ru-RU">
                <a:solidFill>
                  <a:srgbClr val="000000"/>
                </a:solidFill>
              </a:rPr>
              <a:pPr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5018B-298B-4630-BFBB-239925DE81F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3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39D379-398F-4AD2-8FEC-C3D7FBFC83CB}" type="datetime1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DB3E81-ABEC-4BC9-B4F8-2CF7A87D9C92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2133600"/>
            <a:ext cx="8318500" cy="32766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изменениям</a:t>
            </a:r>
            <a:b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ценообразовании</a:t>
            </a:r>
            <a:b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коммунальной сфере</a:t>
            </a:r>
            <a:b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1200" dirty="0">
                <a:solidFill>
                  <a:srgbClr val="0D00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2016 году</a:t>
            </a:r>
          </a:p>
          <a:p>
            <a:pPr>
              <a:buFontTx/>
              <a:buNone/>
              <a:defRPr/>
            </a:pPr>
            <a:endParaRPr lang="ru-RU" altLang="ru-RU" sz="4000" dirty="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9388" y="5373688"/>
            <a:ext cx="86772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000" b="1" i="1" dirty="0" smtClean="0">
                <a:solidFill>
                  <a:srgbClr val="0D005C"/>
                </a:solidFill>
              </a:rPr>
              <a:t>Владимир Владимирович Гришанов</a:t>
            </a:r>
            <a:r>
              <a:rPr lang="ru-RU" altLang="ru-RU" sz="2000" i="1" dirty="0" smtClean="0">
                <a:solidFill>
                  <a:srgbClr val="0D005C"/>
                </a:solidFill>
              </a:rPr>
              <a:t/>
            </a:r>
            <a:br>
              <a:rPr lang="ru-RU" altLang="ru-RU" sz="2000" i="1" dirty="0" smtClean="0">
                <a:solidFill>
                  <a:srgbClr val="0D005C"/>
                </a:solidFill>
              </a:rPr>
            </a:br>
            <a:r>
              <a:rPr lang="ru-RU" altLang="ru-RU" sz="2000" i="1" dirty="0" smtClean="0">
                <a:solidFill>
                  <a:srgbClr val="0D005C"/>
                </a:solidFill>
              </a:rPr>
              <a:t>Председатель РЭК Свердловской области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ru-RU" altLang="ru-RU" sz="2000" i="1" dirty="0" smtClean="0">
              <a:solidFill>
                <a:srgbClr val="BBE0E3">
                  <a:lumMod val="50000"/>
                </a:srgbClr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ru-RU" altLang="ru-RU" sz="2000" i="1" dirty="0" smtClean="0">
              <a:solidFill>
                <a:srgbClr val="BBE0E3">
                  <a:lumMod val="50000"/>
                </a:srgbClr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600" i="1" dirty="0" smtClean="0">
                <a:solidFill>
                  <a:srgbClr val="0D005C"/>
                </a:solidFill>
              </a:rPr>
              <a:t>Москва, 28 июня 2016 года</a:t>
            </a:r>
          </a:p>
        </p:txBody>
      </p:sp>
    </p:spTree>
    <p:extLst>
      <p:ext uri="{BB962C8B-B14F-4D97-AF65-F5344CB8AC3E}">
        <p14:creationId xmlns:p14="http://schemas.microsoft.com/office/powerpoint/2010/main" val="2760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644008" y="332656"/>
            <a:ext cx="432060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изменению</a:t>
            </a:r>
            <a:b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актов</a:t>
            </a:r>
            <a:endParaRPr lang="ru-RU" alt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>
            <a:off x="611560" y="5733256"/>
            <a:ext cx="8208912" cy="720080"/>
          </a:xfrm>
          <a:prstGeom prst="roundRect">
            <a:avLst/>
          </a:prstGeom>
          <a:solidFill>
            <a:srgbClr val="CCFFFF"/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933" y="5908630"/>
            <a:ext cx="819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Методического Совета по тарифному регулированию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484784"/>
            <a:ext cx="3816424" cy="587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76073"/>
            <a:ext cx="3816424" cy="646331"/>
          </a:xfrm>
          <a:prstGeom prst="roundRect">
            <a:avLst/>
          </a:prstGeom>
          <a:solidFill>
            <a:srgbClr val="CC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</a:t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</a:t>
            </a:r>
          </a:p>
        </p:txBody>
      </p:sp>
      <p:sp>
        <p:nvSpPr>
          <p:cNvPr id="4" name="Овал 3"/>
          <p:cNvSpPr/>
          <p:nvPr/>
        </p:nvSpPr>
        <p:spPr>
          <a:xfrm>
            <a:off x="456736" y="2276872"/>
            <a:ext cx="3971248" cy="2016224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736" y="2783830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ценообразования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государственного регулирования,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указания по расчету цен (тарифов)</a:t>
            </a:r>
          </a:p>
        </p:txBody>
      </p:sp>
      <p:sp>
        <p:nvSpPr>
          <p:cNvPr id="15" name="Овал 14"/>
          <p:cNvSpPr/>
          <p:nvPr/>
        </p:nvSpPr>
        <p:spPr>
          <a:xfrm>
            <a:off x="4644008" y="2276872"/>
            <a:ext cx="4392489" cy="3360202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6096" y="38610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6098" y="2718172"/>
            <a:ext cx="381642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285750" fontAlgn="base"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  </a:t>
            </a:r>
            <a:r>
              <a:rPr lang="ru-RU" sz="15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дерегулируемого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сектора </a:t>
            </a: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 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тепловую </a:t>
            </a: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  в  паре, тарифы на 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тепловую энергию, производимую </a:t>
            </a: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   режиме комбинированной выработки, иное...)</a:t>
            </a:r>
            <a:endParaRPr lang="ru-RU" sz="15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285750" fontAlgn="base"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   прямого ограничения 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(сохранение индекса изменения </a:t>
            </a: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коммунальных услуг)</a:t>
            </a:r>
          </a:p>
          <a:p>
            <a:pPr marL="285750" indent="285750" fontAlgn="base"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регулирования на     основе сравнения аналогов </a:t>
            </a:r>
            <a:endParaRPr lang="ru-RU" sz="15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>
            <a:off x="395535" y="4230380"/>
            <a:ext cx="4232849" cy="1406693"/>
          </a:xfrm>
          <a:custGeom>
            <a:avLst/>
            <a:gdLst>
              <a:gd name="connsiteX0" fmla="*/ 1409384 w 4320480"/>
              <a:gd name="connsiteY0" fmla="*/ -394474 h 1008112"/>
              <a:gd name="connsiteX1" fmla="*/ 2158982 w 4320480"/>
              <a:gd name="connsiteY1" fmla="*/ 0 h 1008112"/>
              <a:gd name="connsiteX2" fmla="*/ 3572390 w 4320480"/>
              <a:gd name="connsiteY2" fmla="*/ 122610 h 1008112"/>
              <a:gd name="connsiteX3" fmla="*/ 2449665 w 4320480"/>
              <a:gd name="connsiteY3" fmla="*/ 1003568 h 1008112"/>
              <a:gd name="connsiteX4" fmla="*/ 1670368 w 4320480"/>
              <a:gd name="connsiteY4" fmla="*/ 994981 h 1008112"/>
              <a:gd name="connsiteX5" fmla="*/ 1349834 w 4320480"/>
              <a:gd name="connsiteY5" fmla="*/ 36814 h 1008112"/>
              <a:gd name="connsiteX6" fmla="*/ 1409384 w 4320480"/>
              <a:gd name="connsiteY6" fmla="*/ -394474 h 1008112"/>
              <a:gd name="connsiteX0" fmla="*/ 1558235 w 4471704"/>
              <a:gd name="connsiteY0" fmla="*/ 0 h 1402586"/>
              <a:gd name="connsiteX1" fmla="*/ 2307833 w 4471704"/>
              <a:gd name="connsiteY1" fmla="*/ 394474 h 1402586"/>
              <a:gd name="connsiteX2" fmla="*/ 3721241 w 4471704"/>
              <a:gd name="connsiteY2" fmla="*/ 517084 h 1402586"/>
              <a:gd name="connsiteX3" fmla="*/ 2598516 w 4471704"/>
              <a:gd name="connsiteY3" fmla="*/ 1398042 h 1402586"/>
              <a:gd name="connsiteX4" fmla="*/ 1819219 w 4471704"/>
              <a:gd name="connsiteY4" fmla="*/ 1389455 h 1402586"/>
              <a:gd name="connsiteX5" fmla="*/ 1239893 w 4471704"/>
              <a:gd name="connsiteY5" fmla="*/ 370903 h 1402586"/>
              <a:gd name="connsiteX6" fmla="*/ 1558235 w 4471704"/>
              <a:gd name="connsiteY6" fmla="*/ 0 h 1402586"/>
              <a:gd name="connsiteX0" fmla="*/ 1558235 w 4471704"/>
              <a:gd name="connsiteY0" fmla="*/ 0 h 1402586"/>
              <a:gd name="connsiteX1" fmla="*/ 1861157 w 4471704"/>
              <a:gd name="connsiteY1" fmla="*/ 350840 h 1402586"/>
              <a:gd name="connsiteX2" fmla="*/ 2307833 w 4471704"/>
              <a:gd name="connsiteY2" fmla="*/ 394474 h 1402586"/>
              <a:gd name="connsiteX3" fmla="*/ 3721241 w 4471704"/>
              <a:gd name="connsiteY3" fmla="*/ 517084 h 1402586"/>
              <a:gd name="connsiteX4" fmla="*/ 2598516 w 4471704"/>
              <a:gd name="connsiteY4" fmla="*/ 1398042 h 1402586"/>
              <a:gd name="connsiteX5" fmla="*/ 1819219 w 4471704"/>
              <a:gd name="connsiteY5" fmla="*/ 1389455 h 1402586"/>
              <a:gd name="connsiteX6" fmla="*/ 1239893 w 4471704"/>
              <a:gd name="connsiteY6" fmla="*/ 370903 h 1402586"/>
              <a:gd name="connsiteX7" fmla="*/ 1558235 w 4471704"/>
              <a:gd name="connsiteY7" fmla="*/ 0 h 1402586"/>
              <a:gd name="connsiteX0" fmla="*/ 1558235 w 4471704"/>
              <a:gd name="connsiteY0" fmla="*/ 0 h 1402586"/>
              <a:gd name="connsiteX1" fmla="*/ 1671376 w 4471704"/>
              <a:gd name="connsiteY1" fmla="*/ 402599 h 1402586"/>
              <a:gd name="connsiteX2" fmla="*/ 2307833 w 4471704"/>
              <a:gd name="connsiteY2" fmla="*/ 394474 h 1402586"/>
              <a:gd name="connsiteX3" fmla="*/ 3721241 w 4471704"/>
              <a:gd name="connsiteY3" fmla="*/ 517084 h 1402586"/>
              <a:gd name="connsiteX4" fmla="*/ 2598516 w 4471704"/>
              <a:gd name="connsiteY4" fmla="*/ 1398042 h 1402586"/>
              <a:gd name="connsiteX5" fmla="*/ 1819219 w 4471704"/>
              <a:gd name="connsiteY5" fmla="*/ 1389455 h 1402586"/>
              <a:gd name="connsiteX6" fmla="*/ 1239893 w 4471704"/>
              <a:gd name="connsiteY6" fmla="*/ 370903 h 1402586"/>
              <a:gd name="connsiteX7" fmla="*/ 1558235 w 4471704"/>
              <a:gd name="connsiteY7" fmla="*/ 0 h 1402586"/>
              <a:gd name="connsiteX0" fmla="*/ 1618620 w 4471704"/>
              <a:gd name="connsiteY0" fmla="*/ 0 h 1402586"/>
              <a:gd name="connsiteX1" fmla="*/ 1671376 w 4471704"/>
              <a:gd name="connsiteY1" fmla="*/ 402599 h 1402586"/>
              <a:gd name="connsiteX2" fmla="*/ 2307833 w 4471704"/>
              <a:gd name="connsiteY2" fmla="*/ 394474 h 1402586"/>
              <a:gd name="connsiteX3" fmla="*/ 3721241 w 4471704"/>
              <a:gd name="connsiteY3" fmla="*/ 517084 h 1402586"/>
              <a:gd name="connsiteX4" fmla="*/ 2598516 w 4471704"/>
              <a:gd name="connsiteY4" fmla="*/ 1398042 h 1402586"/>
              <a:gd name="connsiteX5" fmla="*/ 1819219 w 4471704"/>
              <a:gd name="connsiteY5" fmla="*/ 1389455 h 1402586"/>
              <a:gd name="connsiteX6" fmla="*/ 1239893 w 4471704"/>
              <a:gd name="connsiteY6" fmla="*/ 370903 h 1402586"/>
              <a:gd name="connsiteX7" fmla="*/ 1618620 w 4471704"/>
              <a:gd name="connsiteY7" fmla="*/ 0 h 1402586"/>
              <a:gd name="connsiteX0" fmla="*/ 1618620 w 4471704"/>
              <a:gd name="connsiteY0" fmla="*/ 4107 h 1406693"/>
              <a:gd name="connsiteX1" fmla="*/ 1585112 w 4471704"/>
              <a:gd name="connsiteY1" fmla="*/ 234178 h 1406693"/>
              <a:gd name="connsiteX2" fmla="*/ 1671376 w 4471704"/>
              <a:gd name="connsiteY2" fmla="*/ 406706 h 1406693"/>
              <a:gd name="connsiteX3" fmla="*/ 2307833 w 4471704"/>
              <a:gd name="connsiteY3" fmla="*/ 398581 h 1406693"/>
              <a:gd name="connsiteX4" fmla="*/ 3721241 w 4471704"/>
              <a:gd name="connsiteY4" fmla="*/ 521191 h 1406693"/>
              <a:gd name="connsiteX5" fmla="*/ 2598516 w 4471704"/>
              <a:gd name="connsiteY5" fmla="*/ 1402149 h 1406693"/>
              <a:gd name="connsiteX6" fmla="*/ 1819219 w 4471704"/>
              <a:gd name="connsiteY6" fmla="*/ 1393562 h 1406693"/>
              <a:gd name="connsiteX7" fmla="*/ 1239893 w 4471704"/>
              <a:gd name="connsiteY7" fmla="*/ 375010 h 1406693"/>
              <a:gd name="connsiteX8" fmla="*/ 1618620 w 4471704"/>
              <a:gd name="connsiteY8" fmla="*/ 4107 h 140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1704" h="1406693">
                <a:moveTo>
                  <a:pt x="1618620" y="4107"/>
                </a:moveTo>
                <a:cubicBezTo>
                  <a:pt x="1687658" y="-30867"/>
                  <a:pt x="1576319" y="167078"/>
                  <a:pt x="1585112" y="234178"/>
                </a:cubicBezTo>
                <a:cubicBezTo>
                  <a:pt x="1593905" y="301278"/>
                  <a:pt x="1562424" y="367804"/>
                  <a:pt x="1671376" y="406706"/>
                </a:cubicBezTo>
                <a:lnTo>
                  <a:pt x="2307833" y="398581"/>
                </a:lnTo>
                <a:cubicBezTo>
                  <a:pt x="2826792" y="398510"/>
                  <a:pt x="3328517" y="442034"/>
                  <a:pt x="3721241" y="521191"/>
                </a:cubicBezTo>
                <a:cubicBezTo>
                  <a:pt x="5129720" y="805082"/>
                  <a:pt x="4442948" y="1343964"/>
                  <a:pt x="2598516" y="1402149"/>
                </a:cubicBezTo>
                <a:cubicBezTo>
                  <a:pt x="2338670" y="1410346"/>
                  <a:pt x="2074598" y="1407436"/>
                  <a:pt x="1819219" y="1393562"/>
                </a:cubicBezTo>
                <a:cubicBezTo>
                  <a:pt x="-235063" y="1281957"/>
                  <a:pt x="-715290" y="559639"/>
                  <a:pt x="1239893" y="375010"/>
                </a:cubicBezTo>
                <a:lnTo>
                  <a:pt x="1618620" y="4107"/>
                </a:lnTo>
                <a:close/>
              </a:path>
            </a:pathLst>
          </a:custGeom>
          <a:gradFill>
            <a:gsLst>
              <a:gs pos="100000">
                <a:srgbClr val="FFFFCC"/>
              </a:gs>
              <a:gs pos="0">
                <a:srgbClr val="CBE1E2"/>
              </a:gs>
              <a:gs pos="7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933" y="4719312"/>
            <a:ext cx="35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устранены ошибки, 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минимальные «улучшения»,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меняющие концепцию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6098" y="1484784"/>
            <a:ext cx="3816424" cy="646331"/>
          </a:xfrm>
          <a:prstGeom prst="roundRect">
            <a:avLst/>
          </a:prstGeom>
          <a:solidFill>
            <a:srgbClr val="CC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</a:t>
            </a:r>
          </a:p>
        </p:txBody>
      </p:sp>
    </p:spTree>
    <p:extLst>
      <p:ext uri="{BB962C8B-B14F-4D97-AF65-F5344CB8AC3E}">
        <p14:creationId xmlns:p14="http://schemas.microsoft.com/office/powerpoint/2010/main" val="25942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ая фигурная скобка 8"/>
          <p:cNvSpPr/>
          <p:nvPr/>
        </p:nvSpPr>
        <p:spPr>
          <a:xfrm>
            <a:off x="5728452" y="1599316"/>
            <a:ext cx="440697" cy="1593583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50549" y="2116458"/>
            <a:ext cx="1547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ЦТП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84333" y="3994622"/>
            <a:ext cx="677393" cy="514498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lumMod val="33000"/>
                  <a:lumOff val="67000"/>
                </a:schemeClr>
              </a:gs>
              <a:gs pos="9000">
                <a:schemeClr val="bg1">
                  <a:lumMod val="9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accent1">
                <a:shade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4676" y="3564305"/>
            <a:ext cx="1331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после ИТП 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79" name="Соединительная линия уступом 3078"/>
          <p:cNvCxnSpPr/>
          <p:nvPr/>
        </p:nvCxnSpPr>
        <p:spPr>
          <a:xfrm>
            <a:off x="4569495" y="3264232"/>
            <a:ext cx="1506499" cy="15921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>
            <a:off x="4540901" y="3660696"/>
            <a:ext cx="1528824" cy="74131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1" name="Прямая соединительная линия 3080"/>
          <p:cNvCxnSpPr/>
          <p:nvPr/>
        </p:nvCxnSpPr>
        <p:spPr>
          <a:xfrm>
            <a:off x="1974920" y="3060257"/>
            <a:ext cx="1906121" cy="194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5240" y="4595940"/>
            <a:ext cx="8271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Действующая дифференциация тарифов на тепловую энергию:</a:t>
            </a:r>
          </a:p>
          <a:p>
            <a:r>
              <a:rPr lang="ru-RU" dirty="0" smtClean="0">
                <a:solidFill>
                  <a:srgbClr val="000000"/>
                </a:solidFill>
                <a:latin typeface="SimHei"/>
                <a:ea typeface="SimHei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 ЦТП (расходы 1);</a:t>
            </a:r>
          </a:p>
          <a:p>
            <a:r>
              <a:rPr lang="ru-RU" dirty="0" smtClean="0">
                <a:solidFill>
                  <a:srgbClr val="000000"/>
                </a:solidFill>
                <a:latin typeface="SimHei"/>
                <a:ea typeface="SimHei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ЦТП (расходы 1+2+3).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углубить дифференциацию :</a:t>
            </a:r>
          </a:p>
          <a:p>
            <a:r>
              <a:rPr lang="ru-RU" dirty="0">
                <a:solidFill>
                  <a:srgbClr val="000000"/>
                </a:solidFill>
                <a:latin typeface="SimHei"/>
                <a:ea typeface="SimHei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ЦТП (расходы 1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latin typeface="SimHei"/>
                <a:ea typeface="SimHei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ЦТП до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ИТП (расходы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1+2);</a:t>
            </a:r>
          </a:p>
          <a:p>
            <a:r>
              <a:rPr lang="ru-RU" dirty="0">
                <a:solidFill>
                  <a:srgbClr val="000000"/>
                </a:solidFill>
                <a:latin typeface="SimHei"/>
                <a:ea typeface="SimHei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ИТП (расходы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1+2+3).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77164" y="1332351"/>
            <a:ext cx="1275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3</a:t>
            </a: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5" name="TextBox 3094"/>
          <p:cNvSpPr txBox="1"/>
          <p:nvPr/>
        </p:nvSpPr>
        <p:spPr>
          <a:xfrm>
            <a:off x="3323309" y="421657"/>
            <a:ext cx="570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ценообразовании при индивидуальных</a:t>
            </a:r>
            <a:b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центральных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теплопунктах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60689" y="2504013"/>
            <a:ext cx="1214231" cy="1029678"/>
          </a:xfrm>
          <a:prstGeom prst="rect">
            <a:avLst/>
          </a:prstGeom>
          <a:gradFill>
            <a:gsLst>
              <a:gs pos="0">
                <a:srgbClr val="BFFDD7"/>
              </a:gs>
              <a:gs pos="55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glow rad="266700">
              <a:schemeClr val="accent1">
                <a:alpha val="0"/>
              </a:schemeClr>
            </a:glow>
            <a:outerShdw blurRad="355600" dist="23000" dir="5400000" sx="200000" sy="200000" rotWithShape="0">
              <a:srgbClr val="000000">
                <a:alpha val="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203848" y="1484784"/>
            <a:ext cx="0" cy="3111156"/>
          </a:xfrm>
          <a:prstGeom prst="line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12099" y="1332351"/>
            <a:ext cx="124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2</a:t>
            </a: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18060" y="1332351"/>
            <a:ext cx="124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3881041" y="2164962"/>
            <a:ext cx="1086782" cy="1698584"/>
          </a:xfrm>
          <a:prstGeom prst="flowChartMagneticDisk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93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64392" y="2946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ЦТП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7726" y="2849576"/>
            <a:ext cx="1214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74920" y="2840483"/>
            <a:ext cx="18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Магистральные </a:t>
            </a:r>
            <a:b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Блок-схема: узел 77"/>
          <p:cNvSpPr/>
          <p:nvPr/>
        </p:nvSpPr>
        <p:spPr>
          <a:xfrm rot="1076410">
            <a:off x="7155615" y="3995763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0" name="Блок-схема: узел 79"/>
          <p:cNvSpPr/>
          <p:nvPr/>
        </p:nvSpPr>
        <p:spPr>
          <a:xfrm rot="1076410">
            <a:off x="7155614" y="4302515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V="1">
            <a:off x="6735723" y="4149080"/>
            <a:ext cx="42555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endCxn id="80" idx="2"/>
          </p:cNvCxnSpPr>
          <p:nvPr/>
        </p:nvCxnSpPr>
        <p:spPr>
          <a:xfrm flipV="1">
            <a:off x="6761726" y="4393456"/>
            <a:ext cx="399973" cy="8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авая фигурная скобка 117"/>
          <p:cNvSpPr/>
          <p:nvPr/>
        </p:nvSpPr>
        <p:spPr>
          <a:xfrm>
            <a:off x="7308305" y="3161470"/>
            <a:ext cx="288031" cy="143229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39" name="Блок-схема: узел 138"/>
          <p:cNvSpPr/>
          <p:nvPr/>
        </p:nvSpPr>
        <p:spPr>
          <a:xfrm rot="1076410">
            <a:off x="5528343" y="1622527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0" name="Блок-схема: узел 139"/>
          <p:cNvSpPr/>
          <p:nvPr/>
        </p:nvSpPr>
        <p:spPr>
          <a:xfrm rot="1076410">
            <a:off x="5548776" y="2483331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glow>
              <a:schemeClr val="accent1">
                <a:alpha val="40000"/>
              </a:schemeClr>
            </a:glow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1" name="Блок-схема: узел 140"/>
          <p:cNvSpPr/>
          <p:nvPr/>
        </p:nvSpPr>
        <p:spPr>
          <a:xfrm rot="897963">
            <a:off x="5534210" y="2016132"/>
            <a:ext cx="248384" cy="265164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2" name="Блок-схема: узел 141"/>
          <p:cNvSpPr/>
          <p:nvPr/>
        </p:nvSpPr>
        <p:spPr>
          <a:xfrm rot="1076410">
            <a:off x="5565448" y="2890350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7" name="Блок-схема: узел 156"/>
          <p:cNvSpPr/>
          <p:nvPr/>
        </p:nvSpPr>
        <p:spPr>
          <a:xfrm rot="1076410">
            <a:off x="7152824" y="3193728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8" name="Блок-схема: узел 157"/>
          <p:cNvSpPr/>
          <p:nvPr/>
        </p:nvSpPr>
        <p:spPr>
          <a:xfrm rot="1076410">
            <a:off x="7152823" y="3500480"/>
            <a:ext cx="250328" cy="258987"/>
          </a:xfrm>
          <a:prstGeom prst="flowChartConnector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7000">
                <a:srgbClr val="FFC000">
                  <a:lumMod val="55000"/>
                  <a:lumOff val="45000"/>
                </a:srgb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/>
          <a:effectLst>
            <a:outerShdw blurRad="38100" dist="23000" dir="5400000" sx="107000" sy="107000" rotWithShape="0">
              <a:srgbClr val="000000">
                <a:alpha val="31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 flipV="1">
            <a:off x="6732932" y="3347045"/>
            <a:ext cx="42555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6758935" y="3599972"/>
            <a:ext cx="397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6069725" y="3247229"/>
            <a:ext cx="692001" cy="54449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lumMod val="33000"/>
                  <a:lumOff val="67000"/>
                </a:schemeClr>
              </a:gs>
              <a:gs pos="9000">
                <a:schemeClr val="bg1">
                  <a:lumMod val="9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accent1">
                <a:shade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079952" y="3326309"/>
            <a:ext cx="65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ИТП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4560" y="4067205"/>
            <a:ext cx="65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ИТП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Левая круглая скобка 5"/>
          <p:cNvSpPr/>
          <p:nvPr/>
        </p:nvSpPr>
        <p:spPr>
          <a:xfrm>
            <a:off x="5206795" y="1696684"/>
            <a:ext cx="336297" cy="138305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D005C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5860985" y="1464265"/>
            <a:ext cx="0" cy="3111156"/>
          </a:xfrm>
          <a:prstGeom prst="line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06795" y="2164962"/>
            <a:ext cx="3081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10501" y="2612824"/>
            <a:ext cx="32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33" idx="4"/>
            <a:endCxn id="6" idx="1"/>
          </p:cNvCxnSpPr>
          <p:nvPr/>
        </p:nvCxnSpPr>
        <p:spPr>
          <a:xfrm flipV="1">
            <a:off x="4967823" y="2388213"/>
            <a:ext cx="238972" cy="62604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9533" y="611972"/>
            <a:ext cx="28433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93829" y="619342"/>
            <a:ext cx="28433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72948" y="619342"/>
            <a:ext cx="28433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4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971"/>
          <p:cNvSpPr>
            <a:spLocks noChangeArrowheads="1"/>
          </p:cNvSpPr>
          <p:nvPr/>
        </p:nvSpPr>
        <p:spPr bwMode="auto">
          <a:xfrm>
            <a:off x="3615833" y="620688"/>
            <a:ext cx="551718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подходов при установлении платы</a:t>
            </a:r>
            <a:br>
              <a:rPr lang="ru-RU" alt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подключение (технологическое присоединение) </a:t>
            </a:r>
            <a:endParaRPr lang="ru-RU" alt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oup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695702"/>
              </p:ext>
            </p:extLst>
          </p:nvPr>
        </p:nvGraphicFramePr>
        <p:xfrm>
          <a:off x="251520" y="1488924"/>
          <a:ext cx="8712968" cy="5112520"/>
        </p:xfrm>
        <a:graphic>
          <a:graphicData uri="http://schemas.openxmlformats.org/drawingml/2006/table">
            <a:tbl>
              <a:tblPr/>
              <a:tblGrid>
                <a:gridCol w="1728192"/>
                <a:gridCol w="3584232"/>
                <a:gridCol w="3400544"/>
              </a:tblGrid>
              <a:tr h="6768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D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выпадающих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от «льготной»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 заявителей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D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уплату налога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прибыль (НП)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DD7">
                        <a:alpha val="50000"/>
                      </a:srgbClr>
                    </a:solidFill>
                  </a:tcPr>
                </a:tc>
              </a:tr>
              <a:tr h="14271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тарифах на тепловую энергию (мощность), на услуги по передаче тепловой энергии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уплату НП рассчитываются </a:t>
                      </a:r>
                      <a:b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отнесения фактических расходов (в предшествующем периоде регулирования) к плановой (на очередной период регулирования) суммарной подключаемой тепловой нагрузки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9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водоотведение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«льготная» категория заявителей федеральным законодательством не предусмотрена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уплату НП учитываются при установлении ставок тарифов за протяженность сети, учет расходов на уплату НП в ставках тарифов за подключаемую нагрузку </a:t>
                      </a:r>
                      <a:b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предусмотрен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7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SimHei"/>
                          <a:ea typeface="SimHei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70 %  в специальной надбавке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Hei"/>
                          <a:ea typeface="SimHe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тарифах на услуги по транспортировке газа по газораспределительным сетям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уплату НП учитываются</a:t>
                      </a:r>
                      <a:b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установлении платы и стандартизированных тарифных ставок 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8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тарифах на услуги по передаче электрической энергии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уплату НП учитываются при установлении тарифов на услуги по передаче электрической энергии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9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267</Words>
  <Application>Microsoft Office PowerPoint</Application>
  <PresentationFormat>Экран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SimHei</vt:lpstr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Рябова</dc:creator>
  <cp:lastModifiedBy>Перфилова Екатерина Владимировна</cp:lastModifiedBy>
  <cp:revision>28</cp:revision>
  <dcterms:created xsi:type="dcterms:W3CDTF">2016-03-24T12:30:44Z</dcterms:created>
  <dcterms:modified xsi:type="dcterms:W3CDTF">2016-06-27T12:02:05Z</dcterms:modified>
</cp:coreProperties>
</file>