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2"/>
  </p:notesMasterIdLst>
  <p:handoutMasterIdLst>
    <p:handoutMasterId r:id="rId23"/>
  </p:handoutMasterIdLst>
  <p:sldIdLst>
    <p:sldId id="264" r:id="rId2"/>
    <p:sldId id="314" r:id="rId3"/>
    <p:sldId id="315" r:id="rId4"/>
    <p:sldId id="286" r:id="rId5"/>
    <p:sldId id="287" r:id="rId6"/>
    <p:sldId id="288" r:id="rId7"/>
    <p:sldId id="296" r:id="rId8"/>
    <p:sldId id="298" r:id="rId9"/>
    <p:sldId id="299" r:id="rId10"/>
    <p:sldId id="300" r:id="rId11"/>
    <p:sldId id="302" r:id="rId12"/>
    <p:sldId id="305" r:id="rId13"/>
    <p:sldId id="307" r:id="rId14"/>
    <p:sldId id="308" r:id="rId15"/>
    <p:sldId id="309" r:id="rId16"/>
    <p:sldId id="310" r:id="rId17"/>
    <p:sldId id="311" r:id="rId18"/>
    <p:sldId id="312" r:id="rId19"/>
    <p:sldId id="304" r:id="rId20"/>
    <p:sldId id="303" r:id="rId21"/>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Бондарчук Наталья Сергеевна" initials="БНС" lastIdx="0" clrIdx="0">
    <p:extLst>
      <p:ext uri="{19B8F6BF-5375-455C-9EA6-DF929625EA0E}">
        <p15:presenceInfo xmlns:p15="http://schemas.microsoft.com/office/powerpoint/2012/main" userId="S-1-5-21-1946519835-3947329076-1904122579-2708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CA6DD9"/>
    <a:srgbClr val="2C8394"/>
    <a:srgbClr val="F2FAFC"/>
    <a:srgbClr val="37D5F5"/>
    <a:srgbClr val="A7A7A7"/>
    <a:srgbClr val="CCECFF"/>
    <a:srgbClr val="002F8E"/>
    <a:srgbClr val="99CCFF"/>
    <a:srgbClr val="004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51" autoAdjust="0"/>
    <p:restoredTop sz="94660"/>
  </p:normalViewPr>
  <p:slideViewPr>
    <p:cSldViewPr snapToGrid="0">
      <p:cViewPr varScale="1">
        <p:scale>
          <a:sx n="89" d="100"/>
          <a:sy n="89" d="100"/>
        </p:scale>
        <p:origin x="1416"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Times New Roman" panose="02020603050405020304" pitchFamily="18" charset="0"/>
              </a:defRPr>
            </a:pPr>
            <a:r>
              <a:rPr lang="ru-RU" b="1">
                <a:latin typeface="+mn-lt"/>
                <a:cs typeface="Times New Roman" panose="02020603050405020304" pitchFamily="18" charset="0"/>
              </a:rPr>
              <a:t>Жалобы, рассмотренные апелляционными коллегиями, поданные в соответвии</a:t>
            </a:r>
            <a:r>
              <a:rPr lang="ru-RU" b="1" baseline="0">
                <a:latin typeface="+mn-lt"/>
                <a:cs typeface="Times New Roman" panose="02020603050405020304" pitchFamily="18" charset="0"/>
              </a:rPr>
              <a:t> с ч. 6 ст. 23 ФЗ "О защите конкуренции" </a:t>
            </a:r>
            <a:endParaRPr lang="ru-RU" b="1">
              <a:latin typeface="+mn-lt"/>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Times New Roman" panose="02020603050405020304" pitchFamily="18" charset="0"/>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Лист1!$F$12:$F$16</c:f>
              <c:strCache>
                <c:ptCount val="5"/>
                <c:pt idx="1">
                  <c:v>Возвращено заявителям</c:v>
                </c:pt>
                <c:pt idx="2">
                  <c:v>отказано в удовлетворении</c:v>
                </c:pt>
                <c:pt idx="3">
                  <c:v>отменено решений</c:v>
                </c:pt>
                <c:pt idx="4">
                  <c:v>изменено решений</c:v>
                </c:pt>
              </c:strCache>
            </c:strRef>
          </c:cat>
          <c:val>
            <c:numRef>
              <c:f>Лист1!$G$12:$G$16</c:f>
              <c:numCache>
                <c:formatCode>General</c:formatCode>
                <c:ptCount val="5"/>
                <c:pt idx="1">
                  <c:v>28</c:v>
                </c:pt>
                <c:pt idx="2">
                  <c:v>19</c:v>
                </c:pt>
                <c:pt idx="3">
                  <c:v>6</c:v>
                </c:pt>
                <c:pt idx="4">
                  <c:v>3</c:v>
                </c:pt>
              </c:numCache>
            </c:numRef>
          </c:val>
        </c:ser>
        <c:dLbls>
          <c:showLegendKey val="0"/>
          <c:showVal val="0"/>
          <c:showCatName val="0"/>
          <c:showSerName val="0"/>
          <c:showPercent val="0"/>
          <c:showBubbleSize val="0"/>
          <c:showLeaderLines val="1"/>
        </c:dLbls>
      </c:pie3DChart>
      <c:spPr>
        <a:noFill/>
        <a:ln>
          <a:noFill/>
        </a:ln>
        <a:effectLst/>
      </c:spPr>
    </c:plotArea>
    <c:legend>
      <c:legendPos val="b"/>
      <c:legendEntry>
        <c:idx val="0"/>
        <c:delete val="1"/>
      </c:legendEntry>
      <c:layout>
        <c:manualLayout>
          <c:xMode val="edge"/>
          <c:yMode val="edge"/>
          <c:x val="3.7849133105673609E-2"/>
          <c:y val="0.81251700187531828"/>
          <c:w val="0.92969418809207993"/>
          <c:h val="0.1859063980638783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ru-RU" b="1" dirty="0"/>
              <a:t>Обжалование решений апелляционных коллегий ФАС России  и Территориальных </a:t>
            </a:r>
            <a:r>
              <a:rPr lang="ru-RU" b="1" dirty="0" smtClean="0"/>
              <a:t>органов</a:t>
            </a:r>
            <a:r>
              <a:rPr lang="ru-RU" b="1" baseline="0" dirty="0" smtClean="0"/>
              <a:t> </a:t>
            </a:r>
            <a:r>
              <a:rPr lang="ru-RU" b="1" dirty="0" smtClean="0"/>
              <a:t>ФАС России в </a:t>
            </a:r>
            <a:r>
              <a:rPr lang="ru-RU" b="1" dirty="0"/>
              <a:t>судах</a:t>
            </a:r>
          </a:p>
          <a:p>
            <a:pPr>
              <a:defRPr b="1"/>
            </a:pPr>
            <a:endParaRPr lang="ru-RU" b="1" dirty="0"/>
          </a:p>
        </c:rich>
      </c:tx>
      <c:layout>
        <c:manualLayout>
          <c:xMode val="edge"/>
          <c:yMode val="edge"/>
          <c:x val="0.108037375328084"/>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ru-RU"/>
        </a:p>
      </c:txPr>
    </c:title>
    <c:autoTitleDeleted val="0"/>
    <c:view3D>
      <c:rotX val="20"/>
      <c:rotY val="4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6695421988086"/>
          <c:y val="0.16317818894121347"/>
          <c:w val="0.76690057742782147"/>
          <c:h val="0.54086602343262824"/>
        </c:manualLayout>
      </c:layout>
      <c:bar3DChart>
        <c:barDir val="col"/>
        <c:grouping val="clustered"/>
        <c:varyColors val="0"/>
        <c:ser>
          <c:idx val="0"/>
          <c:order val="0"/>
          <c:spPr>
            <a:solidFill>
              <a:schemeClr val="accent1"/>
            </a:solidFill>
            <a:ln>
              <a:noFill/>
            </a:ln>
            <a:effectLst/>
            <a:sp3d/>
          </c:spPr>
          <c:invertIfNegative val="0"/>
          <c:dPt>
            <c:idx val="1"/>
            <c:invertIfNegative val="0"/>
            <c:bubble3D val="0"/>
            <c:spPr>
              <a:solidFill>
                <a:srgbClr val="FFC000"/>
              </a:solidFill>
              <a:ln>
                <a:noFill/>
              </a:ln>
              <a:effectLst/>
              <a:sp3d/>
            </c:spPr>
          </c:dPt>
          <c:dPt>
            <c:idx val="2"/>
            <c:invertIfNegative val="0"/>
            <c:bubble3D val="0"/>
            <c:spPr>
              <a:solidFill>
                <a:srgbClr val="FFC000"/>
              </a:solidFill>
              <a:ln>
                <a:noFill/>
              </a:ln>
              <a:effectLst/>
              <a:sp3d/>
            </c:spPr>
          </c:dPt>
          <c:dPt>
            <c:idx val="8"/>
            <c:invertIfNegative val="0"/>
            <c:bubble3D val="0"/>
            <c:spPr>
              <a:solidFill>
                <a:schemeClr val="tx2"/>
              </a:solidFill>
              <a:ln>
                <a:noFill/>
              </a:ln>
              <a:effectLst/>
              <a:sp3d/>
            </c:spPr>
          </c:dPt>
          <c:dLbls>
            <c:dLbl>
              <c:idx val="0"/>
              <c:layout>
                <c:manualLayout>
                  <c:x val="0"/>
                  <c:y val="-4.2606507882598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515929624346165E-2"/>
                  <c:y val="-3.75939775434694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4236804564907276E-2"/>
                  <c:y val="-5.012530339129229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8963385639562528E-2"/>
                  <c:y val="-3.258144720434023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Лист3!$F$12:$F$20</c:f>
              <c:strCache>
                <c:ptCount val="9"/>
                <c:pt idx="0">
                  <c:v>обжаловано решений апелляционных коллегий</c:v>
                </c:pt>
                <c:pt idx="1">
                  <c:v>не рассмотрено </c:v>
                </c:pt>
                <c:pt idx="7">
                  <c:v>обжаловано решений территориальных УФАС</c:v>
                </c:pt>
                <c:pt idx="8">
                  <c:v>признано незаконными</c:v>
                </c:pt>
              </c:strCache>
            </c:strRef>
          </c:cat>
          <c:val>
            <c:numRef>
              <c:f>Лист3!$G$12:$G$20</c:f>
              <c:numCache>
                <c:formatCode>General</c:formatCode>
                <c:ptCount val="9"/>
                <c:pt idx="0">
                  <c:v>6</c:v>
                </c:pt>
                <c:pt idx="1">
                  <c:v>2</c:v>
                </c:pt>
                <c:pt idx="7">
                  <c:v>7</c:v>
                </c:pt>
                <c:pt idx="8">
                  <c:v>1</c:v>
                </c:pt>
              </c:numCache>
            </c:numRef>
          </c:val>
        </c:ser>
        <c:dLbls>
          <c:showLegendKey val="0"/>
          <c:showVal val="0"/>
          <c:showCatName val="0"/>
          <c:showSerName val="0"/>
          <c:showPercent val="0"/>
          <c:showBubbleSize val="0"/>
        </c:dLbls>
        <c:gapWidth val="0"/>
        <c:shape val="box"/>
        <c:axId val="-714322192"/>
        <c:axId val="-714310224"/>
        <c:axId val="0"/>
      </c:bar3DChart>
      <c:catAx>
        <c:axId val="-714322192"/>
        <c:scaling>
          <c:orientation val="minMax"/>
        </c:scaling>
        <c:delete val="1"/>
        <c:axPos val="b"/>
        <c:numFmt formatCode="General" sourceLinked="1"/>
        <c:majorTickMark val="none"/>
        <c:minorTickMark val="none"/>
        <c:tickLblPos val="nextTo"/>
        <c:crossAx val="-714310224"/>
        <c:crosses val="autoZero"/>
        <c:auto val="1"/>
        <c:lblAlgn val="ctr"/>
        <c:lblOffset val="150"/>
        <c:noMultiLvlLbl val="0"/>
      </c:catAx>
      <c:valAx>
        <c:axId val="-714310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714322192"/>
        <c:crosses val="autoZero"/>
        <c:crossBetween val="between"/>
      </c:valAx>
      <c:spPr>
        <a:noFill/>
        <a:ln>
          <a:noFill/>
        </a:ln>
        <a:effectLst/>
      </c:spPr>
    </c:plotArea>
    <c:plotVisOnly val="1"/>
    <c:dispBlanksAs val="gap"/>
    <c:showDLblsOverMax val="0"/>
  </c:chart>
  <c:spPr>
    <a:noFill/>
    <a:ln w="9525" cap="flat" cmpd="sng" algn="ctr">
      <a:solidFill>
        <a:srgbClr val="FFFFFF"/>
      </a:solidFill>
      <a:round/>
    </a:ln>
    <a:effectLst>
      <a:glow>
        <a:schemeClr val="accent1"/>
      </a:glow>
      <a:outerShdw blurRad="50800" dist="50800" dir="5400000" sx="1000" sy="1000" algn="ctr" rotWithShape="0">
        <a:srgbClr val="000000">
          <a:alpha val="43137"/>
        </a:srgbClr>
      </a:outerShdw>
      <a:softEdge rad="0"/>
    </a:effectLst>
  </c:spPr>
  <c:txPr>
    <a:bodyPr/>
    <a:lstStyle/>
    <a:p>
      <a:pPr>
        <a:defRPr/>
      </a:pPr>
      <a:endParaRPr lang="ru-RU"/>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0.0595</cdr:x>
      <cdr:y>0.7312</cdr:y>
    </cdr:from>
    <cdr:to>
      <cdr:x>0.49554</cdr:x>
      <cdr:y>0.89474</cdr:y>
    </cdr:to>
    <cdr:sp macro="" textlink="">
      <cdr:nvSpPr>
        <cdr:cNvPr id="2" name="TextBox 1"/>
        <cdr:cNvSpPr txBox="1"/>
      </cdr:nvSpPr>
      <cdr:spPr>
        <a:xfrm xmlns:a="http://schemas.openxmlformats.org/drawingml/2006/main">
          <a:off x="397266" y="3705225"/>
          <a:ext cx="2911439" cy="828676"/>
        </a:xfrm>
        <a:prstGeom xmlns:a="http://schemas.openxmlformats.org/drawingml/2006/main" prst="rect">
          <a:avLst/>
        </a:prstGeom>
        <a:noFill xmlns:a="http://schemas.openxmlformats.org/drawingml/2006/main"/>
        <a:ln xmlns:a="http://schemas.openxmlformats.org/drawingml/2006/main">
          <a:solidFill>
            <a:schemeClr val="bg1"/>
          </a:solid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nchor="t"/>
        <a:lstStyle xmlns:a="http://schemas.openxmlformats.org/drawingml/2006/main"/>
        <a:p xmlns:a="http://schemas.openxmlformats.org/drawingml/2006/main">
          <a:r>
            <a:rPr lang="ru-RU" sz="1000" dirty="0">
              <a:solidFill>
                <a:schemeClr val="accent1"/>
              </a:solidFill>
              <a:latin typeface="Times New Roman" panose="02020603050405020304" pitchFamily="18" charset="0"/>
              <a:cs typeface="Times New Roman" panose="02020603050405020304" pitchFamily="18" charset="0"/>
            </a:rPr>
            <a:t> </a:t>
          </a:r>
          <a:r>
            <a:rPr lang="ru-RU" sz="1000" b="1" dirty="0">
              <a:solidFill>
                <a:schemeClr val="accent1"/>
              </a:solidFill>
              <a:latin typeface="Times New Roman" panose="02020603050405020304" pitchFamily="18" charset="0"/>
              <a:cs typeface="Times New Roman" panose="02020603050405020304" pitchFamily="18" charset="0"/>
            </a:rPr>
            <a:t>Обжаловано</a:t>
          </a:r>
          <a:r>
            <a:rPr lang="ru-RU" sz="1000" b="1" baseline="0" dirty="0">
              <a:solidFill>
                <a:schemeClr val="accent1"/>
              </a:solidFill>
              <a:latin typeface="Times New Roman" panose="02020603050405020304" pitchFamily="18" charset="0"/>
              <a:cs typeface="Times New Roman" panose="02020603050405020304" pitchFamily="18" charset="0"/>
            </a:rPr>
            <a:t> решений апелляционных коллегий ФАС России в судебном порядке</a:t>
          </a:r>
        </a:p>
        <a:p xmlns:a="http://schemas.openxmlformats.org/drawingml/2006/main">
          <a:r>
            <a:rPr lang="ru-RU" sz="1000" baseline="0" dirty="0">
              <a:solidFill>
                <a:srgbClr val="FFC000"/>
              </a:solidFill>
              <a:latin typeface="Times New Roman" panose="02020603050405020304" pitchFamily="18" charset="0"/>
              <a:cs typeface="Times New Roman" panose="02020603050405020304" pitchFamily="18" charset="0"/>
            </a:rPr>
            <a:t> </a:t>
          </a:r>
        </a:p>
        <a:p xmlns:a="http://schemas.openxmlformats.org/drawingml/2006/main">
          <a:r>
            <a:rPr lang="ru-RU" sz="1000" b="1" baseline="0" dirty="0">
              <a:solidFill>
                <a:srgbClr val="FFC000"/>
              </a:solidFill>
              <a:latin typeface="Times New Roman" panose="02020603050405020304" pitchFamily="18" charset="0"/>
              <a:cs typeface="Times New Roman" panose="02020603050405020304" pitchFamily="18" charset="0"/>
            </a:rPr>
            <a:t>Находятся в стадии рассмотрения</a:t>
          </a:r>
          <a:endParaRPr lang="ru-RU" sz="1000" b="1" dirty="0">
            <a:solidFill>
              <a:srgbClr val="FFC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0.5107</cdr:x>
      <cdr:y>0.72619</cdr:y>
    </cdr:from>
    <cdr:to>
      <cdr:x>0.96718</cdr:x>
      <cdr:y>0.79699</cdr:y>
    </cdr:to>
    <cdr:sp macro="" textlink="">
      <cdr:nvSpPr>
        <cdr:cNvPr id="6" name="TextBox 1"/>
        <cdr:cNvSpPr txBox="1"/>
      </cdr:nvSpPr>
      <cdr:spPr>
        <a:xfrm xmlns:a="http://schemas.openxmlformats.org/drawingml/2006/main">
          <a:off x="3409951" y="3679825"/>
          <a:ext cx="3047963" cy="358776"/>
        </a:xfrm>
        <a:prstGeom xmlns:a="http://schemas.openxmlformats.org/drawingml/2006/main" prst="rect">
          <a:avLst/>
        </a:prstGeom>
        <a:noFill xmlns:a="http://schemas.openxmlformats.org/drawingml/2006/main"/>
        <a:ln xmlns:a="http://schemas.openxmlformats.org/drawingml/2006/main">
          <a:solidFill>
            <a:schemeClr val="bg1"/>
          </a:solid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sz="1000" b="1" dirty="0">
              <a:solidFill>
                <a:schemeClr val="accent1"/>
              </a:solidFill>
              <a:latin typeface="Times New Roman" panose="02020603050405020304" pitchFamily="18" charset="0"/>
              <a:cs typeface="Times New Roman" panose="02020603050405020304" pitchFamily="18" charset="0"/>
            </a:rPr>
            <a:t>Обжаловано</a:t>
          </a:r>
          <a:r>
            <a:rPr lang="ru-RU" sz="1000" b="1" baseline="0" dirty="0">
              <a:solidFill>
                <a:schemeClr val="accent1"/>
              </a:solidFill>
              <a:latin typeface="Times New Roman" panose="02020603050405020304" pitchFamily="18" charset="0"/>
              <a:cs typeface="Times New Roman" panose="02020603050405020304" pitchFamily="18" charset="0"/>
            </a:rPr>
            <a:t> в суд решений территориальных </a:t>
          </a:r>
          <a:r>
            <a:rPr lang="ru-RU" sz="1000" b="1" dirty="0" smtClean="0">
              <a:solidFill>
                <a:schemeClr val="accent1"/>
              </a:solidFill>
              <a:latin typeface="Times New Roman" panose="02020603050405020304" pitchFamily="18" charset="0"/>
              <a:cs typeface="Times New Roman" panose="02020603050405020304" pitchFamily="18" charset="0"/>
            </a:rPr>
            <a:t>органов </a:t>
          </a:r>
          <a:r>
            <a:rPr lang="ru-RU" sz="1000" b="1" baseline="0" dirty="0" smtClean="0">
              <a:solidFill>
                <a:schemeClr val="accent1"/>
              </a:solidFill>
              <a:latin typeface="Times New Roman" panose="02020603050405020304" pitchFamily="18" charset="0"/>
              <a:cs typeface="Times New Roman" panose="02020603050405020304" pitchFamily="18" charset="0"/>
            </a:rPr>
            <a:t>ФАС России, </a:t>
          </a:r>
          <a:r>
            <a:rPr lang="ru-RU" sz="1000" b="1" baseline="0" dirty="0">
              <a:solidFill>
                <a:schemeClr val="accent1"/>
              </a:solidFill>
              <a:latin typeface="Times New Roman" panose="02020603050405020304" pitchFamily="18" charset="0"/>
              <a:cs typeface="Times New Roman" panose="02020603050405020304" pitchFamily="18" charset="0"/>
            </a:rPr>
            <a:t>поддержанных апелляционными коллегиями ФАС России </a:t>
          </a:r>
        </a:p>
        <a:p xmlns:a="http://schemas.openxmlformats.org/drawingml/2006/main">
          <a:r>
            <a:rPr lang="ru-RU" sz="1000" baseline="0" dirty="0">
              <a:solidFill>
                <a:srgbClr val="FFC000"/>
              </a:solidFill>
              <a:latin typeface="Times New Roman" panose="02020603050405020304" pitchFamily="18" charset="0"/>
              <a:cs typeface="Times New Roman" panose="02020603050405020304" pitchFamily="18" charset="0"/>
            </a:rPr>
            <a:t> </a:t>
          </a:r>
        </a:p>
        <a:p xmlns:a="http://schemas.openxmlformats.org/drawingml/2006/main">
          <a:r>
            <a:rPr lang="ru-RU" sz="1000" b="1" baseline="0" dirty="0">
              <a:solidFill>
                <a:schemeClr val="tx2"/>
              </a:solidFill>
              <a:latin typeface="Times New Roman" panose="02020603050405020304" pitchFamily="18" charset="0"/>
              <a:cs typeface="Times New Roman" panose="02020603050405020304" pitchFamily="18" charset="0"/>
            </a:rPr>
            <a:t>Отменено решений </a:t>
          </a:r>
          <a:endParaRPr lang="ru-RU" sz="1000" b="1" dirty="0">
            <a:solidFill>
              <a:schemeClr val="tx2"/>
            </a:solidFill>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46400" cy="49839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2"/>
            <a:ext cx="2946400" cy="498395"/>
          </a:xfrm>
          <a:prstGeom prst="rect">
            <a:avLst/>
          </a:prstGeom>
        </p:spPr>
        <p:txBody>
          <a:bodyPr vert="horz" lIns="91440" tIns="45720" rIns="91440" bIns="45720" rtlCol="0"/>
          <a:lstStyle>
            <a:lvl1pPr algn="r">
              <a:defRPr sz="1200"/>
            </a:lvl1pPr>
          </a:lstStyle>
          <a:p>
            <a:fld id="{2ADB7B6F-DAD2-44D5-BE57-42A7356CB6D8}" type="datetimeFigureOut">
              <a:rPr lang="ru-RU" smtClean="0"/>
              <a:t>23.03.2017</a:t>
            </a:fld>
            <a:endParaRPr lang="ru-RU"/>
          </a:p>
        </p:txBody>
      </p:sp>
      <p:sp>
        <p:nvSpPr>
          <p:cNvPr id="4" name="Нижний колонтитул 3"/>
          <p:cNvSpPr>
            <a:spLocks noGrp="1"/>
          </p:cNvSpPr>
          <p:nvPr>
            <p:ph type="ftr" sz="quarter" idx="2"/>
          </p:nvPr>
        </p:nvSpPr>
        <p:spPr>
          <a:xfrm>
            <a:off x="0" y="9428244"/>
            <a:ext cx="2946400" cy="49839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244"/>
            <a:ext cx="2946400" cy="498395"/>
          </a:xfrm>
          <a:prstGeom prst="rect">
            <a:avLst/>
          </a:prstGeom>
        </p:spPr>
        <p:txBody>
          <a:bodyPr vert="horz" lIns="91440" tIns="45720" rIns="91440" bIns="45720" rtlCol="0" anchor="b"/>
          <a:lstStyle>
            <a:lvl1pPr algn="r">
              <a:defRPr sz="1200"/>
            </a:lvl1pPr>
          </a:lstStyle>
          <a:p>
            <a:fld id="{F67F685B-CFEE-490A-94C8-E0B2BE7A3EBF}" type="slidenum">
              <a:rPr lang="ru-RU" smtClean="0"/>
              <a:t>‹#›</a:t>
            </a:fld>
            <a:endParaRPr lang="ru-RU"/>
          </a:p>
        </p:txBody>
      </p:sp>
    </p:spTree>
    <p:extLst>
      <p:ext uri="{BB962C8B-B14F-4D97-AF65-F5344CB8AC3E}">
        <p14:creationId xmlns:p14="http://schemas.microsoft.com/office/powerpoint/2010/main" val="3292420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2946400" cy="496889"/>
          </a:xfrm>
          <a:prstGeom prst="rect">
            <a:avLst/>
          </a:prstGeom>
        </p:spPr>
        <p:txBody>
          <a:bodyPr vert="horz" lIns="91336" tIns="45668" rIns="91336" bIns="45668" rtlCol="0"/>
          <a:lstStyle>
            <a:lvl1pPr algn="l">
              <a:defRPr sz="1200"/>
            </a:lvl1pPr>
          </a:lstStyle>
          <a:p>
            <a:endParaRPr lang="ru-RU"/>
          </a:p>
        </p:txBody>
      </p:sp>
      <p:sp>
        <p:nvSpPr>
          <p:cNvPr id="3" name="Дата 2"/>
          <p:cNvSpPr>
            <a:spLocks noGrp="1"/>
          </p:cNvSpPr>
          <p:nvPr>
            <p:ph type="dt" idx="1"/>
          </p:nvPr>
        </p:nvSpPr>
        <p:spPr>
          <a:xfrm>
            <a:off x="3849692" y="1"/>
            <a:ext cx="2946400" cy="496889"/>
          </a:xfrm>
          <a:prstGeom prst="rect">
            <a:avLst/>
          </a:prstGeom>
        </p:spPr>
        <p:txBody>
          <a:bodyPr vert="horz" lIns="91336" tIns="45668" rIns="91336" bIns="45668" rtlCol="0"/>
          <a:lstStyle>
            <a:lvl1pPr algn="r">
              <a:defRPr sz="1200"/>
            </a:lvl1pPr>
          </a:lstStyle>
          <a:p>
            <a:fld id="{7821C3FA-3763-4840-8C2A-B4C2FBAA8983}" type="datetimeFigureOut">
              <a:rPr lang="ru-RU" smtClean="0"/>
              <a:pPr/>
              <a:t>23.03.2017</a:t>
            </a:fld>
            <a:endParaRPr lang="ru-RU"/>
          </a:p>
        </p:txBody>
      </p:sp>
      <p:sp>
        <p:nvSpPr>
          <p:cNvPr id="4" name="Образ слайда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336" tIns="45668" rIns="91336" bIns="45668" rtlCol="0" anchor="ctr"/>
          <a:lstStyle/>
          <a:p>
            <a:endParaRPr lang="ru-RU"/>
          </a:p>
        </p:txBody>
      </p:sp>
      <p:sp>
        <p:nvSpPr>
          <p:cNvPr id="5" name="Заметки 4"/>
          <p:cNvSpPr>
            <a:spLocks noGrp="1"/>
          </p:cNvSpPr>
          <p:nvPr>
            <p:ph type="body" sz="quarter" idx="3"/>
          </p:nvPr>
        </p:nvSpPr>
        <p:spPr>
          <a:xfrm>
            <a:off x="679455" y="4714879"/>
            <a:ext cx="5438775" cy="4467226"/>
          </a:xfrm>
          <a:prstGeom prst="rect">
            <a:avLst/>
          </a:prstGeom>
        </p:spPr>
        <p:txBody>
          <a:bodyPr vert="horz" lIns="91336" tIns="45668" rIns="91336" bIns="4566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28165"/>
            <a:ext cx="2946400" cy="496888"/>
          </a:xfrm>
          <a:prstGeom prst="rect">
            <a:avLst/>
          </a:prstGeom>
        </p:spPr>
        <p:txBody>
          <a:bodyPr vert="horz" lIns="91336" tIns="45668" rIns="91336" bIns="45668" rtlCol="0" anchor="b"/>
          <a:lstStyle>
            <a:lvl1pPr algn="l">
              <a:defRPr sz="1200"/>
            </a:lvl1pPr>
          </a:lstStyle>
          <a:p>
            <a:endParaRPr lang="ru-RU"/>
          </a:p>
        </p:txBody>
      </p:sp>
      <p:sp>
        <p:nvSpPr>
          <p:cNvPr id="7" name="Номер слайда 6"/>
          <p:cNvSpPr>
            <a:spLocks noGrp="1"/>
          </p:cNvSpPr>
          <p:nvPr>
            <p:ph type="sldNum" sz="quarter" idx="5"/>
          </p:nvPr>
        </p:nvSpPr>
        <p:spPr>
          <a:xfrm>
            <a:off x="3849692" y="9428165"/>
            <a:ext cx="2946400" cy="496888"/>
          </a:xfrm>
          <a:prstGeom prst="rect">
            <a:avLst/>
          </a:prstGeom>
        </p:spPr>
        <p:txBody>
          <a:bodyPr vert="horz" lIns="91336" tIns="45668" rIns="91336" bIns="45668" rtlCol="0" anchor="b"/>
          <a:lstStyle>
            <a:lvl1pPr algn="r">
              <a:defRPr sz="1200"/>
            </a:lvl1pPr>
          </a:lstStyle>
          <a:p>
            <a:fld id="{02E018F3-525C-47C8-801F-613771B2370E}" type="slidenum">
              <a:rPr lang="ru-RU" smtClean="0"/>
              <a:pPr/>
              <a:t>‹#›</a:t>
            </a:fld>
            <a:endParaRPr lang="ru-RU"/>
          </a:p>
        </p:txBody>
      </p:sp>
    </p:spTree>
    <p:extLst>
      <p:ext uri="{BB962C8B-B14F-4D97-AF65-F5344CB8AC3E}">
        <p14:creationId xmlns:p14="http://schemas.microsoft.com/office/powerpoint/2010/main" val="389999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ln/>
        </p:spPr>
      </p:sp>
      <p:sp>
        <p:nvSpPr>
          <p:cNvPr id="3789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ea typeface="ＭＳ Ｐゴシック" panose="020B0600070205080204" pitchFamily="34" charset="-128"/>
            </a:endParaRPr>
          </a:p>
        </p:txBody>
      </p:sp>
      <p:sp>
        <p:nvSpPr>
          <p:cNvPr id="3789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F5E359-C311-4E88-B73D-52B3599FA2B2}" type="slidenum">
              <a:rPr lang="ru-RU" altLang="ru-RU" sz="1200" smtClean="0"/>
              <a:pPr/>
              <a:t>2</a:t>
            </a:fld>
            <a:endParaRPr lang="ru-RU" altLang="ru-RU" sz="1200" smtClean="0"/>
          </a:p>
        </p:txBody>
      </p:sp>
    </p:spTree>
    <p:extLst>
      <p:ext uri="{BB962C8B-B14F-4D97-AF65-F5344CB8AC3E}">
        <p14:creationId xmlns:p14="http://schemas.microsoft.com/office/powerpoint/2010/main" val="1038513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ln/>
        </p:spPr>
      </p:sp>
      <p:sp>
        <p:nvSpPr>
          <p:cNvPr id="399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ea typeface="ＭＳ Ｐゴシック" panose="020B0600070205080204" pitchFamily="34" charset="-128"/>
            </a:endParaRPr>
          </a:p>
        </p:txBody>
      </p:sp>
      <p:sp>
        <p:nvSpPr>
          <p:cNvPr id="399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0D766B-41DB-4C7F-B281-CDCE9E1FFCAB}" type="slidenum">
              <a:rPr lang="ru-RU" altLang="ru-RU" sz="1200" smtClean="0"/>
              <a:pPr/>
              <a:t>3</a:t>
            </a:fld>
            <a:endParaRPr lang="ru-RU" altLang="ru-RU" sz="1200" smtClean="0"/>
          </a:p>
        </p:txBody>
      </p:sp>
    </p:spTree>
    <p:extLst>
      <p:ext uri="{BB962C8B-B14F-4D97-AF65-F5344CB8AC3E}">
        <p14:creationId xmlns:p14="http://schemas.microsoft.com/office/powerpoint/2010/main" val="225856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a:ln/>
        </p:spPr>
      </p:sp>
      <p:sp>
        <p:nvSpPr>
          <p:cNvPr id="552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ea typeface="ＭＳ Ｐゴシック" panose="020B0600070205080204" pitchFamily="34" charset="-128"/>
            </a:endParaRPr>
          </a:p>
        </p:txBody>
      </p:sp>
      <p:sp>
        <p:nvSpPr>
          <p:cNvPr id="5530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CC0916-71C4-4127-BDC7-C2B661D253A1}" type="slidenum">
              <a:rPr lang="ru-RU" altLang="ru-RU" sz="1200" smtClean="0"/>
              <a:pPr/>
              <a:t>20</a:t>
            </a:fld>
            <a:endParaRPr lang="ru-RU" altLang="ru-RU" sz="1200" smtClean="0"/>
          </a:p>
        </p:txBody>
      </p:sp>
    </p:spTree>
    <p:extLst>
      <p:ext uri="{BB962C8B-B14F-4D97-AF65-F5344CB8AC3E}">
        <p14:creationId xmlns:p14="http://schemas.microsoft.com/office/powerpoint/2010/main" val="3294603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2" name="Picture 7" descr="пр копия"/>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пр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62463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55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pPr>
              <a:defRPr/>
            </a:pPr>
            <a:fld id="{2D5F0A90-E9F6-4EDB-8C6E-4EFF2E52AA03}"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69640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pPr>
              <a:defRPr/>
            </a:pPr>
            <a:fld id="{31551168-4204-4870-A14D-AE54AD30139D}"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972779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
          <p:cNvSpPr>
            <a:spLocks noGrp="1" noChangeArrowheads="1"/>
          </p:cNvSpPr>
          <p:nvPr>
            <p:ph type="sldNum" sz="quarter" idx="10"/>
          </p:nvPr>
        </p:nvSpPr>
        <p:spPr>
          <a:ln/>
        </p:spPr>
        <p:txBody>
          <a:bodyPr/>
          <a:lstStyle>
            <a:lvl1pPr>
              <a:defRPr/>
            </a:lvl1pPr>
          </a:lstStyle>
          <a:p>
            <a:pPr>
              <a:defRPr/>
            </a:pPr>
            <a:fld id="{A4DE63BE-CDE5-4A50-901B-68944D6DF08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087956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48200" y="1600200"/>
            <a:ext cx="4038600" cy="4525963"/>
          </a:xfrm>
        </p:spPr>
        <p:txBody>
          <a:bodyPr/>
          <a:lstStyle/>
          <a:p>
            <a:pPr lvl="0"/>
            <a:endParaRPr lang="ru-RU" noProof="0" smtClean="0"/>
          </a:p>
        </p:txBody>
      </p:sp>
      <p:sp>
        <p:nvSpPr>
          <p:cNvPr id="5" name="Rectangle 10"/>
          <p:cNvSpPr>
            <a:spLocks noGrp="1" noChangeArrowheads="1"/>
          </p:cNvSpPr>
          <p:nvPr>
            <p:ph type="sldNum" sz="quarter" idx="10"/>
          </p:nvPr>
        </p:nvSpPr>
        <p:spPr>
          <a:ln/>
        </p:spPr>
        <p:txBody>
          <a:bodyPr/>
          <a:lstStyle>
            <a:lvl1pPr>
              <a:defRPr/>
            </a:lvl1pPr>
          </a:lstStyle>
          <a:p>
            <a:pPr>
              <a:defRPr/>
            </a:pPr>
            <a:fld id="{631F3D84-F5EB-47A5-9643-691D921F5F37}"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605604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10"/>
          <p:cNvSpPr>
            <a:spLocks noGrp="1" noChangeArrowheads="1"/>
          </p:cNvSpPr>
          <p:nvPr>
            <p:ph type="sldNum" sz="quarter" idx="10"/>
          </p:nvPr>
        </p:nvSpPr>
        <p:spPr>
          <a:ln/>
        </p:spPr>
        <p:txBody>
          <a:bodyPr/>
          <a:lstStyle>
            <a:lvl1pPr>
              <a:defRPr/>
            </a:lvl1pPr>
          </a:lstStyle>
          <a:p>
            <a:pPr>
              <a:defRPr/>
            </a:pPr>
            <a:fld id="{41ED8AC4-6D48-4C64-8B13-0F565F6A27A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15596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pPr>
              <a:defRPr/>
            </a:pPr>
            <a:fld id="{E9CE1BF3-5556-4600-AFBC-2C069EAB867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26240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0"/>
          <p:cNvSpPr>
            <a:spLocks noGrp="1" noChangeArrowheads="1"/>
          </p:cNvSpPr>
          <p:nvPr>
            <p:ph type="sldNum" sz="quarter" idx="10"/>
          </p:nvPr>
        </p:nvSpPr>
        <p:spPr>
          <a:ln/>
        </p:spPr>
        <p:txBody>
          <a:bodyPr/>
          <a:lstStyle>
            <a:lvl1pPr>
              <a:defRPr/>
            </a:lvl1pPr>
          </a:lstStyle>
          <a:p>
            <a:pPr>
              <a:defRPr/>
            </a:pPr>
            <a:fld id="{57E06FBD-C86D-4290-B5B3-8536ED694653}"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1514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
          <p:cNvSpPr>
            <a:spLocks noGrp="1" noChangeArrowheads="1"/>
          </p:cNvSpPr>
          <p:nvPr>
            <p:ph type="sldNum" sz="quarter" idx="10"/>
          </p:nvPr>
        </p:nvSpPr>
        <p:spPr>
          <a:ln/>
        </p:spPr>
        <p:txBody>
          <a:bodyPr/>
          <a:lstStyle>
            <a:lvl1pPr>
              <a:defRPr/>
            </a:lvl1pPr>
          </a:lstStyle>
          <a:p>
            <a:pPr>
              <a:defRPr/>
            </a:pPr>
            <a:fld id="{3EB0E8D2-A31C-4871-A789-660CF0F381E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64873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0"/>
          <p:cNvSpPr>
            <a:spLocks noGrp="1" noChangeArrowheads="1"/>
          </p:cNvSpPr>
          <p:nvPr>
            <p:ph type="sldNum" sz="quarter" idx="10"/>
          </p:nvPr>
        </p:nvSpPr>
        <p:spPr>
          <a:ln/>
        </p:spPr>
        <p:txBody>
          <a:bodyPr/>
          <a:lstStyle>
            <a:lvl1pPr>
              <a:defRPr/>
            </a:lvl1pPr>
          </a:lstStyle>
          <a:p>
            <a:pPr>
              <a:defRPr/>
            </a:pPr>
            <a:fld id="{AE50AE34-E668-4286-9CC2-70221E115C93}"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12787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0"/>
          <p:cNvSpPr>
            <a:spLocks noGrp="1" noChangeArrowheads="1"/>
          </p:cNvSpPr>
          <p:nvPr>
            <p:ph type="sldNum" sz="quarter" idx="10"/>
          </p:nvPr>
        </p:nvSpPr>
        <p:spPr>
          <a:ln/>
        </p:spPr>
        <p:txBody>
          <a:bodyPr/>
          <a:lstStyle>
            <a:lvl1pPr>
              <a:defRPr/>
            </a:lvl1pPr>
          </a:lstStyle>
          <a:p>
            <a:pPr>
              <a:defRPr/>
            </a:pPr>
            <a:fld id="{AAF88F18-9483-4EE9-8330-33B806EA009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99269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96BD6941-CE76-4EA1-9EF1-7CC0AFB012F7}"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03681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
          <p:cNvSpPr>
            <a:spLocks noGrp="1" noChangeArrowheads="1"/>
          </p:cNvSpPr>
          <p:nvPr>
            <p:ph type="sldNum" sz="quarter" idx="10"/>
          </p:nvPr>
        </p:nvSpPr>
        <p:spPr>
          <a:ln/>
        </p:spPr>
        <p:txBody>
          <a:bodyPr/>
          <a:lstStyle>
            <a:lvl1pPr>
              <a:defRPr/>
            </a:lvl1pPr>
          </a:lstStyle>
          <a:p>
            <a:pPr>
              <a:defRPr/>
            </a:pPr>
            <a:fld id="{1D73C0EE-7001-46AB-98DB-1C38A7837CC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6102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
          <p:cNvSpPr>
            <a:spLocks noGrp="1" noChangeArrowheads="1"/>
          </p:cNvSpPr>
          <p:nvPr>
            <p:ph type="sldNum" sz="quarter" idx="10"/>
          </p:nvPr>
        </p:nvSpPr>
        <p:spPr>
          <a:ln/>
        </p:spPr>
        <p:txBody>
          <a:bodyPr/>
          <a:lstStyle>
            <a:lvl1pPr>
              <a:defRPr/>
            </a:lvl1pPr>
          </a:lstStyle>
          <a:p>
            <a:pPr>
              <a:defRPr/>
            </a:pPr>
            <a:fld id="{66703152-2444-4604-96E4-73A737D24433}"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24651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pic>
        <p:nvPicPr>
          <p:cNvPr id="1028" name="Picture 8" descr="пр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662463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9" descr="пр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Grp="1" noChangeArrowheads="1"/>
          </p:cNvSpPr>
          <p:nvPr>
            <p:ph type="sldNum" sz="quarter" idx="4"/>
          </p:nvPr>
        </p:nvSpPr>
        <p:spPr bwMode="auto">
          <a:xfrm>
            <a:off x="7046913" y="6580188"/>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b="1">
                <a:solidFill>
                  <a:schemeClr val="bg1"/>
                </a:solidFill>
              </a:defRPr>
            </a:lvl1pPr>
          </a:lstStyle>
          <a:p>
            <a:pPr fontAlgn="base">
              <a:spcBef>
                <a:spcPct val="0"/>
              </a:spcBef>
              <a:spcAft>
                <a:spcPct val="0"/>
              </a:spcAft>
              <a:defRPr/>
            </a:pPr>
            <a:fld id="{94CE22EC-F280-4136-8D82-D2750EACE0F1}" type="slidenum">
              <a:rPr lang="ru-RU">
                <a:solidFill>
                  <a:srgbClr val="FFFFFF"/>
                </a:solidFill>
                <a:ea typeface="ＭＳ Ｐゴシック" panose="020B0600070205080204" pitchFamily="34" charset="-128"/>
              </a:rPr>
              <a:pPr fontAlgn="base">
                <a:spcBef>
                  <a:spcPct val="0"/>
                </a:spcBef>
                <a:spcAft>
                  <a:spcPct val="0"/>
                </a:spcAft>
                <a:defRPr/>
              </a:pPr>
              <a:t>‹#›</a:t>
            </a:fld>
            <a:endParaRPr lang="ru-RU">
              <a:solidFill>
                <a:srgbClr val="FFFFFF"/>
              </a:solidFill>
              <a:ea typeface="ＭＳ Ｐゴシック" panose="020B0600070205080204" pitchFamily="34" charset="-128"/>
            </a:endParaRPr>
          </a:p>
        </p:txBody>
      </p:sp>
    </p:spTree>
    <p:extLst>
      <p:ext uri="{BB962C8B-B14F-4D97-AF65-F5344CB8AC3E}">
        <p14:creationId xmlns:p14="http://schemas.microsoft.com/office/powerpoint/2010/main" val="13126138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dt="0"/>
  <p:txStyles>
    <p:titleStyle>
      <a:lvl1pPr algn="ctr" rtl="0" eaLnBrk="0" fontAlgn="base" hangingPunct="0">
        <a:spcBef>
          <a:spcPct val="0"/>
        </a:spcBef>
        <a:spcAft>
          <a:spcPct val="0"/>
        </a:spcAft>
        <a:defRPr sz="4400">
          <a:solidFill>
            <a:srgbClr val="333399"/>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333399"/>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rgbClr val="333399"/>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rgbClr val="333399"/>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rgbClr val="333399"/>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8645" y="2988017"/>
            <a:ext cx="7419110" cy="3508653"/>
          </a:xfrm>
          <a:prstGeom prst="rect">
            <a:avLst/>
          </a:prstGeom>
          <a:noFill/>
        </p:spPr>
        <p:txBody>
          <a:bodyPr wrap="square" rtlCol="0">
            <a:spAutoFit/>
          </a:bodyPr>
          <a:lstStyle/>
          <a:p>
            <a:pPr algn="ctr"/>
            <a:r>
              <a:rPr lang="ru-RU" sz="3600" b="1" dirty="0" smtClean="0">
                <a:solidFill>
                  <a:schemeClr val="accent2"/>
                </a:solidFill>
              </a:rPr>
              <a:t>Антимонопольная апелляция.</a:t>
            </a:r>
          </a:p>
          <a:p>
            <a:pPr algn="ctr"/>
            <a:r>
              <a:rPr lang="ru-RU" sz="3600" b="1" dirty="0" smtClean="0">
                <a:solidFill>
                  <a:schemeClr val="accent2"/>
                </a:solidFill>
              </a:rPr>
              <a:t>Опыт применения.</a:t>
            </a:r>
            <a:endParaRPr lang="ru-RU" sz="3600" b="1" dirty="0" smtClean="0">
              <a:solidFill>
                <a:schemeClr val="accent2"/>
              </a:solidFill>
            </a:endParaRPr>
          </a:p>
          <a:p>
            <a:endParaRPr lang="ru-RU" sz="2400" i="1" dirty="0" smtClean="0"/>
          </a:p>
          <a:p>
            <a:endParaRPr lang="ru-RU" dirty="0" smtClean="0"/>
          </a:p>
          <a:p>
            <a:endParaRPr lang="ru-RU" dirty="0"/>
          </a:p>
          <a:p>
            <a:endParaRPr lang="ru-RU" dirty="0" smtClean="0"/>
          </a:p>
          <a:p>
            <a:pPr algn="r"/>
            <a:r>
              <a:rPr lang="ru-RU" dirty="0" smtClean="0"/>
              <a:t>Начальник Правового </a:t>
            </a:r>
            <a:r>
              <a:rPr lang="ru-RU" dirty="0" smtClean="0"/>
              <a:t>управления</a:t>
            </a:r>
          </a:p>
          <a:p>
            <a:pPr algn="r"/>
            <a:r>
              <a:rPr lang="ru-RU" dirty="0" smtClean="0"/>
              <a:t>ФАС </a:t>
            </a:r>
            <a:r>
              <a:rPr lang="ru-RU" dirty="0" smtClean="0"/>
              <a:t>России</a:t>
            </a:r>
          </a:p>
          <a:p>
            <a:pPr algn="r"/>
            <a:r>
              <a:rPr lang="ru-RU" dirty="0" smtClean="0"/>
              <a:t>А.В. </a:t>
            </a:r>
            <a:r>
              <a:rPr lang="ru-RU" dirty="0" smtClean="0"/>
              <a:t>Молчанов</a:t>
            </a:r>
          </a:p>
          <a:p>
            <a:pPr algn="r"/>
            <a:r>
              <a:rPr lang="ru-RU" dirty="0" smtClean="0"/>
              <a:t>2017 год</a:t>
            </a:r>
            <a:endParaRPr lang="ru-RU" dirty="0"/>
          </a:p>
        </p:txBody>
      </p:sp>
    </p:spTree>
    <p:extLst>
      <p:ext uri="{BB962C8B-B14F-4D97-AF65-F5344CB8AC3E}">
        <p14:creationId xmlns:p14="http://schemas.microsoft.com/office/powerpoint/2010/main" val="283146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96BD6941-CE76-4EA1-9EF1-7CC0AFB012F7}" type="slidenum">
              <a:rPr lang="ru-RU" smtClean="0">
                <a:solidFill>
                  <a:srgbClr val="FFFFFF"/>
                </a:solidFill>
              </a:rPr>
              <a:pPr>
                <a:defRPr/>
              </a:pPr>
              <a:t>10</a:t>
            </a:fld>
            <a:endParaRPr lang="ru-RU">
              <a:solidFill>
                <a:srgbClr val="FFFFFF"/>
              </a:solidFill>
            </a:endParaRPr>
          </a:p>
        </p:txBody>
      </p:sp>
      <p:sp>
        <p:nvSpPr>
          <p:cNvPr id="3" name="Заголовок 1"/>
          <p:cNvSpPr txBox="1">
            <a:spLocks/>
          </p:cNvSpPr>
          <p:nvPr/>
        </p:nvSpPr>
        <p:spPr bwMode="auto">
          <a:xfrm>
            <a:off x="-1" y="134014"/>
            <a:ext cx="8956999"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333399"/>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a:lstStyle>
          <a:p>
            <a:pPr>
              <a:lnSpc>
                <a:spcPts val="2200"/>
              </a:lnSpc>
              <a:buSzPct val="45000"/>
            </a:pPr>
            <a:r>
              <a:rPr lang="ru-RU" sz="2400" b="1" dirty="0">
                <a:solidFill>
                  <a:schemeClr val="tx1"/>
                </a:solidFill>
                <a:ea typeface="ＭＳ Ｐゴシック" pitchFamily="34" charset="-128"/>
                <a:cs typeface="Times New Roman" panose="02020603050405020304" pitchFamily="18" charset="0"/>
              </a:rPr>
              <a:t>Выводы </a:t>
            </a:r>
            <a:r>
              <a:rPr lang="ru-RU" sz="2400" b="1" dirty="0" smtClean="0">
                <a:solidFill>
                  <a:schemeClr val="tx1"/>
                </a:solidFill>
                <a:ea typeface="ＭＳ Ｐゴシック" pitchFamily="34" charset="-128"/>
                <a:cs typeface="Times New Roman" panose="02020603050405020304" pitchFamily="18" charset="0"/>
              </a:rPr>
              <a:t>коллегиального органа ФАС России</a:t>
            </a:r>
            <a:endParaRPr lang="ru-RU" sz="2400" b="1" dirty="0">
              <a:solidFill>
                <a:schemeClr val="tx1"/>
              </a:solidFill>
              <a:ea typeface="ＭＳ Ｐゴシック" pitchFamily="34" charset="-128"/>
              <a:cs typeface="Times New Roman" panose="02020603050405020304" pitchFamily="18" charset="0"/>
            </a:endParaRPr>
          </a:p>
        </p:txBody>
      </p:sp>
      <p:sp>
        <p:nvSpPr>
          <p:cNvPr id="18" name="TextBox 17"/>
          <p:cNvSpPr txBox="1"/>
          <p:nvPr/>
        </p:nvSpPr>
        <p:spPr>
          <a:xfrm>
            <a:off x="124690" y="835993"/>
            <a:ext cx="8832308" cy="5416868"/>
          </a:xfrm>
          <a:prstGeom prst="rect">
            <a:avLst/>
          </a:prstGeom>
          <a:noFill/>
        </p:spPr>
        <p:txBody>
          <a:bodyPr wrap="square" rtlCol="0">
            <a:spAutoFit/>
          </a:bodyPr>
          <a:lstStyle/>
          <a:p>
            <a:pPr algn="ctr"/>
            <a:r>
              <a:rPr lang="ru-RU" sz="1600" b="1" dirty="0" smtClean="0">
                <a:cs typeface="Times New Roman" panose="02020603050405020304" pitchFamily="18" charset="0"/>
              </a:rPr>
              <a:t>     </a:t>
            </a:r>
            <a:endParaRPr lang="en-US" sz="1600" b="1" dirty="0" smtClean="0">
              <a:cs typeface="Times New Roman" panose="02020603050405020304" pitchFamily="18" charset="0"/>
            </a:endParaRPr>
          </a:p>
          <a:p>
            <a:pPr algn="ctr"/>
            <a:r>
              <a:rPr lang="ru-RU" sz="1600" b="1" dirty="0" smtClean="0">
                <a:cs typeface="Times New Roman" panose="02020603050405020304" pitchFamily="18" charset="0"/>
              </a:rPr>
              <a:t>Решение Президиума ФАС России № 16-33-2/2 от 07.10.2016</a:t>
            </a:r>
          </a:p>
          <a:p>
            <a:pPr algn="ctr"/>
            <a:endParaRPr lang="ru-RU" sz="1600" b="1" dirty="0" smtClean="0">
              <a:cs typeface="Times New Roman" panose="02020603050405020304" pitchFamily="18" charset="0"/>
            </a:endParaRPr>
          </a:p>
          <a:p>
            <a:pPr algn="just"/>
            <a:r>
              <a:rPr lang="ru-RU" sz="1600" b="1" dirty="0" smtClean="0">
                <a:cs typeface="Times New Roman" panose="02020603050405020304" pitchFamily="18" charset="0"/>
              </a:rPr>
              <a:t>     </a:t>
            </a:r>
            <a:r>
              <a:rPr lang="ru-RU" b="1" dirty="0" smtClean="0">
                <a:cs typeface="Times New Roman" panose="02020603050405020304" pitchFamily="18" charset="0"/>
              </a:rPr>
              <a:t>Нарушение </a:t>
            </a:r>
            <a:r>
              <a:rPr lang="ru-RU" b="1" dirty="0">
                <a:cs typeface="Times New Roman" panose="02020603050405020304" pitchFamily="18" charset="0"/>
              </a:rPr>
              <a:t>установленного нормативными правовыми актами порядка ценообразования может являться злоупотреблением доминирующим положением, запрещенным пунктом 10 части 1 статьи 10 Закона о защите конкуренции, в тех случаях, когда оно приводит или может привести к: недопущению, ограничению, устранению конкуренции и (или) ущемлению интересов других лиц (хозяйствующих субъектов) в сфере предпринимательской деятельности либо неопределенного круга потребителей.</a:t>
            </a:r>
          </a:p>
          <a:p>
            <a:pPr algn="just"/>
            <a:r>
              <a:rPr lang="ru-RU" b="1" dirty="0" smtClean="0">
                <a:cs typeface="Times New Roman" panose="02020603050405020304" pitchFamily="18" charset="0"/>
              </a:rPr>
              <a:t>Дело, рассмотренное по </a:t>
            </a:r>
            <a:r>
              <a:rPr lang="ru-RU" b="1" dirty="0">
                <a:cs typeface="Times New Roman" panose="02020603050405020304" pitchFamily="18" charset="0"/>
              </a:rPr>
              <a:t>конкретным заявлениям и фактам направления конкретных договоров в адрес определенного круга </a:t>
            </a:r>
            <a:r>
              <a:rPr lang="ru-RU" b="1" dirty="0" smtClean="0">
                <a:cs typeface="Times New Roman" panose="02020603050405020304" pitchFamily="18" charset="0"/>
              </a:rPr>
              <a:t>потребителей, а также конкретные </a:t>
            </a:r>
            <a:r>
              <a:rPr lang="ru-RU" b="1" dirty="0">
                <a:cs typeface="Times New Roman" panose="02020603050405020304" pitchFamily="18" charset="0"/>
              </a:rPr>
              <a:t>относительные правоотношения, возникшие из договоров, указывают на определенность круга лиц независимо от количества затронутых субъектов</a:t>
            </a:r>
            <a:r>
              <a:rPr lang="ru-RU" b="1" dirty="0" smtClean="0">
                <a:cs typeface="Times New Roman" panose="02020603050405020304" pitchFamily="18" charset="0"/>
              </a:rPr>
              <a:t>.</a:t>
            </a:r>
          </a:p>
          <a:p>
            <a:pPr algn="just"/>
            <a:endParaRPr lang="ru-RU" sz="1600" b="1" dirty="0" smtClean="0">
              <a:cs typeface="Times New Roman" panose="02020603050405020304" pitchFamily="18" charset="0"/>
            </a:endParaRPr>
          </a:p>
          <a:p>
            <a:pPr algn="just"/>
            <a:r>
              <a:rPr lang="ru-RU" sz="1600" b="1" dirty="0" smtClean="0">
                <a:cs typeface="Times New Roman" panose="02020603050405020304" pitchFamily="18" charset="0"/>
              </a:rPr>
              <a:t>     </a:t>
            </a:r>
            <a:r>
              <a:rPr lang="ru-RU" sz="1600" dirty="0" smtClean="0">
                <a:cs typeface="Times New Roman" panose="02020603050405020304" pitchFamily="18" charset="0"/>
              </a:rPr>
              <a:t>К указанному выводу Президиум ФАС России пришел по итогам рассмотрения жалобы </a:t>
            </a:r>
            <a:r>
              <a:rPr lang="ru-RU" sz="1600" dirty="0">
                <a:cs typeface="Times New Roman" panose="02020603050405020304" pitchFamily="18" charset="0"/>
              </a:rPr>
              <a:t>ГУП МО «</a:t>
            </a:r>
            <a:r>
              <a:rPr lang="ru-RU" sz="1600" dirty="0" err="1">
                <a:cs typeface="Times New Roman" panose="02020603050405020304" pitchFamily="18" charset="0"/>
              </a:rPr>
              <a:t>Мособлгаз</a:t>
            </a:r>
            <a:r>
              <a:rPr lang="ru-RU" sz="1600" dirty="0">
                <a:cs typeface="Times New Roman" panose="02020603050405020304" pitchFamily="18" charset="0"/>
              </a:rPr>
              <a:t>» на решение Управления Федеральной антимонопольной службы по г. Москве от 08.06.2016 по делу № </a:t>
            </a:r>
            <a:r>
              <a:rPr lang="ru-RU" sz="1600" dirty="0" smtClean="0">
                <a:cs typeface="Times New Roman" panose="02020603050405020304" pitchFamily="18" charset="0"/>
              </a:rPr>
              <a:t>1-10-1918/77-15</a:t>
            </a:r>
            <a:r>
              <a:rPr lang="ru-RU" sz="1200" dirty="0" smtClean="0">
                <a:cs typeface="Times New Roman" panose="02020603050405020304" pitchFamily="18" charset="0"/>
              </a:rPr>
              <a:t>. </a:t>
            </a:r>
            <a:endParaRPr lang="ru-RU" sz="1200" dirty="0">
              <a:cs typeface="Times New Roman" panose="02020603050405020304" pitchFamily="18" charset="0"/>
            </a:endParaRPr>
          </a:p>
        </p:txBody>
      </p:sp>
    </p:spTree>
    <p:extLst>
      <p:ext uri="{BB962C8B-B14F-4D97-AF65-F5344CB8AC3E}">
        <p14:creationId xmlns:p14="http://schemas.microsoft.com/office/powerpoint/2010/main" val="751331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576943"/>
          </a:xfrm>
        </p:spPr>
        <p:txBody>
          <a:bodyPr/>
          <a:lstStyle/>
          <a:p>
            <a:r>
              <a:rPr lang="ru-RU" sz="2400" b="1" dirty="0" smtClean="0">
                <a:solidFill>
                  <a:schemeClr val="tx1"/>
                </a:solidFill>
                <a:cs typeface="Times New Roman" panose="02020603050405020304" pitchFamily="18" charset="0"/>
              </a:rPr>
              <a:t>Выводы коллегиального органа ФАС России</a:t>
            </a:r>
            <a:endParaRPr lang="ru-RU" sz="2400" b="1" dirty="0">
              <a:solidFill>
                <a:schemeClr val="tx1"/>
              </a:solidFill>
              <a:cs typeface="Times New Roman" panose="02020603050405020304" pitchFamily="18" charset="0"/>
            </a:endParaRPr>
          </a:p>
        </p:txBody>
      </p:sp>
      <p:sp>
        <p:nvSpPr>
          <p:cNvPr id="5" name="Объект 4"/>
          <p:cNvSpPr>
            <a:spLocks noGrp="1"/>
          </p:cNvSpPr>
          <p:nvPr>
            <p:ph idx="1"/>
          </p:nvPr>
        </p:nvSpPr>
        <p:spPr>
          <a:xfrm>
            <a:off x="0" y="947057"/>
            <a:ext cx="9144000" cy="5725885"/>
          </a:xfrm>
        </p:spPr>
        <p:txBody>
          <a:bodyPr/>
          <a:lstStyle/>
          <a:p>
            <a:pPr marL="0" indent="0" algn="ctr">
              <a:spcBef>
                <a:spcPts val="0"/>
              </a:spcBef>
              <a:buNone/>
            </a:pPr>
            <a:r>
              <a:rPr lang="ru-RU" sz="1400" dirty="0" smtClean="0">
                <a:solidFill>
                  <a:schemeClr val="tx1"/>
                </a:solidFill>
                <a:cs typeface="Times New Roman" panose="02020603050405020304" pitchFamily="18" charset="0"/>
              </a:rPr>
              <a:t>    </a:t>
            </a:r>
            <a:r>
              <a:rPr lang="ru-RU" sz="1400" b="1" dirty="0" smtClean="0">
                <a:solidFill>
                  <a:schemeClr val="tx1"/>
                </a:solidFill>
                <a:cs typeface="Times New Roman" panose="02020603050405020304" pitchFamily="18" charset="0"/>
              </a:rPr>
              <a:t>Решение Апелляционной коллегии ФАС России от 03.10.2016</a:t>
            </a:r>
          </a:p>
          <a:p>
            <a:pPr marL="0" indent="0" algn="ctr">
              <a:spcBef>
                <a:spcPts val="0"/>
              </a:spcBef>
              <a:buNone/>
            </a:pPr>
            <a:endParaRPr lang="ru-RU" sz="1400" b="1" dirty="0" smtClean="0">
              <a:solidFill>
                <a:schemeClr val="tx1"/>
              </a:solidFill>
              <a:cs typeface="Times New Roman" panose="02020603050405020304" pitchFamily="18" charset="0"/>
            </a:endParaRPr>
          </a:p>
          <a:p>
            <a:pPr marL="0" indent="0" algn="just">
              <a:spcBef>
                <a:spcPts val="0"/>
              </a:spcBef>
              <a:buNone/>
            </a:pPr>
            <a:r>
              <a:rPr lang="ru-RU" sz="1400" dirty="0">
                <a:cs typeface="Times New Roman" panose="02020603050405020304" pitchFamily="18" charset="0"/>
              </a:rPr>
              <a:t> </a:t>
            </a:r>
            <a:r>
              <a:rPr lang="ru-RU" sz="1400" dirty="0" smtClean="0">
                <a:cs typeface="Times New Roman" panose="02020603050405020304" pitchFamily="18" charset="0"/>
              </a:rPr>
              <a:t>   </a:t>
            </a:r>
            <a:r>
              <a:rPr lang="ru-RU" sz="1400" b="1" dirty="0" smtClean="0">
                <a:solidFill>
                  <a:schemeClr val="tx1"/>
                </a:solidFill>
                <a:cs typeface="Times New Roman" panose="02020603050405020304" pitchFamily="18" charset="0"/>
              </a:rPr>
              <a:t>Возможно ограничение конкуренции на рынке оказания услуг технического осмотра в результате реализации между страховщиком и оператором технического осмотра транспортных средств заключенного между ними устного соглашения, а </a:t>
            </a:r>
            <a:r>
              <a:rPr lang="ru-RU" sz="1400" b="1" dirty="0">
                <a:solidFill>
                  <a:schemeClr val="tx1"/>
                </a:solidFill>
                <a:cs typeface="Times New Roman" panose="02020603050405020304" pitchFamily="18" charset="0"/>
              </a:rPr>
              <a:t>именно возможности определения указанными лицами общих условий обращения услуги по проведению технического осмотра на соответствующем товарном рынке путем искусственного снижения возможности спроса на данные услуги иных операторов технического осмотра со стороны владельцев транспортных средств, обращающихся к </a:t>
            </a:r>
            <a:r>
              <a:rPr lang="ru-RU" sz="1400" b="1" dirty="0" smtClean="0">
                <a:solidFill>
                  <a:schemeClr val="tx1"/>
                </a:solidFill>
                <a:cs typeface="Times New Roman" panose="02020603050405020304" pitchFamily="18" charset="0"/>
              </a:rPr>
              <a:t>страховщику </a:t>
            </a:r>
            <a:r>
              <a:rPr lang="ru-RU" sz="1400" b="1" dirty="0">
                <a:solidFill>
                  <a:schemeClr val="tx1"/>
                </a:solidFill>
                <a:cs typeface="Times New Roman" panose="02020603050405020304" pitchFamily="18" charset="0"/>
              </a:rPr>
              <a:t>за заключением договора </a:t>
            </a:r>
            <a:r>
              <a:rPr lang="ru-RU" sz="1400" b="1" dirty="0" smtClean="0">
                <a:solidFill>
                  <a:schemeClr val="tx1"/>
                </a:solidFill>
                <a:cs typeface="Times New Roman" panose="02020603050405020304" pitchFamily="18" charset="0"/>
              </a:rPr>
              <a:t>ОСАГО.</a:t>
            </a:r>
          </a:p>
          <a:p>
            <a:pPr marL="0" indent="0" algn="just">
              <a:spcBef>
                <a:spcPts val="0"/>
              </a:spcBef>
              <a:buNone/>
            </a:pPr>
            <a:r>
              <a:rPr lang="ru-RU" sz="1400" b="1" dirty="0" smtClean="0">
                <a:solidFill>
                  <a:schemeClr val="tx1"/>
                </a:solidFill>
                <a:cs typeface="Times New Roman" panose="02020603050405020304" pitchFamily="18" charset="0"/>
              </a:rPr>
              <a:t>     В рамках рассмотрения данной жалобы Апелляционная коллегия ФАС России руководствовалась разъяснениями Президиума ФАС России «Доказывание </a:t>
            </a:r>
            <a:r>
              <a:rPr lang="ru-RU" sz="1400" b="1" dirty="0">
                <a:solidFill>
                  <a:schemeClr val="tx1"/>
                </a:solidFill>
                <a:cs typeface="Times New Roman" panose="02020603050405020304" pitchFamily="18" charset="0"/>
              </a:rPr>
              <a:t>недопустимых соглашений (в том числе картелей) и согласованных действий на товарных рынках, в том числе на торгах», </a:t>
            </a:r>
            <a:r>
              <a:rPr lang="ru-RU" sz="1400" b="1" dirty="0" smtClean="0">
                <a:solidFill>
                  <a:schemeClr val="tx1"/>
                </a:solidFill>
                <a:cs typeface="Times New Roman" panose="02020603050405020304" pitchFamily="18" charset="0"/>
              </a:rPr>
              <a:t>утвержденными </a:t>
            </a:r>
            <a:r>
              <a:rPr lang="ru-RU" sz="1400" b="1" dirty="0">
                <a:solidFill>
                  <a:schemeClr val="tx1"/>
                </a:solidFill>
                <a:cs typeface="Times New Roman" panose="02020603050405020304" pitchFamily="18" charset="0"/>
              </a:rPr>
              <a:t>протоколом Президиума ФАС России от 17.02.2016 № </a:t>
            </a:r>
            <a:r>
              <a:rPr lang="ru-RU" sz="1400" b="1" dirty="0" smtClean="0">
                <a:solidFill>
                  <a:schemeClr val="tx1"/>
                </a:solidFill>
                <a:cs typeface="Times New Roman" panose="02020603050405020304" pitchFamily="18" charset="0"/>
              </a:rPr>
              <a:t>3.</a:t>
            </a:r>
            <a:endParaRPr lang="ru-RU" sz="1400" b="1" dirty="0">
              <a:solidFill>
                <a:schemeClr val="tx1"/>
              </a:solidFill>
              <a:cs typeface="Times New Roman" panose="02020603050405020304" pitchFamily="18" charset="0"/>
            </a:endParaRPr>
          </a:p>
          <a:p>
            <a:pPr marL="0" indent="0" algn="just">
              <a:spcBef>
                <a:spcPts val="0"/>
              </a:spcBef>
              <a:buNone/>
            </a:pPr>
            <a:endParaRPr lang="ru-RU" sz="1400" b="1" dirty="0" smtClean="0">
              <a:solidFill>
                <a:schemeClr val="tx1"/>
              </a:solidFill>
              <a:cs typeface="Times New Roman" panose="02020603050405020304" pitchFamily="18" charset="0"/>
            </a:endParaRPr>
          </a:p>
          <a:p>
            <a:pPr marL="0" indent="0" algn="just">
              <a:spcBef>
                <a:spcPts val="0"/>
              </a:spcBef>
              <a:buNone/>
            </a:pPr>
            <a:r>
              <a:rPr lang="ru-RU" sz="1400" b="1" dirty="0">
                <a:solidFill>
                  <a:schemeClr val="tx1"/>
                </a:solidFill>
                <a:cs typeface="Times New Roman" panose="02020603050405020304" pitchFamily="18" charset="0"/>
              </a:rPr>
              <a:t> </a:t>
            </a:r>
            <a:r>
              <a:rPr lang="ru-RU" sz="1400" b="1" dirty="0" smtClean="0">
                <a:solidFill>
                  <a:schemeClr val="tx1"/>
                </a:solidFill>
                <a:cs typeface="Times New Roman" panose="02020603050405020304" pitchFamily="18" charset="0"/>
              </a:rPr>
              <a:t> </a:t>
            </a:r>
            <a:r>
              <a:rPr lang="ru-RU" sz="1200" b="1" dirty="0" smtClean="0">
                <a:solidFill>
                  <a:schemeClr val="tx1"/>
                </a:solidFill>
                <a:cs typeface="Times New Roman" panose="02020603050405020304" pitchFamily="18" charset="0"/>
              </a:rPr>
              <a:t>   </a:t>
            </a:r>
            <a:r>
              <a:rPr lang="ru-RU" sz="1200" dirty="0" smtClean="0">
                <a:solidFill>
                  <a:schemeClr val="tx1"/>
                </a:solidFill>
                <a:cs typeface="Times New Roman" panose="02020603050405020304" pitchFamily="18" charset="0"/>
              </a:rPr>
              <a:t>К указанному выводу Апелляционная коллегия ФАС России пришла по итогам рассмотрения жалобы </a:t>
            </a:r>
            <a:r>
              <a:rPr lang="ru-RU" sz="1200" dirty="0">
                <a:solidFill>
                  <a:schemeClr val="tx1"/>
                </a:solidFill>
                <a:cs typeface="Times New Roman" panose="02020603050405020304" pitchFamily="18" charset="0"/>
              </a:rPr>
              <a:t>ПАО СК «Росгосстрах» на решение Управления Федеральной антимонопольной службы по Ростовской области от 14.06.2016 по делу № </a:t>
            </a:r>
            <a:r>
              <a:rPr lang="ru-RU" sz="1200" dirty="0" smtClean="0">
                <a:solidFill>
                  <a:schemeClr val="tx1"/>
                </a:solidFill>
                <a:cs typeface="Times New Roman" panose="02020603050405020304" pitchFamily="18" charset="0"/>
              </a:rPr>
              <a:t>1926/05. </a:t>
            </a:r>
          </a:p>
          <a:p>
            <a:pPr marL="0" indent="0" algn="just">
              <a:spcBef>
                <a:spcPts val="0"/>
              </a:spcBef>
              <a:buNone/>
            </a:pPr>
            <a:r>
              <a:rPr lang="ru-RU" sz="1200" dirty="0">
                <a:solidFill>
                  <a:schemeClr val="tx1"/>
                </a:solidFill>
                <a:cs typeface="Times New Roman" panose="02020603050405020304" pitchFamily="18" charset="0"/>
              </a:rPr>
              <a:t> </a:t>
            </a:r>
            <a:r>
              <a:rPr lang="ru-RU" sz="1200" dirty="0" smtClean="0">
                <a:solidFill>
                  <a:schemeClr val="tx1"/>
                </a:solidFill>
                <a:cs typeface="Times New Roman" panose="02020603050405020304" pitchFamily="18" charset="0"/>
              </a:rPr>
              <a:t>    Решение Ростовского УФАС России было также обжаловано в Арбитражный суд Ростовской области.</a:t>
            </a:r>
          </a:p>
          <a:p>
            <a:pPr marL="0" indent="0" algn="just">
              <a:spcBef>
                <a:spcPts val="0"/>
              </a:spcBef>
              <a:buNone/>
            </a:pPr>
            <a:r>
              <a:rPr lang="ru-RU" sz="1200" dirty="0" smtClean="0">
                <a:solidFill>
                  <a:schemeClr val="tx1"/>
                </a:solidFill>
                <a:cs typeface="Times New Roman" panose="02020603050405020304" pitchFamily="18" charset="0"/>
              </a:rPr>
              <a:t>     Решением АС Ростовской области от 07.11.2016 по делу № А53-20437/2016 в удовлетворении заявленных требований отказано.</a:t>
            </a:r>
          </a:p>
          <a:p>
            <a:pPr marL="0" indent="0" algn="just">
              <a:spcBef>
                <a:spcPts val="0"/>
              </a:spcBef>
              <a:buNone/>
            </a:pPr>
            <a:r>
              <a:rPr lang="ru-RU" sz="1200" dirty="0">
                <a:solidFill>
                  <a:schemeClr val="tx1"/>
                </a:solidFill>
                <a:cs typeface="Times New Roman" panose="02020603050405020304" pitchFamily="18" charset="0"/>
              </a:rPr>
              <a:t> </a:t>
            </a:r>
            <a:r>
              <a:rPr lang="ru-RU" sz="1200" dirty="0" smtClean="0">
                <a:solidFill>
                  <a:schemeClr val="tx1"/>
                </a:solidFill>
                <a:cs typeface="Times New Roman" panose="02020603050405020304" pitchFamily="18" charset="0"/>
              </a:rPr>
              <a:t>    Постановлением 15 арбитражного апелляционного суда от 20.01.2017 по делу № А53-20437/2016 решение АС Ростовской области от 07.11.2016 оставлено без изменения.</a:t>
            </a:r>
            <a:endParaRPr lang="en-US" sz="1200" dirty="0" smtClean="0">
              <a:solidFill>
                <a:schemeClr val="tx1"/>
              </a:solidFill>
              <a:cs typeface="Times New Roman" panose="02020603050405020304" pitchFamily="18" charset="0"/>
            </a:endParaRPr>
          </a:p>
          <a:p>
            <a:pPr marL="0" indent="0" algn="just">
              <a:spcBef>
                <a:spcPts val="0"/>
              </a:spcBef>
              <a:buNone/>
            </a:pPr>
            <a:r>
              <a:rPr lang="en-US" sz="1200" dirty="0">
                <a:solidFill>
                  <a:schemeClr val="tx1"/>
                </a:solidFill>
                <a:cs typeface="Times New Roman" panose="02020603050405020304" pitchFamily="18" charset="0"/>
              </a:rPr>
              <a:t> </a:t>
            </a:r>
            <a:r>
              <a:rPr lang="en-US" sz="1200" dirty="0" smtClean="0">
                <a:solidFill>
                  <a:schemeClr val="tx1"/>
                </a:solidFill>
                <a:cs typeface="Times New Roman" panose="02020603050405020304" pitchFamily="18" charset="0"/>
              </a:rPr>
              <a:t>    </a:t>
            </a:r>
            <a:r>
              <a:rPr lang="ru-RU" sz="1200" dirty="0" smtClean="0">
                <a:solidFill>
                  <a:schemeClr val="tx1"/>
                </a:solidFill>
                <a:cs typeface="Times New Roman" panose="02020603050405020304" pitchFamily="18" charset="0"/>
              </a:rPr>
              <a:t>Также решение Апелляционной коллегии ФАС России было обжаловано в Арбитражный суд города Москвы.</a:t>
            </a:r>
          </a:p>
          <a:p>
            <a:pPr marL="0" indent="0" algn="just">
              <a:spcBef>
                <a:spcPts val="0"/>
              </a:spcBef>
              <a:buNone/>
            </a:pPr>
            <a:r>
              <a:rPr lang="ru-RU" sz="1200" dirty="0">
                <a:solidFill>
                  <a:schemeClr val="tx1"/>
                </a:solidFill>
                <a:cs typeface="Times New Roman" panose="02020603050405020304" pitchFamily="18" charset="0"/>
              </a:rPr>
              <a:t> </a:t>
            </a:r>
            <a:r>
              <a:rPr lang="ru-RU" sz="1200" dirty="0" smtClean="0">
                <a:solidFill>
                  <a:schemeClr val="tx1"/>
                </a:solidFill>
                <a:cs typeface="Times New Roman" panose="02020603050405020304" pitchFamily="18" charset="0"/>
              </a:rPr>
              <a:t>    Определением АС города Москвы от 06.10.2016 по делу № А40-210365/16 производство по делу было приостановлено до вступления в законную силу судебного акта АС Ростовской области по делу № А53-20437/2016.</a:t>
            </a:r>
          </a:p>
          <a:p>
            <a:pPr marL="0" indent="0" algn="just">
              <a:spcBef>
                <a:spcPts val="0"/>
              </a:spcBef>
              <a:buNone/>
            </a:pPr>
            <a:r>
              <a:rPr lang="ru-RU" sz="1200" dirty="0">
                <a:solidFill>
                  <a:schemeClr val="tx1"/>
                </a:solidFill>
                <a:cs typeface="Times New Roman" panose="02020603050405020304" pitchFamily="18" charset="0"/>
              </a:rPr>
              <a:t> </a:t>
            </a:r>
            <a:r>
              <a:rPr lang="ru-RU" sz="1200" dirty="0" smtClean="0">
                <a:solidFill>
                  <a:schemeClr val="tx1"/>
                </a:solidFill>
                <a:cs typeface="Times New Roman" panose="02020603050405020304" pitchFamily="18" charset="0"/>
              </a:rPr>
              <a:t>    Определением АС города Москвы от 03.02.2017 по делу № А40-210365/16 возобновлено производство по делу.</a:t>
            </a:r>
          </a:p>
          <a:p>
            <a:pPr marL="0" indent="0" algn="just">
              <a:buNone/>
            </a:pPr>
            <a:r>
              <a:rPr lang="ru-RU" sz="1200" dirty="0" smtClean="0">
                <a:solidFill>
                  <a:schemeClr val="tx1"/>
                </a:solidFill>
                <a:cs typeface="Times New Roman" panose="02020603050405020304" pitchFamily="18" charset="0"/>
              </a:rPr>
              <a:t>     Решением АС города Москвы от 21.02.2017 в удовлетворении </a:t>
            </a:r>
            <a:r>
              <a:rPr lang="ru-RU" sz="1200" dirty="0">
                <a:solidFill>
                  <a:schemeClr val="tx1"/>
                </a:solidFill>
              </a:rPr>
              <a:t>требований </a:t>
            </a:r>
            <a:r>
              <a:rPr lang="ru-RU" sz="1200" dirty="0" smtClean="0">
                <a:solidFill>
                  <a:schemeClr val="tx1"/>
                </a:solidFill>
              </a:rPr>
              <a:t>о признании незаконным решения Апелляционной </a:t>
            </a:r>
            <a:r>
              <a:rPr lang="ru-RU" sz="1200" dirty="0">
                <a:solidFill>
                  <a:schemeClr val="tx1"/>
                </a:solidFill>
              </a:rPr>
              <a:t>коллегии ФАС России от 03.10.2016 г. </a:t>
            </a:r>
            <a:r>
              <a:rPr lang="ru-RU" sz="1200" dirty="0" smtClean="0">
                <a:solidFill>
                  <a:schemeClr val="tx1"/>
                </a:solidFill>
              </a:rPr>
              <a:t>отказано.</a:t>
            </a:r>
            <a:endParaRPr lang="ru-RU" sz="1200" dirty="0">
              <a:solidFill>
                <a:schemeClr val="tx1"/>
              </a:solidFill>
            </a:endParaRPr>
          </a:p>
          <a:p>
            <a:pPr marL="0" indent="0" algn="just">
              <a:spcBef>
                <a:spcPts val="0"/>
              </a:spcBef>
              <a:buNone/>
            </a:pPr>
            <a:endParaRPr lang="ru-RU" sz="1200" dirty="0" smtClean="0">
              <a:solidFill>
                <a:schemeClr val="tx1"/>
              </a:solidFill>
              <a:cs typeface="Times New Roman" panose="02020603050405020304" pitchFamily="18" charset="0"/>
            </a:endParaRPr>
          </a:p>
          <a:p>
            <a:pPr marL="0" indent="0" algn="just">
              <a:spcBef>
                <a:spcPts val="0"/>
              </a:spcBef>
              <a:buNone/>
            </a:pPr>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sz="1600" b="1" dirty="0" smtClean="0">
                <a:solidFill>
                  <a:schemeClr val="tx1"/>
                </a:solidFill>
                <a:latin typeface="Times New Roman" panose="02020603050405020304" pitchFamily="18" charset="0"/>
                <a:cs typeface="Times New Roman" panose="02020603050405020304" pitchFamily="18" charset="0"/>
              </a:rPr>
              <a:t>   </a:t>
            </a:r>
            <a:endParaRPr lang="ru-RU" sz="1600" b="1"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16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0"/>
          </p:nvPr>
        </p:nvSpPr>
        <p:spPr/>
        <p:txBody>
          <a:bodyPr/>
          <a:lstStyle/>
          <a:p>
            <a:pPr>
              <a:defRPr/>
            </a:pPr>
            <a:fld id="{9C0B33A0-2D83-4904-8E04-062BF1EF93B9}" type="slidenum">
              <a:rPr lang="ru-RU" smtClean="0">
                <a:solidFill>
                  <a:srgbClr val="FFFFFF"/>
                </a:solidFill>
              </a:rPr>
              <a:pPr>
                <a:defRPr/>
              </a:pPr>
              <a:t>11</a:t>
            </a:fld>
            <a:endParaRPr lang="ru-RU">
              <a:solidFill>
                <a:srgbClr val="FFFFFF"/>
              </a:solidFill>
            </a:endParaRPr>
          </a:p>
        </p:txBody>
      </p:sp>
    </p:spTree>
    <p:extLst>
      <p:ext uri="{BB962C8B-B14F-4D97-AF65-F5344CB8AC3E}">
        <p14:creationId xmlns:p14="http://schemas.microsoft.com/office/powerpoint/2010/main" val="3778221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12</a:t>
            </a:fld>
            <a:endParaRPr lang="ru-RU">
              <a:solidFill>
                <a:srgbClr val="FFFFFF"/>
              </a:solidFill>
            </a:endParaRPr>
          </a:p>
        </p:txBody>
      </p:sp>
      <p:sp>
        <p:nvSpPr>
          <p:cNvPr id="7" name="Скругленный прямоугольник 6"/>
          <p:cNvSpPr/>
          <p:nvPr/>
        </p:nvSpPr>
        <p:spPr>
          <a:xfrm>
            <a:off x="142407" y="1003726"/>
            <a:ext cx="8710648" cy="8887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000" b="1" dirty="0">
                <a:solidFill>
                  <a:schemeClr val="tx1"/>
                </a:solidFill>
              </a:rPr>
              <a:t> </a:t>
            </a:r>
            <a:r>
              <a:rPr lang="en-US" sz="2000" b="1" dirty="0" smtClean="0">
                <a:solidFill>
                  <a:schemeClr val="tx1"/>
                </a:solidFill>
              </a:rPr>
              <a:t>    </a:t>
            </a:r>
            <a:r>
              <a:rPr lang="ru-RU" sz="2000" b="1" dirty="0" smtClean="0">
                <a:solidFill>
                  <a:schemeClr val="tx1"/>
                </a:solidFill>
              </a:rPr>
              <a:t>1.Определение монопольно высокой и монопольно низкой цены товара</a:t>
            </a:r>
            <a:endParaRPr lang="ru-RU" sz="2000" b="1" dirty="0">
              <a:solidFill>
                <a:schemeClr val="tx1"/>
              </a:solidFill>
            </a:endParaRPr>
          </a:p>
        </p:txBody>
      </p:sp>
      <p:sp>
        <p:nvSpPr>
          <p:cNvPr id="2" name="Прямоугольник 1"/>
          <p:cNvSpPr/>
          <p:nvPr/>
        </p:nvSpPr>
        <p:spPr>
          <a:xfrm>
            <a:off x="1101437" y="0"/>
            <a:ext cx="6402677" cy="646331"/>
          </a:xfrm>
          <a:prstGeom prst="rect">
            <a:avLst/>
          </a:prstGeom>
        </p:spPr>
        <p:txBody>
          <a:bodyPr wrap="square">
            <a:spAutoFit/>
          </a:bodyPr>
          <a:lstStyle/>
          <a:p>
            <a:pPr algn="ctr"/>
            <a:r>
              <a:rPr lang="ru-RU" sz="2000" b="1" dirty="0" smtClean="0"/>
              <a:t>Разъяснение №1 </a:t>
            </a:r>
            <a:r>
              <a:rPr lang="ru-RU" sz="2000" b="1" dirty="0"/>
              <a:t>Президиума ФАС </a:t>
            </a:r>
            <a:r>
              <a:rPr lang="ru-RU" sz="2000" b="1" dirty="0" smtClean="0"/>
              <a:t>России</a:t>
            </a:r>
          </a:p>
          <a:p>
            <a:pPr algn="ctr"/>
            <a:r>
              <a:rPr lang="ru-RU" sz="1600" i="1" dirty="0" smtClean="0"/>
              <a:t>(утв. Протоколом от 10.02.2016 №2) </a:t>
            </a:r>
            <a:endParaRPr lang="ru-RU" sz="1600" i="1" dirty="0"/>
          </a:p>
        </p:txBody>
      </p:sp>
      <p:sp>
        <p:nvSpPr>
          <p:cNvPr id="6" name="Скругленный прямоугольник 5"/>
          <p:cNvSpPr/>
          <p:nvPr/>
        </p:nvSpPr>
        <p:spPr>
          <a:xfrm>
            <a:off x="342900" y="1892507"/>
            <a:ext cx="8510155" cy="3593894"/>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Wingdings" panose="05000000000000000000" pitchFamily="2" charset="2"/>
              <a:buChar char="Ø"/>
            </a:pPr>
            <a:r>
              <a:rPr lang="ru-RU" sz="1600" b="1" dirty="0">
                <a:solidFill>
                  <a:srgbClr val="3366FF"/>
                </a:solidFill>
              </a:rPr>
              <a:t>О</a:t>
            </a:r>
            <a:r>
              <a:rPr lang="ru-RU" sz="1600" b="1" dirty="0" smtClean="0">
                <a:solidFill>
                  <a:srgbClr val="3366FF"/>
                </a:solidFill>
              </a:rPr>
              <a:t>ценку цены товара на предмет того, является ли она монопольно высокой или низкой, необходимо начинать с установления наличия сопоставимых конкурентных рынков и установления цены товара на таких сопоставимых рынках.</a:t>
            </a:r>
          </a:p>
          <a:p>
            <a:pPr marL="285750" lvl="0" indent="-285750" algn="just">
              <a:buFont typeface="Wingdings" panose="05000000000000000000" pitchFamily="2" charset="2"/>
              <a:buChar char="Ø"/>
            </a:pPr>
            <a:r>
              <a:rPr lang="ru-RU" sz="1600" b="1" dirty="0" smtClean="0">
                <a:solidFill>
                  <a:schemeClr val="tx1"/>
                </a:solidFill>
              </a:rPr>
              <a:t>При </a:t>
            </a:r>
            <a:r>
              <a:rPr lang="ru-RU" sz="1600" b="1" dirty="0" smtClean="0">
                <a:solidFill>
                  <a:schemeClr val="tx1"/>
                </a:solidFill>
              </a:rPr>
              <a:t>применении метода сопоставимых рынков необходимо рассматривать </a:t>
            </a:r>
            <a:r>
              <a:rPr lang="ru-RU" sz="1600" b="1" dirty="0" smtClean="0">
                <a:solidFill>
                  <a:schemeClr val="tx2"/>
                </a:solidFill>
              </a:rPr>
              <a:t>такой </a:t>
            </a:r>
            <a:r>
              <a:rPr lang="ru-RU" sz="1600" b="1" dirty="0" smtClean="0">
                <a:solidFill>
                  <a:srgbClr val="00B050"/>
                </a:solidFill>
              </a:rPr>
              <a:t>рынок, который будет сопоставим </a:t>
            </a:r>
            <a:r>
              <a:rPr lang="ru-RU" sz="1600" b="1" dirty="0" smtClean="0">
                <a:solidFill>
                  <a:schemeClr val="tx1"/>
                </a:solidFill>
              </a:rPr>
              <a:t>по составу покупателей или продавцов товара, условиям обращения товара, условиям доступа на товарный рынок, государственному регулированию, включая налогообложение и таможенно-тарифное регулирование. </a:t>
            </a:r>
            <a:r>
              <a:rPr lang="ru-RU" sz="1600" b="1" dirty="0" smtClean="0">
                <a:solidFill>
                  <a:schemeClr val="tx2"/>
                </a:solidFill>
              </a:rPr>
              <a:t>При этом такой рынок </a:t>
            </a:r>
            <a:r>
              <a:rPr lang="ru-RU" sz="1600" b="1" dirty="0" smtClean="0">
                <a:solidFill>
                  <a:srgbClr val="00B050"/>
                </a:solidFill>
              </a:rPr>
              <a:t>должен находиться в состоянии конкуренции.</a:t>
            </a:r>
          </a:p>
          <a:p>
            <a:pPr marL="285750" lvl="0" indent="-285750" algn="just">
              <a:buFont typeface="Wingdings" panose="05000000000000000000" pitchFamily="2" charset="2"/>
              <a:buChar char="Ø"/>
            </a:pPr>
            <a:r>
              <a:rPr lang="ru-RU" sz="1600" b="1" dirty="0" smtClean="0">
                <a:solidFill>
                  <a:schemeClr val="tx1"/>
                </a:solidFill>
              </a:rPr>
              <a:t>Установление </a:t>
            </a:r>
            <a:r>
              <a:rPr lang="ru-RU" sz="1600" b="1" dirty="0" smtClean="0">
                <a:solidFill>
                  <a:schemeClr val="tx1"/>
                </a:solidFill>
              </a:rPr>
              <a:t>наличия сопоставимого конкурентного рынка </a:t>
            </a:r>
            <a:r>
              <a:rPr lang="ru-RU" sz="1600" b="1" dirty="0" smtClean="0">
                <a:solidFill>
                  <a:srgbClr val="FF0000"/>
                </a:solidFill>
              </a:rPr>
              <a:t>осуществляется</a:t>
            </a:r>
            <a:r>
              <a:rPr lang="ru-RU" sz="1600" b="1" dirty="0" smtClean="0">
                <a:solidFill>
                  <a:srgbClr val="CA6DD9"/>
                </a:solidFill>
              </a:rPr>
              <a:t> </a:t>
            </a:r>
            <a:r>
              <a:rPr lang="ru-RU" sz="1600" b="1" dirty="0" smtClean="0">
                <a:solidFill>
                  <a:schemeClr val="tx1"/>
                </a:solidFill>
              </a:rPr>
              <a:t>антимонопольным органом </a:t>
            </a:r>
            <a:r>
              <a:rPr lang="ru-RU" sz="1600" b="1" dirty="0" smtClean="0">
                <a:solidFill>
                  <a:srgbClr val="FF0000"/>
                </a:solidFill>
              </a:rPr>
              <a:t>с учетом сведений, представленных лицами, участвующими в деле </a:t>
            </a:r>
            <a:r>
              <a:rPr lang="ru-RU" sz="1600" b="1" dirty="0" smtClean="0">
                <a:solidFill>
                  <a:schemeClr val="tx1"/>
                </a:solidFill>
              </a:rPr>
              <a:t>(</a:t>
            </a:r>
            <a:r>
              <a:rPr lang="ru-RU" sz="1600" i="1" dirty="0" smtClean="0">
                <a:solidFill>
                  <a:schemeClr val="tx1"/>
                </a:solidFill>
              </a:rPr>
              <a:t>постановление Арбитражного суда Московского округа от 16.09.2009 № КА-А40/8589-09</a:t>
            </a:r>
            <a:r>
              <a:rPr lang="ru-RU" sz="1600" b="1" dirty="0" smtClean="0">
                <a:solidFill>
                  <a:schemeClr val="tx1"/>
                </a:solidFill>
              </a:rPr>
              <a:t>).</a:t>
            </a:r>
          </a:p>
        </p:txBody>
      </p:sp>
      <p:sp>
        <p:nvSpPr>
          <p:cNvPr id="8" name="Скругленный прямоугольник 7"/>
          <p:cNvSpPr/>
          <p:nvPr/>
        </p:nvSpPr>
        <p:spPr>
          <a:xfrm>
            <a:off x="142407" y="5467811"/>
            <a:ext cx="8847769" cy="12647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Tx/>
              <a:buChar char="-"/>
            </a:pPr>
            <a:r>
              <a:rPr lang="ru-RU" sz="1400" b="1" dirty="0" smtClean="0">
                <a:solidFill>
                  <a:schemeClr val="tx1"/>
                </a:solidFill>
              </a:rPr>
              <a:t>постановление АС ДВО </a:t>
            </a:r>
            <a:r>
              <a:rPr lang="ru-RU" sz="1400" b="1" dirty="0" smtClean="0">
                <a:solidFill>
                  <a:schemeClr val="tx1"/>
                </a:solidFill>
              </a:rPr>
              <a:t>от 02.02.2017 по делу №Ф03-6587/2016;</a:t>
            </a:r>
          </a:p>
          <a:p>
            <a:pPr marL="285750" lvl="0" indent="-285750" algn="just">
              <a:buFontTx/>
              <a:buChar char="-"/>
            </a:pPr>
            <a:r>
              <a:rPr lang="ru-RU" sz="1400" b="1" dirty="0" smtClean="0">
                <a:solidFill>
                  <a:schemeClr val="tx1"/>
                </a:solidFill>
              </a:rPr>
              <a:t>постановления </a:t>
            </a:r>
            <a:r>
              <a:rPr lang="ru-RU" sz="1400" b="1" dirty="0" smtClean="0">
                <a:solidFill>
                  <a:schemeClr val="tx1"/>
                </a:solidFill>
              </a:rPr>
              <a:t>4 ААС </a:t>
            </a:r>
            <a:r>
              <a:rPr lang="ru-RU" sz="1400" b="1" dirty="0" smtClean="0">
                <a:solidFill>
                  <a:schemeClr val="tx1"/>
                </a:solidFill>
              </a:rPr>
              <a:t>от 11.01.2017 по делу № </a:t>
            </a:r>
            <a:r>
              <a:rPr lang="ru-RU" sz="1400" b="1" dirty="0" smtClean="0">
                <a:solidFill>
                  <a:srgbClr val="FF0000"/>
                </a:solidFill>
              </a:rPr>
              <a:t>А58-352/2016</a:t>
            </a:r>
            <a:r>
              <a:rPr lang="ru-RU" sz="1400" b="1" dirty="0" smtClean="0">
                <a:solidFill>
                  <a:schemeClr val="tx1"/>
                </a:solidFill>
              </a:rPr>
              <a:t>,</a:t>
            </a:r>
          </a:p>
          <a:p>
            <a:pPr marL="285750" lvl="0" indent="-285750" algn="just">
              <a:buFontTx/>
              <a:buChar char="-"/>
            </a:pPr>
            <a:r>
              <a:rPr lang="ru-RU" sz="1400" b="1" dirty="0" smtClean="0">
                <a:solidFill>
                  <a:schemeClr val="tx1"/>
                </a:solidFill>
              </a:rPr>
              <a:t>постановление 6 ААС </a:t>
            </a:r>
            <a:r>
              <a:rPr lang="ru-RU" sz="1400" b="1" dirty="0" smtClean="0">
                <a:solidFill>
                  <a:schemeClr val="tx1"/>
                </a:solidFill>
              </a:rPr>
              <a:t>от 20.10.2016 №06-АП-5549/2016;</a:t>
            </a:r>
          </a:p>
          <a:p>
            <a:pPr marL="285750" lvl="0" indent="-285750" algn="just">
              <a:buFontTx/>
              <a:buChar char="-"/>
            </a:pPr>
            <a:r>
              <a:rPr lang="ru-RU" sz="1400" b="1" dirty="0" smtClean="0">
                <a:solidFill>
                  <a:schemeClr val="tx1"/>
                </a:solidFill>
              </a:rPr>
              <a:t>решение </a:t>
            </a:r>
            <a:r>
              <a:rPr lang="ru-RU" sz="1400" b="1" dirty="0" smtClean="0">
                <a:solidFill>
                  <a:schemeClr val="tx1"/>
                </a:solidFill>
              </a:rPr>
              <a:t>АС </a:t>
            </a:r>
            <a:r>
              <a:rPr lang="ru-RU" sz="1400" b="1" dirty="0" smtClean="0">
                <a:solidFill>
                  <a:schemeClr val="tx1"/>
                </a:solidFill>
              </a:rPr>
              <a:t>Республики Крым от 06.02.2017 по делу №</a:t>
            </a:r>
            <a:r>
              <a:rPr lang="ru-RU" sz="1400" b="1" dirty="0" smtClean="0">
                <a:solidFill>
                  <a:srgbClr val="FF0000"/>
                </a:solidFill>
              </a:rPr>
              <a:t>А83-5668/2016</a:t>
            </a:r>
            <a:r>
              <a:rPr lang="ru-RU" sz="1400" b="1" dirty="0" smtClean="0">
                <a:solidFill>
                  <a:schemeClr val="tx1"/>
                </a:solidFill>
              </a:rPr>
              <a:t>;</a:t>
            </a:r>
          </a:p>
          <a:p>
            <a:pPr marL="285750" lvl="0" indent="-285750" algn="just">
              <a:buFontTx/>
              <a:buChar char="-"/>
            </a:pPr>
            <a:r>
              <a:rPr lang="ru-RU" sz="1400" b="1" dirty="0" smtClean="0">
                <a:solidFill>
                  <a:schemeClr val="tx1"/>
                </a:solidFill>
              </a:rPr>
              <a:t>решение </a:t>
            </a:r>
            <a:r>
              <a:rPr lang="ru-RU" sz="1400" b="1" dirty="0" smtClean="0">
                <a:solidFill>
                  <a:schemeClr val="tx1"/>
                </a:solidFill>
              </a:rPr>
              <a:t>АС </a:t>
            </a:r>
            <a:r>
              <a:rPr lang="ru-RU" sz="1400" b="1" dirty="0" smtClean="0">
                <a:solidFill>
                  <a:schemeClr val="tx1"/>
                </a:solidFill>
              </a:rPr>
              <a:t>Магаданской области от 31.01.2017 по делу № </a:t>
            </a:r>
            <a:r>
              <a:rPr lang="ru-RU" sz="1400" b="1" dirty="0" smtClean="0">
                <a:solidFill>
                  <a:srgbClr val="FF0000"/>
                </a:solidFill>
              </a:rPr>
              <a:t>А37-2002/2016</a:t>
            </a:r>
            <a:r>
              <a:rPr lang="ru-RU" sz="1400" b="1" dirty="0" smtClean="0">
                <a:solidFill>
                  <a:schemeClr val="tx1"/>
                </a:solidFill>
              </a:rPr>
              <a:t>.  </a:t>
            </a:r>
            <a:endParaRPr lang="en-US" sz="1400" b="1" dirty="0">
              <a:solidFill>
                <a:schemeClr val="tx1"/>
              </a:solidFill>
            </a:endParaRPr>
          </a:p>
        </p:txBody>
      </p:sp>
    </p:spTree>
    <p:extLst>
      <p:ext uri="{BB962C8B-B14F-4D97-AF65-F5344CB8AC3E}">
        <p14:creationId xmlns:p14="http://schemas.microsoft.com/office/powerpoint/2010/main" val="464222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13</a:t>
            </a:fld>
            <a:endParaRPr lang="ru-RU">
              <a:solidFill>
                <a:srgbClr val="FFFFFF"/>
              </a:solidFill>
            </a:endParaRPr>
          </a:p>
        </p:txBody>
      </p:sp>
      <p:sp>
        <p:nvSpPr>
          <p:cNvPr id="7" name="Скругленный прямоугольник 6"/>
          <p:cNvSpPr/>
          <p:nvPr/>
        </p:nvSpPr>
        <p:spPr>
          <a:xfrm>
            <a:off x="222351" y="1106275"/>
            <a:ext cx="8710648" cy="79526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000" b="1" dirty="0" smtClean="0">
                <a:solidFill>
                  <a:schemeClr val="tx1"/>
                </a:solidFill>
              </a:rPr>
              <a:t>       2</a:t>
            </a:r>
            <a:r>
              <a:rPr lang="ru-RU" sz="2000" b="1" dirty="0" smtClean="0">
                <a:solidFill>
                  <a:schemeClr val="tx1"/>
                </a:solidFill>
              </a:rPr>
              <a:t>.О «вертикальных» соглашениях, в том числе дилерских соглашениях</a:t>
            </a:r>
            <a:endParaRPr lang="ru-RU" sz="2000" b="1" dirty="0">
              <a:solidFill>
                <a:schemeClr val="tx1"/>
              </a:solidFill>
            </a:endParaRPr>
          </a:p>
        </p:txBody>
      </p:sp>
      <p:sp>
        <p:nvSpPr>
          <p:cNvPr id="2" name="Прямоугольник 1"/>
          <p:cNvSpPr/>
          <p:nvPr/>
        </p:nvSpPr>
        <p:spPr>
          <a:xfrm>
            <a:off x="1101437" y="0"/>
            <a:ext cx="6402677" cy="646331"/>
          </a:xfrm>
          <a:prstGeom prst="rect">
            <a:avLst/>
          </a:prstGeom>
        </p:spPr>
        <p:txBody>
          <a:bodyPr wrap="square">
            <a:spAutoFit/>
          </a:bodyPr>
          <a:lstStyle/>
          <a:p>
            <a:pPr algn="ctr"/>
            <a:r>
              <a:rPr lang="ru-RU" sz="2000" b="1" dirty="0" smtClean="0"/>
              <a:t>Разъяснение №</a:t>
            </a:r>
            <a:r>
              <a:rPr lang="en-US" sz="2000" b="1" dirty="0" smtClean="0"/>
              <a:t>2</a:t>
            </a:r>
            <a:r>
              <a:rPr lang="ru-RU" sz="2000" b="1" dirty="0" smtClean="0"/>
              <a:t> </a:t>
            </a:r>
            <a:r>
              <a:rPr lang="ru-RU" sz="2000" b="1" dirty="0"/>
              <a:t>Президиума ФАС </a:t>
            </a:r>
            <a:r>
              <a:rPr lang="ru-RU" sz="2000" b="1" dirty="0" smtClean="0"/>
              <a:t>России</a:t>
            </a:r>
          </a:p>
          <a:p>
            <a:pPr algn="ctr"/>
            <a:r>
              <a:rPr lang="ru-RU" sz="1600" i="1" dirty="0" smtClean="0"/>
              <a:t>(утв. Протоколом от </a:t>
            </a:r>
            <a:r>
              <a:rPr lang="ru-RU" sz="1600" i="1" dirty="0"/>
              <a:t>17.02.2016 № </a:t>
            </a:r>
            <a:r>
              <a:rPr lang="ru-RU" sz="1600" i="1" dirty="0" smtClean="0"/>
              <a:t>3) </a:t>
            </a:r>
            <a:endParaRPr lang="ru-RU" sz="1600" i="1" dirty="0"/>
          </a:p>
        </p:txBody>
      </p:sp>
      <p:sp>
        <p:nvSpPr>
          <p:cNvPr id="6" name="Скругленный прямоугольник 5"/>
          <p:cNvSpPr/>
          <p:nvPr/>
        </p:nvSpPr>
        <p:spPr>
          <a:xfrm>
            <a:off x="301336" y="2047008"/>
            <a:ext cx="8631663" cy="4533179"/>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Wingdings" panose="05000000000000000000" pitchFamily="2" charset="2"/>
              <a:buChar char="ü"/>
            </a:pPr>
            <a:r>
              <a:rPr lang="ru-RU" b="1" dirty="0" smtClean="0">
                <a:solidFill>
                  <a:srgbClr val="FF0000"/>
                </a:solidFill>
              </a:rPr>
              <a:t>«Г</a:t>
            </a:r>
            <a:r>
              <a:rPr lang="ru-RU" b="1" dirty="0" smtClean="0">
                <a:solidFill>
                  <a:schemeClr val="tx2"/>
                </a:solidFill>
              </a:rPr>
              <a:t>ражданско-правовые договоры или соглашения, которые не предусматривают передачу товара от одного лица другому, не могут рассматриваться в качестве вертикальных соглашений </a:t>
            </a:r>
            <a:r>
              <a:rPr lang="ru-RU" b="1" dirty="0" smtClean="0">
                <a:solidFill>
                  <a:srgbClr val="FF0000"/>
                </a:solidFill>
              </a:rPr>
              <a:t>(!)</a:t>
            </a:r>
            <a:r>
              <a:rPr lang="ru-RU" b="1" dirty="0" smtClean="0">
                <a:solidFill>
                  <a:schemeClr val="tx2"/>
                </a:solidFill>
              </a:rPr>
              <a:t>.</a:t>
            </a:r>
          </a:p>
          <a:p>
            <a:pPr lvl="0" algn="just"/>
            <a:endParaRPr lang="ru-RU" b="1" dirty="0" smtClean="0">
              <a:solidFill>
                <a:schemeClr val="tx2"/>
              </a:solidFill>
            </a:endParaRPr>
          </a:p>
          <a:p>
            <a:pPr marL="285750" lvl="0" indent="-285750" algn="just">
              <a:buFont typeface="Wingdings" panose="05000000000000000000" pitchFamily="2" charset="2"/>
              <a:buChar char="ü"/>
            </a:pPr>
            <a:r>
              <a:rPr lang="ru-RU" b="1" dirty="0" smtClean="0">
                <a:solidFill>
                  <a:srgbClr val="FF0000"/>
                </a:solidFill>
              </a:rPr>
              <a:t>Е</a:t>
            </a:r>
            <a:r>
              <a:rPr lang="ru-RU" b="1" dirty="0" smtClean="0">
                <a:solidFill>
                  <a:schemeClr val="tx2"/>
                </a:solidFill>
              </a:rPr>
              <a:t>сли агент заключает от имени принципала договор поставки товара или договор купли-продажи, а не агентский договор, то такой договор будет являться «вертикальным» соглашением </a:t>
            </a:r>
            <a:r>
              <a:rPr lang="ru-RU" b="1" dirty="0" smtClean="0">
                <a:solidFill>
                  <a:srgbClr val="FF0000"/>
                </a:solidFill>
              </a:rPr>
              <a:t>(!)</a:t>
            </a:r>
            <a:r>
              <a:rPr lang="ru-RU" b="1" dirty="0" smtClean="0">
                <a:solidFill>
                  <a:schemeClr val="tx2"/>
                </a:solidFill>
              </a:rPr>
              <a:t>.</a:t>
            </a:r>
          </a:p>
          <a:p>
            <a:pPr lvl="0" algn="just"/>
            <a:endParaRPr lang="ru-RU" b="1" dirty="0" smtClean="0">
              <a:solidFill>
                <a:schemeClr val="tx2"/>
              </a:solidFill>
            </a:endParaRPr>
          </a:p>
          <a:p>
            <a:pPr lvl="0" algn="just"/>
            <a:r>
              <a:rPr lang="ru-RU" b="1" dirty="0" smtClean="0">
                <a:solidFill>
                  <a:srgbClr val="3366FF"/>
                </a:solidFill>
              </a:rPr>
              <a:t>(!) О</a:t>
            </a:r>
            <a:r>
              <a:rPr lang="ru-RU" b="1" dirty="0" smtClean="0">
                <a:solidFill>
                  <a:schemeClr val="tx1"/>
                </a:solidFill>
              </a:rPr>
              <a:t>свобождение от запретов, установленных ст.11 Закона о защите конкуренции, соглашений между хозяйствующими субъектами, входящими в одну группу лиц, если одним из таких субъектов в отношении другого установлен контроль либо если такие субъекты находятся под контролем одного лица (ч. 8 ст. 11 Закона о защите конкуренции), не исключает возможность применения в отношении «вертикальных» соглашений иных антимонопольных ограничений.</a:t>
            </a:r>
          </a:p>
        </p:txBody>
      </p:sp>
    </p:spTree>
    <p:extLst>
      <p:ext uri="{BB962C8B-B14F-4D97-AF65-F5344CB8AC3E}">
        <p14:creationId xmlns:p14="http://schemas.microsoft.com/office/powerpoint/2010/main" val="525195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14</a:t>
            </a:fld>
            <a:endParaRPr lang="ru-RU">
              <a:solidFill>
                <a:srgbClr val="FFFFFF"/>
              </a:solidFill>
            </a:endParaRPr>
          </a:p>
        </p:txBody>
      </p:sp>
      <p:sp>
        <p:nvSpPr>
          <p:cNvPr id="7" name="Скругленный прямоугольник 6"/>
          <p:cNvSpPr/>
          <p:nvPr/>
        </p:nvSpPr>
        <p:spPr>
          <a:xfrm>
            <a:off x="222351" y="1028700"/>
            <a:ext cx="8710648" cy="97674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000" b="1" dirty="0" smtClean="0">
                <a:solidFill>
                  <a:schemeClr val="tx1"/>
                </a:solidFill>
              </a:rPr>
              <a:t>       </a:t>
            </a:r>
            <a:r>
              <a:rPr lang="ru-RU" sz="2000" b="1" dirty="0" smtClean="0">
                <a:solidFill>
                  <a:schemeClr val="tx1"/>
                </a:solidFill>
              </a:rPr>
              <a:t>3.Доказывание недопустимых соглашений (в том числе картелей) и согласованных действий на товарных рынках, в том числе на торгах</a:t>
            </a:r>
            <a:endParaRPr lang="ru-RU" sz="2000" b="1" dirty="0">
              <a:solidFill>
                <a:schemeClr val="tx1"/>
              </a:solidFill>
            </a:endParaRPr>
          </a:p>
        </p:txBody>
      </p:sp>
      <p:sp>
        <p:nvSpPr>
          <p:cNvPr id="2" name="Прямоугольник 1"/>
          <p:cNvSpPr/>
          <p:nvPr/>
        </p:nvSpPr>
        <p:spPr>
          <a:xfrm>
            <a:off x="1101437" y="0"/>
            <a:ext cx="6402677" cy="646331"/>
          </a:xfrm>
          <a:prstGeom prst="rect">
            <a:avLst/>
          </a:prstGeom>
        </p:spPr>
        <p:txBody>
          <a:bodyPr wrap="square">
            <a:spAutoFit/>
          </a:bodyPr>
          <a:lstStyle/>
          <a:p>
            <a:pPr algn="ctr"/>
            <a:r>
              <a:rPr lang="ru-RU" sz="2000" b="1" dirty="0" smtClean="0"/>
              <a:t>Разъяснение №3 </a:t>
            </a:r>
            <a:r>
              <a:rPr lang="ru-RU" sz="2000" b="1" dirty="0"/>
              <a:t>Президиума ФАС </a:t>
            </a:r>
            <a:r>
              <a:rPr lang="ru-RU" sz="2000" b="1" dirty="0" smtClean="0"/>
              <a:t>России</a:t>
            </a:r>
          </a:p>
          <a:p>
            <a:pPr algn="ctr"/>
            <a:r>
              <a:rPr lang="ru-RU" sz="1600" i="1" dirty="0" smtClean="0"/>
              <a:t>(утв. Протоколом от </a:t>
            </a:r>
            <a:r>
              <a:rPr lang="ru-RU" sz="1600" i="1" dirty="0"/>
              <a:t>17.02.2016 № </a:t>
            </a:r>
            <a:r>
              <a:rPr lang="ru-RU" sz="1600" i="1" dirty="0" smtClean="0"/>
              <a:t>3) </a:t>
            </a:r>
            <a:endParaRPr lang="ru-RU" sz="1600" i="1" dirty="0"/>
          </a:p>
        </p:txBody>
      </p:sp>
      <p:sp>
        <p:nvSpPr>
          <p:cNvPr id="10" name="Скругленный прямоугольник 9"/>
          <p:cNvSpPr/>
          <p:nvPr/>
        </p:nvSpPr>
        <p:spPr>
          <a:xfrm>
            <a:off x="665018" y="2325468"/>
            <a:ext cx="8084127" cy="397971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ru-RU" sz="1500" b="1" dirty="0" smtClean="0">
                <a:solidFill>
                  <a:srgbClr val="FF0000"/>
                </a:solidFill>
              </a:rPr>
              <a:t>П</a:t>
            </a:r>
            <a:r>
              <a:rPr lang="ru-RU" sz="1500" b="1" dirty="0" smtClean="0">
                <a:solidFill>
                  <a:schemeClr val="tx2"/>
                </a:solidFill>
              </a:rPr>
              <a:t>ри </a:t>
            </a:r>
            <a:r>
              <a:rPr lang="ru-RU" sz="1500" b="1" dirty="0">
                <a:solidFill>
                  <a:schemeClr val="tx2"/>
                </a:solidFill>
              </a:rPr>
              <a:t>доказывании </a:t>
            </a:r>
            <a:r>
              <a:rPr lang="ru-RU" sz="1500" b="1" dirty="0" err="1">
                <a:solidFill>
                  <a:schemeClr val="tx2"/>
                </a:solidFill>
              </a:rPr>
              <a:t>антиконкурентных</a:t>
            </a:r>
            <a:r>
              <a:rPr lang="ru-RU" sz="1500" b="1" dirty="0">
                <a:solidFill>
                  <a:schemeClr val="tx2"/>
                </a:solidFill>
              </a:rPr>
              <a:t> соглашений и согласованных действий могут использоваться </a:t>
            </a:r>
            <a:r>
              <a:rPr lang="ru-RU" sz="1500" b="1" dirty="0">
                <a:solidFill>
                  <a:srgbClr val="3366FF"/>
                </a:solidFill>
              </a:rPr>
              <a:t>прямые и косвенные доказательства</a:t>
            </a:r>
            <a:r>
              <a:rPr lang="ru-RU" sz="1500" b="1" dirty="0" smtClean="0">
                <a:solidFill>
                  <a:schemeClr val="tx2"/>
                </a:solidFill>
              </a:rPr>
              <a:t>.</a:t>
            </a:r>
          </a:p>
          <a:p>
            <a:pPr marL="285750" indent="-285750" algn="just">
              <a:buFont typeface="Wingdings" panose="05000000000000000000" pitchFamily="2" charset="2"/>
              <a:buChar char="ü"/>
            </a:pPr>
            <a:r>
              <a:rPr lang="ru-RU" sz="1500" b="1" dirty="0">
                <a:solidFill>
                  <a:srgbClr val="FF0000"/>
                </a:solidFill>
              </a:rPr>
              <a:t>Ф</a:t>
            </a:r>
            <a:r>
              <a:rPr lang="ru-RU" sz="1500" b="1" dirty="0">
                <a:solidFill>
                  <a:schemeClr val="tx2"/>
                </a:solidFill>
              </a:rPr>
              <a:t>акт заключения </a:t>
            </a:r>
            <a:r>
              <a:rPr lang="ru-RU" sz="1500" b="1" dirty="0" err="1">
                <a:solidFill>
                  <a:schemeClr val="tx2"/>
                </a:solidFill>
              </a:rPr>
              <a:t>антиконкурентного</a:t>
            </a:r>
            <a:r>
              <a:rPr lang="ru-RU" sz="1500" b="1" dirty="0">
                <a:solidFill>
                  <a:schemeClr val="tx2"/>
                </a:solidFill>
              </a:rPr>
              <a:t> соглашения может быть установлен как на основании прямых доказательств так и совокупности косвенных доказательств</a:t>
            </a:r>
            <a:r>
              <a:rPr lang="ru-RU" sz="1500" b="1" dirty="0" smtClean="0">
                <a:solidFill>
                  <a:schemeClr val="tx2"/>
                </a:solidFill>
              </a:rPr>
              <a:t>. Таким образом, суд и антимонопольный орган </a:t>
            </a:r>
            <a:r>
              <a:rPr lang="ru-RU" sz="1500" b="1" dirty="0" smtClean="0">
                <a:solidFill>
                  <a:srgbClr val="FF0000"/>
                </a:solidFill>
              </a:rPr>
              <a:t>не обязан утруждать себя поиском прямых доказательств, при наличии совокупности косвенных доказательств,</a:t>
            </a:r>
            <a:r>
              <a:rPr lang="ru-RU" sz="1500" b="1" dirty="0" smtClean="0">
                <a:solidFill>
                  <a:schemeClr val="tx2"/>
                </a:solidFill>
              </a:rPr>
              <a:t> свидетельствующих о наличии недопустимых ограничивающих конкуренцию соглашений и согласованных действий</a:t>
            </a:r>
            <a:endParaRPr lang="ru-RU" sz="1500" b="1" dirty="0">
              <a:solidFill>
                <a:schemeClr val="tx2"/>
              </a:solidFill>
            </a:endParaRPr>
          </a:p>
          <a:p>
            <a:pPr marL="742950" lvl="1" indent="-285750" algn="just">
              <a:buFont typeface="Wingdings" panose="05000000000000000000" pitchFamily="2" charset="2"/>
              <a:buChar char="ü"/>
            </a:pPr>
            <a:r>
              <a:rPr lang="ru-RU" sz="1400" i="1" dirty="0" smtClean="0">
                <a:solidFill>
                  <a:srgbClr val="FF0000"/>
                </a:solidFill>
              </a:rPr>
              <a:t>А</a:t>
            </a:r>
            <a:r>
              <a:rPr lang="ru-RU" sz="1400" i="1" dirty="0" smtClean="0">
                <a:solidFill>
                  <a:schemeClr val="tx2"/>
                </a:solidFill>
              </a:rPr>
              <a:t>рбитражный </a:t>
            </a:r>
            <a:r>
              <a:rPr lang="ru-RU" sz="1400" i="1" dirty="0">
                <a:solidFill>
                  <a:schemeClr val="tx2"/>
                </a:solidFill>
              </a:rPr>
              <a:t>суд Северо-Западного округа в постановлении от 23.04.2015 по делу </a:t>
            </a:r>
            <a:r>
              <a:rPr lang="ru-RU" sz="1400" i="1" dirty="0" smtClean="0">
                <a:solidFill>
                  <a:schemeClr val="tx2"/>
                </a:solidFill>
              </a:rPr>
              <a:t>№ А42-2564/2014:</a:t>
            </a:r>
            <a:r>
              <a:rPr lang="ru-RU" sz="1400" b="1" dirty="0" smtClean="0">
                <a:solidFill>
                  <a:schemeClr val="tx2"/>
                </a:solidFill>
              </a:rPr>
              <a:t> для </a:t>
            </a:r>
            <a:r>
              <a:rPr lang="ru-RU" sz="1400" b="1" dirty="0">
                <a:solidFill>
                  <a:schemeClr val="tx2"/>
                </a:solidFill>
              </a:rPr>
              <a:t>констатации </a:t>
            </a:r>
            <a:r>
              <a:rPr lang="ru-RU" sz="1400" b="1" dirty="0" err="1">
                <a:solidFill>
                  <a:schemeClr val="tx2"/>
                </a:solidFill>
              </a:rPr>
              <a:t>антиконкурентного</a:t>
            </a:r>
            <a:r>
              <a:rPr lang="ru-RU" sz="1400" b="1" dirty="0">
                <a:solidFill>
                  <a:schemeClr val="tx2"/>
                </a:solidFill>
              </a:rPr>
              <a:t> соглашения необходимо проанализировать ряд косвенных доказательств, сопоставив каждое из них с другими и не обременяя процесс доказывания обязательным поиском хотя бы одного прямого доказательства. По итогам доказывания совокупность косвенных признаков соглашения и (или) согласованных действий (при отсутствии доказательств обратного) может сыграть решающую роль.</a:t>
            </a:r>
          </a:p>
        </p:txBody>
      </p:sp>
    </p:spTree>
    <p:extLst>
      <p:ext uri="{BB962C8B-B14F-4D97-AF65-F5344CB8AC3E}">
        <p14:creationId xmlns:p14="http://schemas.microsoft.com/office/powerpoint/2010/main" val="2191766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15</a:t>
            </a:fld>
            <a:endParaRPr lang="ru-RU">
              <a:solidFill>
                <a:srgbClr val="FFFFFF"/>
              </a:solidFill>
            </a:endParaRPr>
          </a:p>
        </p:txBody>
      </p:sp>
      <p:sp>
        <p:nvSpPr>
          <p:cNvPr id="2" name="Прямоугольник 1"/>
          <p:cNvSpPr/>
          <p:nvPr/>
        </p:nvSpPr>
        <p:spPr>
          <a:xfrm>
            <a:off x="1101437" y="0"/>
            <a:ext cx="6402677" cy="646331"/>
          </a:xfrm>
          <a:prstGeom prst="rect">
            <a:avLst/>
          </a:prstGeom>
        </p:spPr>
        <p:txBody>
          <a:bodyPr wrap="square">
            <a:spAutoFit/>
          </a:bodyPr>
          <a:lstStyle/>
          <a:p>
            <a:pPr algn="ctr"/>
            <a:r>
              <a:rPr lang="ru-RU" sz="2000" b="1" dirty="0" smtClean="0"/>
              <a:t>Разъяснение №3 </a:t>
            </a:r>
            <a:r>
              <a:rPr lang="ru-RU" sz="2000" b="1" dirty="0"/>
              <a:t>Президиума ФАС </a:t>
            </a:r>
            <a:r>
              <a:rPr lang="ru-RU" sz="2000" b="1" dirty="0" smtClean="0"/>
              <a:t>России</a:t>
            </a:r>
          </a:p>
          <a:p>
            <a:pPr algn="ctr"/>
            <a:r>
              <a:rPr lang="ru-RU" sz="1600" i="1" dirty="0" smtClean="0"/>
              <a:t>(утв. Протоколом от </a:t>
            </a:r>
            <a:r>
              <a:rPr lang="ru-RU" sz="1600" i="1" dirty="0"/>
              <a:t>17.02.2016 № </a:t>
            </a:r>
            <a:r>
              <a:rPr lang="ru-RU" sz="1600" i="1" dirty="0" smtClean="0"/>
              <a:t>3) </a:t>
            </a:r>
            <a:endParaRPr lang="ru-RU" sz="1600" i="1" dirty="0"/>
          </a:p>
        </p:txBody>
      </p:sp>
      <p:sp>
        <p:nvSpPr>
          <p:cNvPr id="10" name="Скругленный прямоугольник 9"/>
          <p:cNvSpPr/>
          <p:nvPr/>
        </p:nvSpPr>
        <p:spPr>
          <a:xfrm>
            <a:off x="644236" y="1039091"/>
            <a:ext cx="8084127" cy="418198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600"/>
              </a:spcBef>
              <a:buFont typeface="Wingdings" panose="05000000000000000000" pitchFamily="2" charset="2"/>
              <a:buChar char="ü"/>
            </a:pPr>
            <a:r>
              <a:rPr lang="ru-RU" sz="1500" b="1" dirty="0" smtClean="0">
                <a:solidFill>
                  <a:srgbClr val="FF0000"/>
                </a:solidFill>
              </a:rPr>
              <a:t>П</a:t>
            </a:r>
            <a:r>
              <a:rPr lang="ru-RU" sz="1500" b="1" dirty="0" smtClean="0">
                <a:solidFill>
                  <a:schemeClr val="tx2"/>
                </a:solidFill>
              </a:rPr>
              <a:t>ри </a:t>
            </a:r>
            <a:r>
              <a:rPr lang="ru-RU" sz="1500" b="1" dirty="0">
                <a:solidFill>
                  <a:schemeClr val="tx2"/>
                </a:solidFill>
              </a:rPr>
              <a:t>оформлении доказательств по делу о нарушении антимонопольного законодательства следует иметь в виду, что в качестве таковых </a:t>
            </a:r>
            <a:r>
              <a:rPr lang="ru-RU" sz="1500" b="1" dirty="0">
                <a:solidFill>
                  <a:srgbClr val="00B050"/>
                </a:solidFill>
              </a:rPr>
              <a:t>не обязательно могут быть только оригиналы </a:t>
            </a:r>
            <a:r>
              <a:rPr lang="ru-RU" sz="1500" b="1" dirty="0">
                <a:solidFill>
                  <a:schemeClr val="tx2"/>
                </a:solidFill>
              </a:rPr>
              <a:t>соответствующих документов.</a:t>
            </a:r>
          </a:p>
          <a:p>
            <a:pPr marL="285750" indent="-285750" algn="just">
              <a:spcBef>
                <a:spcPts val="600"/>
              </a:spcBef>
              <a:buFont typeface="Wingdings" panose="05000000000000000000" pitchFamily="2" charset="2"/>
              <a:buChar char="ü"/>
            </a:pPr>
            <a:r>
              <a:rPr lang="ru-RU" sz="1500" b="1" dirty="0">
                <a:solidFill>
                  <a:srgbClr val="FF0000"/>
                </a:solidFill>
              </a:rPr>
              <a:t>Н</a:t>
            </a:r>
            <a:r>
              <a:rPr lang="ru-RU" sz="1500" b="1" dirty="0" smtClean="0">
                <a:solidFill>
                  <a:schemeClr val="tx2"/>
                </a:solidFill>
              </a:rPr>
              <a:t>епредставление </a:t>
            </a:r>
            <a:r>
              <a:rPr lang="ru-RU" sz="1500" b="1" dirty="0">
                <a:solidFill>
                  <a:schemeClr val="tx2"/>
                </a:solidFill>
              </a:rPr>
              <a:t>подлинных документов, подтверждающих совершение запрещенных действий, и (или) надлежащим образом заверенных копий не может быть само по себе основанием для вывода о недоказанности их </a:t>
            </a:r>
            <a:r>
              <a:rPr lang="ru-RU" sz="1500" b="1" dirty="0" smtClean="0">
                <a:solidFill>
                  <a:schemeClr val="tx2"/>
                </a:solidFill>
              </a:rPr>
              <a:t>совершения </a:t>
            </a:r>
            <a:r>
              <a:rPr lang="ru-RU" sz="1500" i="1" dirty="0" smtClean="0">
                <a:solidFill>
                  <a:schemeClr val="tx2"/>
                </a:solidFill>
              </a:rPr>
              <a:t>(Постановление </a:t>
            </a:r>
            <a:r>
              <a:rPr lang="ru-RU" sz="1500" i="1" dirty="0">
                <a:solidFill>
                  <a:schemeClr val="tx2"/>
                </a:solidFill>
              </a:rPr>
              <a:t>Президиума Высшего Арбитражного Суда Российской Федерации от 12.11.2013 № </a:t>
            </a:r>
            <a:r>
              <a:rPr lang="ru-RU" sz="1500" i="1" dirty="0" smtClean="0">
                <a:solidFill>
                  <a:schemeClr val="tx2"/>
                </a:solidFill>
              </a:rPr>
              <a:t>18002/12).</a:t>
            </a:r>
            <a:r>
              <a:rPr lang="ru-RU" sz="1500" b="1" dirty="0" smtClean="0">
                <a:solidFill>
                  <a:schemeClr val="tx2"/>
                </a:solidFill>
              </a:rPr>
              <a:t> </a:t>
            </a:r>
            <a:endParaRPr lang="ru-RU" sz="1500" b="1" dirty="0">
              <a:solidFill>
                <a:schemeClr val="tx2"/>
              </a:solidFill>
            </a:endParaRPr>
          </a:p>
          <a:p>
            <a:pPr marL="285750" indent="-285750" algn="just">
              <a:spcBef>
                <a:spcPts val="600"/>
              </a:spcBef>
              <a:buFont typeface="Wingdings" panose="05000000000000000000" pitchFamily="2" charset="2"/>
              <a:buChar char="ü"/>
            </a:pPr>
            <a:r>
              <a:rPr lang="ru-RU" sz="1500" b="1" dirty="0">
                <a:solidFill>
                  <a:srgbClr val="FF0000"/>
                </a:solidFill>
              </a:rPr>
              <a:t>П</a:t>
            </a:r>
            <a:r>
              <a:rPr lang="ru-RU" sz="1500" b="1" dirty="0">
                <a:solidFill>
                  <a:schemeClr val="tx2"/>
                </a:solidFill>
              </a:rPr>
              <a:t>роверка может быть проведена не только в рамках возбужденного дела о нарушении антимонопольного законодательства, но и до его возбуждения </a:t>
            </a:r>
            <a:r>
              <a:rPr lang="ru-RU" sz="1500" i="1" dirty="0" smtClean="0">
                <a:solidFill>
                  <a:schemeClr val="tx2"/>
                </a:solidFill>
              </a:rPr>
              <a:t>(Определение </a:t>
            </a:r>
            <a:r>
              <a:rPr lang="ru-RU" sz="1500" i="1" dirty="0">
                <a:solidFill>
                  <a:schemeClr val="tx2"/>
                </a:solidFill>
              </a:rPr>
              <a:t>Верховного суда Российской Федерации от 24.10.2014 № 305-КГ14-1951 по делу № </a:t>
            </a:r>
            <a:r>
              <a:rPr lang="ru-RU" sz="1500" i="1" dirty="0" smtClean="0">
                <a:solidFill>
                  <a:schemeClr val="tx2"/>
                </a:solidFill>
              </a:rPr>
              <a:t>А40-47885/2013)</a:t>
            </a:r>
            <a:r>
              <a:rPr lang="ru-RU" sz="1500" b="1" dirty="0" smtClean="0">
                <a:solidFill>
                  <a:schemeClr val="tx2"/>
                </a:solidFill>
              </a:rPr>
              <a:t>.</a:t>
            </a:r>
            <a:endParaRPr lang="ru-RU" sz="1500" b="1" dirty="0">
              <a:solidFill>
                <a:schemeClr val="tx2"/>
              </a:solidFill>
            </a:endParaRPr>
          </a:p>
          <a:p>
            <a:pPr marL="285750" indent="-285750" algn="just">
              <a:spcBef>
                <a:spcPts val="600"/>
              </a:spcBef>
              <a:buFont typeface="Wingdings" panose="05000000000000000000" pitchFamily="2" charset="2"/>
              <a:buChar char="ü"/>
            </a:pPr>
            <a:r>
              <a:rPr lang="ru-RU" sz="1500" b="1" dirty="0" smtClean="0">
                <a:solidFill>
                  <a:srgbClr val="FF0000"/>
                </a:solidFill>
              </a:rPr>
              <a:t>П</a:t>
            </a:r>
            <a:r>
              <a:rPr lang="ru-RU" sz="1500" b="1" dirty="0" smtClean="0">
                <a:solidFill>
                  <a:srgbClr val="00B050"/>
                </a:solidFill>
              </a:rPr>
              <a:t>ротокол осмотра</a:t>
            </a:r>
            <a:r>
              <a:rPr lang="ru-RU" sz="1500" b="1" dirty="0" smtClean="0">
                <a:solidFill>
                  <a:schemeClr val="tx2"/>
                </a:solidFill>
              </a:rPr>
              <a:t>, составленный в ходе проверки, </a:t>
            </a:r>
            <a:r>
              <a:rPr lang="ru-RU" sz="1500" b="1" dirty="0" smtClean="0">
                <a:solidFill>
                  <a:srgbClr val="00B050"/>
                </a:solidFill>
              </a:rPr>
              <a:t>также </a:t>
            </a:r>
            <a:r>
              <a:rPr lang="ru-RU" sz="1500" b="1" dirty="0">
                <a:solidFill>
                  <a:srgbClr val="00B050"/>
                </a:solidFill>
              </a:rPr>
              <a:t>является доказательством</a:t>
            </a:r>
            <a:r>
              <a:rPr lang="ru-RU" sz="1500" b="1" dirty="0">
                <a:solidFill>
                  <a:schemeClr val="tx2"/>
                </a:solidFill>
              </a:rPr>
              <a:t> по делу о нарушении антимонопольного </a:t>
            </a:r>
            <a:r>
              <a:rPr lang="ru-RU" sz="1500" b="1" dirty="0" smtClean="0">
                <a:solidFill>
                  <a:schemeClr val="tx2"/>
                </a:solidFill>
              </a:rPr>
              <a:t>законодательства.</a:t>
            </a:r>
          </a:p>
        </p:txBody>
      </p:sp>
      <p:sp>
        <p:nvSpPr>
          <p:cNvPr id="6" name="Скругленный прямоугольник 5"/>
          <p:cNvSpPr/>
          <p:nvPr/>
        </p:nvSpPr>
        <p:spPr>
          <a:xfrm>
            <a:off x="446809" y="5382491"/>
            <a:ext cx="8281554" cy="1108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400" b="1" dirty="0" smtClean="0">
                <a:solidFill>
                  <a:srgbClr val="0070C0"/>
                </a:solidFill>
              </a:rPr>
              <a:t>Судебные акты, в которых суд ссылается на позицию ФАС России, изложенную в разъяснении № 3 Президиума </a:t>
            </a:r>
            <a:r>
              <a:rPr lang="ru-RU" sz="1400" b="1" dirty="0">
                <a:solidFill>
                  <a:srgbClr val="0070C0"/>
                </a:solidFill>
              </a:rPr>
              <a:t>ФАС </a:t>
            </a:r>
            <a:r>
              <a:rPr lang="ru-RU" sz="1400" b="1" dirty="0" smtClean="0">
                <a:solidFill>
                  <a:srgbClr val="0070C0"/>
                </a:solidFill>
              </a:rPr>
              <a:t>России:</a:t>
            </a:r>
            <a:r>
              <a:rPr lang="ru-RU" sz="1400" b="1" dirty="0" smtClean="0">
                <a:solidFill>
                  <a:schemeClr val="tx1"/>
                </a:solidFill>
              </a:rPr>
              <a:t> решения Арбитражного суда г. Москвы от 20.01.2017 по делу № </a:t>
            </a:r>
            <a:r>
              <a:rPr lang="ru-RU" sz="1400" b="1" dirty="0" smtClean="0">
                <a:solidFill>
                  <a:srgbClr val="FF0000"/>
                </a:solidFill>
              </a:rPr>
              <a:t>А40-193311/2016</a:t>
            </a:r>
            <a:r>
              <a:rPr lang="ru-RU" sz="1400" b="1" dirty="0" smtClean="0">
                <a:solidFill>
                  <a:schemeClr val="tx1"/>
                </a:solidFill>
              </a:rPr>
              <a:t>-84-1665, от 05.12.2016 по делу №</a:t>
            </a:r>
            <a:r>
              <a:rPr lang="ru-RU" sz="1400" b="1" dirty="0" smtClean="0">
                <a:solidFill>
                  <a:srgbClr val="FF0000"/>
                </a:solidFill>
              </a:rPr>
              <a:t>А40-219564/15</a:t>
            </a:r>
            <a:r>
              <a:rPr lang="ru-RU" sz="1400" b="1" dirty="0" smtClean="0">
                <a:solidFill>
                  <a:schemeClr val="tx1"/>
                </a:solidFill>
              </a:rPr>
              <a:t>-92-1763; решение Арбитражного суда Ростовской области от 07.11.2016 по делу № </a:t>
            </a:r>
            <a:r>
              <a:rPr lang="ru-RU" sz="1400" b="1" dirty="0" smtClean="0">
                <a:solidFill>
                  <a:srgbClr val="FF0000"/>
                </a:solidFill>
              </a:rPr>
              <a:t>А53-20437/2016</a:t>
            </a:r>
            <a:r>
              <a:rPr lang="ru-RU" sz="1400" b="1" dirty="0" smtClean="0">
                <a:solidFill>
                  <a:schemeClr val="tx1"/>
                </a:solidFill>
              </a:rPr>
              <a:t>.  </a:t>
            </a:r>
            <a:endParaRPr lang="en-US" sz="1400" b="1" dirty="0">
              <a:solidFill>
                <a:schemeClr val="tx1"/>
              </a:solidFill>
            </a:endParaRPr>
          </a:p>
        </p:txBody>
      </p:sp>
    </p:spTree>
    <p:extLst>
      <p:ext uri="{BB962C8B-B14F-4D97-AF65-F5344CB8AC3E}">
        <p14:creationId xmlns:p14="http://schemas.microsoft.com/office/powerpoint/2010/main" val="3319235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16</a:t>
            </a:fld>
            <a:endParaRPr lang="ru-RU">
              <a:solidFill>
                <a:srgbClr val="FFFFFF"/>
              </a:solidFill>
            </a:endParaRPr>
          </a:p>
        </p:txBody>
      </p:sp>
      <p:sp>
        <p:nvSpPr>
          <p:cNvPr id="7" name="Скругленный прямоугольник 6"/>
          <p:cNvSpPr/>
          <p:nvPr/>
        </p:nvSpPr>
        <p:spPr>
          <a:xfrm>
            <a:off x="222351" y="1028701"/>
            <a:ext cx="8710648" cy="82088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000" b="1" dirty="0" smtClean="0">
                <a:solidFill>
                  <a:schemeClr val="tx1"/>
                </a:solidFill>
              </a:rPr>
              <a:t>       </a:t>
            </a:r>
            <a:r>
              <a:rPr lang="ru-RU" sz="2000" b="1" dirty="0" smtClean="0">
                <a:solidFill>
                  <a:schemeClr val="tx1"/>
                </a:solidFill>
              </a:rPr>
              <a:t>4.Соглашения в инновационных и высокотехнологичных сферах деятельности</a:t>
            </a:r>
            <a:endParaRPr lang="ru-RU" sz="2000" b="1" dirty="0">
              <a:solidFill>
                <a:schemeClr val="tx1"/>
              </a:solidFill>
            </a:endParaRPr>
          </a:p>
        </p:txBody>
      </p:sp>
      <p:sp>
        <p:nvSpPr>
          <p:cNvPr id="2" name="Прямоугольник 1"/>
          <p:cNvSpPr/>
          <p:nvPr/>
        </p:nvSpPr>
        <p:spPr>
          <a:xfrm>
            <a:off x="1101437" y="0"/>
            <a:ext cx="6402677" cy="646331"/>
          </a:xfrm>
          <a:prstGeom prst="rect">
            <a:avLst/>
          </a:prstGeom>
        </p:spPr>
        <p:txBody>
          <a:bodyPr wrap="square">
            <a:spAutoFit/>
          </a:bodyPr>
          <a:lstStyle/>
          <a:p>
            <a:pPr algn="ctr"/>
            <a:r>
              <a:rPr lang="ru-RU" sz="2000" b="1" dirty="0" smtClean="0"/>
              <a:t>Разъяснение №4 </a:t>
            </a:r>
            <a:r>
              <a:rPr lang="ru-RU" sz="2000" b="1" dirty="0"/>
              <a:t>Президиума ФАС </a:t>
            </a:r>
            <a:r>
              <a:rPr lang="ru-RU" sz="2000" b="1" dirty="0" smtClean="0"/>
              <a:t>России</a:t>
            </a:r>
          </a:p>
          <a:p>
            <a:pPr algn="ctr"/>
            <a:r>
              <a:rPr lang="ru-RU" sz="1600" i="1" dirty="0" smtClean="0"/>
              <a:t>(утв. Протоколом от </a:t>
            </a:r>
            <a:r>
              <a:rPr lang="ru-RU" sz="1600" i="1" dirty="0"/>
              <a:t>17.02.2016 № </a:t>
            </a:r>
            <a:r>
              <a:rPr lang="ru-RU" sz="1600" i="1" dirty="0" smtClean="0"/>
              <a:t>3) </a:t>
            </a:r>
            <a:endParaRPr lang="ru-RU" sz="1600" i="1" dirty="0"/>
          </a:p>
        </p:txBody>
      </p:sp>
      <p:sp>
        <p:nvSpPr>
          <p:cNvPr id="10" name="Скругленный прямоугольник 9"/>
          <p:cNvSpPr/>
          <p:nvPr/>
        </p:nvSpPr>
        <p:spPr>
          <a:xfrm>
            <a:off x="222351" y="1932708"/>
            <a:ext cx="8710648" cy="358486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600"/>
              </a:spcBef>
              <a:buFont typeface="Wingdings" panose="05000000000000000000" pitchFamily="2" charset="2"/>
              <a:buChar char="ü"/>
            </a:pPr>
            <a:r>
              <a:rPr lang="ru-RU" sz="1600" b="1" dirty="0" smtClean="0">
                <a:solidFill>
                  <a:srgbClr val="FF0000"/>
                </a:solidFill>
              </a:rPr>
              <a:t>Общие исключения: </a:t>
            </a:r>
          </a:p>
          <a:p>
            <a:pPr lvl="1" algn="just">
              <a:spcBef>
                <a:spcPts val="600"/>
              </a:spcBef>
            </a:pPr>
            <a:r>
              <a:rPr lang="ru-RU" sz="1600" b="1" dirty="0" smtClean="0">
                <a:solidFill>
                  <a:srgbClr val="FF0000"/>
                </a:solidFill>
              </a:rPr>
              <a:t>	</a:t>
            </a:r>
            <a:r>
              <a:rPr lang="ru-RU" sz="1600" b="1" dirty="0" smtClean="0">
                <a:solidFill>
                  <a:srgbClr val="00B050"/>
                </a:solidFill>
              </a:rPr>
              <a:t>1)</a:t>
            </a:r>
            <a:r>
              <a:rPr lang="ru-RU" sz="1600" b="1" dirty="0" smtClean="0">
                <a:solidFill>
                  <a:srgbClr val="FF0000"/>
                </a:solidFill>
              </a:rPr>
              <a:t> </a:t>
            </a:r>
            <a:r>
              <a:rPr lang="ru-RU" sz="1600" b="1" dirty="0" smtClean="0">
                <a:solidFill>
                  <a:schemeClr val="tx2"/>
                </a:solidFill>
              </a:rPr>
              <a:t>соглашения в инновационных или высокотехнологичных сферах деятельности </a:t>
            </a:r>
            <a:r>
              <a:rPr lang="ru-RU" sz="1600" b="1" dirty="0" smtClean="0">
                <a:solidFill>
                  <a:srgbClr val="00B050"/>
                </a:solidFill>
              </a:rPr>
              <a:t>могут быть </a:t>
            </a:r>
            <a:r>
              <a:rPr lang="ru-RU" sz="1600" b="1" dirty="0" smtClean="0">
                <a:solidFill>
                  <a:schemeClr val="tx2"/>
                </a:solidFill>
              </a:rPr>
              <a:t>признаны антимонопольным органом </a:t>
            </a:r>
            <a:r>
              <a:rPr lang="ru-RU" sz="1600" b="1" dirty="0" smtClean="0">
                <a:solidFill>
                  <a:srgbClr val="00B050"/>
                </a:solidFill>
              </a:rPr>
              <a:t>допустимыми</a:t>
            </a:r>
            <a:r>
              <a:rPr lang="ru-RU" sz="1600" b="1" dirty="0" smtClean="0">
                <a:solidFill>
                  <a:schemeClr val="tx2"/>
                </a:solidFill>
              </a:rPr>
              <a:t> при обязательном установлении </a:t>
            </a:r>
            <a:r>
              <a:rPr lang="ru-RU" sz="1600" b="1" dirty="0" smtClean="0">
                <a:solidFill>
                  <a:srgbClr val="00B050"/>
                </a:solidFill>
              </a:rPr>
              <a:t>условий</a:t>
            </a:r>
            <a:r>
              <a:rPr lang="ru-RU" sz="1600" b="1" dirty="0" smtClean="0">
                <a:solidFill>
                  <a:schemeClr val="tx2"/>
                </a:solidFill>
              </a:rPr>
              <a:t> и достижении (возможности достижения) </a:t>
            </a:r>
            <a:r>
              <a:rPr lang="ru-RU" sz="1600" b="1" dirty="0" smtClean="0">
                <a:solidFill>
                  <a:srgbClr val="00B050"/>
                </a:solidFill>
              </a:rPr>
              <a:t>результатов</a:t>
            </a:r>
            <a:r>
              <a:rPr lang="ru-RU" sz="1600" b="1" dirty="0" smtClean="0">
                <a:solidFill>
                  <a:schemeClr val="tx2"/>
                </a:solidFill>
              </a:rPr>
              <a:t>, указанных в </a:t>
            </a:r>
            <a:r>
              <a:rPr lang="ru-RU" sz="1600" b="1" dirty="0" smtClean="0">
                <a:solidFill>
                  <a:srgbClr val="00B050"/>
                </a:solidFill>
              </a:rPr>
              <a:t>ч. 1 ст. 13 </a:t>
            </a:r>
            <a:r>
              <a:rPr lang="ru-RU" sz="1600" b="1" dirty="0" smtClean="0">
                <a:solidFill>
                  <a:schemeClr val="tx2"/>
                </a:solidFill>
              </a:rPr>
              <a:t>Закона о защите конкуренции</a:t>
            </a:r>
            <a:r>
              <a:rPr lang="ru-RU" sz="1600" b="1" dirty="0" smtClean="0">
                <a:solidFill>
                  <a:srgbClr val="00B050"/>
                </a:solidFill>
              </a:rPr>
              <a:t>, </a:t>
            </a:r>
            <a:r>
              <a:rPr lang="ru-RU" sz="1600" b="1" dirty="0">
                <a:solidFill>
                  <a:srgbClr val="00B050"/>
                </a:solidFill>
              </a:rPr>
              <a:t>в </a:t>
            </a:r>
            <a:r>
              <a:rPr lang="ru-RU" sz="1600" b="1" dirty="0" smtClean="0">
                <a:solidFill>
                  <a:srgbClr val="00B050"/>
                </a:solidFill>
              </a:rPr>
              <a:t>совокупности;</a:t>
            </a:r>
          </a:p>
          <a:p>
            <a:pPr lvl="1" algn="just">
              <a:spcBef>
                <a:spcPts val="600"/>
              </a:spcBef>
            </a:pPr>
            <a:r>
              <a:rPr lang="ru-RU" sz="1600" b="1" dirty="0" smtClean="0">
                <a:solidFill>
                  <a:srgbClr val="00B050"/>
                </a:solidFill>
              </a:rPr>
              <a:t>	2) «вертикальные» соглашения </a:t>
            </a:r>
            <a:r>
              <a:rPr lang="ru-RU" sz="1600" b="1" dirty="0" smtClean="0">
                <a:solidFill>
                  <a:schemeClr val="tx2"/>
                </a:solidFill>
              </a:rPr>
              <a:t>в инновационных или высокотехнологичных сферах</a:t>
            </a:r>
            <a:r>
              <a:rPr lang="ru-RU" sz="1600" b="1" dirty="0" smtClean="0">
                <a:solidFill>
                  <a:srgbClr val="00B050"/>
                </a:solidFill>
              </a:rPr>
              <a:t> могут быть признаны допустимыми </a:t>
            </a:r>
            <a:r>
              <a:rPr lang="ru-RU" sz="1600" b="1" dirty="0" smtClean="0">
                <a:solidFill>
                  <a:schemeClr val="tx2"/>
                </a:solidFill>
              </a:rPr>
              <a:t>также в случаях соответствия их</a:t>
            </a:r>
            <a:r>
              <a:rPr lang="ru-RU" sz="1600" b="1" dirty="0" smtClean="0">
                <a:solidFill>
                  <a:srgbClr val="00B050"/>
                </a:solidFill>
              </a:rPr>
              <a:t> условиям</a:t>
            </a:r>
            <a:r>
              <a:rPr lang="ru-RU" sz="1600" b="1" dirty="0" smtClean="0">
                <a:solidFill>
                  <a:schemeClr val="tx2"/>
                </a:solidFill>
              </a:rPr>
              <a:t>, установленным </a:t>
            </a:r>
            <a:r>
              <a:rPr lang="ru-RU" sz="1600" b="1" dirty="0" smtClean="0">
                <a:solidFill>
                  <a:srgbClr val="00B050"/>
                </a:solidFill>
              </a:rPr>
              <a:t>ст. 12 </a:t>
            </a:r>
            <a:r>
              <a:rPr lang="ru-RU" sz="1600" b="1" dirty="0" smtClean="0">
                <a:solidFill>
                  <a:schemeClr val="tx2"/>
                </a:solidFill>
              </a:rPr>
              <a:t>Закона о защите конкуренции</a:t>
            </a:r>
            <a:r>
              <a:rPr lang="ru-RU" sz="1600" b="1" dirty="0" smtClean="0">
                <a:solidFill>
                  <a:srgbClr val="00B050"/>
                </a:solidFill>
              </a:rPr>
              <a:t> – </a:t>
            </a:r>
            <a:r>
              <a:rPr lang="ru-RU" sz="1600" b="1" dirty="0" smtClean="0">
                <a:solidFill>
                  <a:schemeClr val="tx2"/>
                </a:solidFill>
              </a:rPr>
              <a:t>в случае, если </a:t>
            </a:r>
            <a:r>
              <a:rPr lang="ru-RU" sz="1600" b="1" dirty="0" smtClean="0">
                <a:solidFill>
                  <a:srgbClr val="00B050"/>
                </a:solidFill>
              </a:rPr>
              <a:t>доля </a:t>
            </a:r>
            <a:r>
              <a:rPr lang="ru-RU" sz="1600" b="1" dirty="0" smtClean="0">
                <a:solidFill>
                  <a:schemeClr val="tx2"/>
                </a:solidFill>
              </a:rPr>
              <a:t>каждого из участвующего в соглашении хозяйствующего субъекта на товарном рынке товара, являющегося предметом «вертикального» соглашения, </a:t>
            </a:r>
            <a:r>
              <a:rPr lang="ru-RU" sz="1600" b="1" dirty="0" smtClean="0">
                <a:solidFill>
                  <a:srgbClr val="00B050"/>
                </a:solidFill>
              </a:rPr>
              <a:t>не превышает 20% </a:t>
            </a:r>
            <a:r>
              <a:rPr lang="ru-RU" sz="1600" b="1" dirty="0" smtClean="0">
                <a:solidFill>
                  <a:schemeClr val="tx2"/>
                </a:solidFill>
              </a:rPr>
              <a:t>(ч. 2 ст. 12 Закона о защите конкуренции).</a:t>
            </a:r>
          </a:p>
        </p:txBody>
      </p:sp>
      <p:sp>
        <p:nvSpPr>
          <p:cNvPr id="6" name="Скругленный прямоугольник 5"/>
          <p:cNvSpPr/>
          <p:nvPr/>
        </p:nvSpPr>
        <p:spPr>
          <a:xfrm>
            <a:off x="436898" y="5600698"/>
            <a:ext cx="8281554" cy="10457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400" b="1" dirty="0" smtClean="0">
                <a:solidFill>
                  <a:srgbClr val="0070C0"/>
                </a:solidFill>
              </a:rPr>
              <a:t>Дело </a:t>
            </a:r>
            <a:r>
              <a:rPr lang="ru-RU" sz="1400" b="1" dirty="0" smtClean="0">
                <a:solidFill>
                  <a:schemeClr val="tx2"/>
                </a:solidFill>
              </a:rPr>
              <a:t>о нарушении антимонопольного законодательства </a:t>
            </a:r>
            <a:r>
              <a:rPr lang="ru-RU" sz="1400" b="1" dirty="0" smtClean="0">
                <a:solidFill>
                  <a:srgbClr val="0070C0"/>
                </a:solidFill>
              </a:rPr>
              <a:t>не может быть возбуждено </a:t>
            </a:r>
            <a:r>
              <a:rPr lang="ru-RU" sz="1400" b="1" dirty="0" smtClean="0">
                <a:solidFill>
                  <a:schemeClr val="tx2"/>
                </a:solidFill>
              </a:rPr>
              <a:t>при заключении и исполнении хозяйствующими субъектами</a:t>
            </a:r>
            <a:r>
              <a:rPr lang="ru-RU" sz="1400" b="1" dirty="0" smtClean="0">
                <a:solidFill>
                  <a:srgbClr val="0070C0"/>
                </a:solidFill>
              </a:rPr>
              <a:t> соглашения, в отношении которого антимонопольным органом было вынесено решение о соответствии </a:t>
            </a:r>
            <a:r>
              <a:rPr lang="ru-RU" sz="1400" b="1" dirty="0" smtClean="0">
                <a:solidFill>
                  <a:schemeClr val="tx2"/>
                </a:solidFill>
              </a:rPr>
              <a:t>такого соглашения требованиям антимонопольного законодательства.</a:t>
            </a:r>
            <a:endParaRPr lang="en-US" sz="1400" b="1" dirty="0">
              <a:solidFill>
                <a:schemeClr val="tx2"/>
              </a:solidFill>
            </a:endParaRPr>
          </a:p>
        </p:txBody>
      </p:sp>
    </p:spTree>
    <p:extLst>
      <p:ext uri="{BB962C8B-B14F-4D97-AF65-F5344CB8AC3E}">
        <p14:creationId xmlns:p14="http://schemas.microsoft.com/office/powerpoint/2010/main" val="2539657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17</a:t>
            </a:fld>
            <a:endParaRPr lang="ru-RU">
              <a:solidFill>
                <a:srgbClr val="FFFFFF"/>
              </a:solidFill>
            </a:endParaRPr>
          </a:p>
        </p:txBody>
      </p:sp>
      <p:sp>
        <p:nvSpPr>
          <p:cNvPr id="7" name="Скругленный прямоугольник 6"/>
          <p:cNvSpPr/>
          <p:nvPr/>
        </p:nvSpPr>
        <p:spPr>
          <a:xfrm>
            <a:off x="222351" y="1028701"/>
            <a:ext cx="8710648" cy="82088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000" b="1" dirty="0" smtClean="0">
                <a:solidFill>
                  <a:schemeClr val="tx1"/>
                </a:solidFill>
              </a:rPr>
              <a:t>       </a:t>
            </a:r>
            <a:r>
              <a:rPr lang="ru-RU" sz="2000" b="1" dirty="0" smtClean="0">
                <a:solidFill>
                  <a:schemeClr val="tx1"/>
                </a:solidFill>
              </a:rPr>
              <a:t>5.Оценка допустимости способов ведения бизнеса субъектами, занимающими доминирующее положение на рынке</a:t>
            </a:r>
            <a:endParaRPr lang="ru-RU" sz="2000" b="1" dirty="0">
              <a:solidFill>
                <a:schemeClr val="tx1"/>
              </a:solidFill>
            </a:endParaRPr>
          </a:p>
        </p:txBody>
      </p:sp>
      <p:sp>
        <p:nvSpPr>
          <p:cNvPr id="2" name="Прямоугольник 1"/>
          <p:cNvSpPr/>
          <p:nvPr/>
        </p:nvSpPr>
        <p:spPr>
          <a:xfrm>
            <a:off x="1101437" y="0"/>
            <a:ext cx="6402677" cy="646331"/>
          </a:xfrm>
          <a:prstGeom prst="rect">
            <a:avLst/>
          </a:prstGeom>
        </p:spPr>
        <p:txBody>
          <a:bodyPr wrap="square">
            <a:spAutoFit/>
          </a:bodyPr>
          <a:lstStyle/>
          <a:p>
            <a:pPr algn="ctr"/>
            <a:r>
              <a:rPr lang="ru-RU" sz="2000" b="1" dirty="0" smtClean="0"/>
              <a:t>Разъяснение №5 </a:t>
            </a:r>
            <a:r>
              <a:rPr lang="ru-RU" sz="2000" b="1" dirty="0"/>
              <a:t>Президиума ФАС </a:t>
            </a:r>
            <a:r>
              <a:rPr lang="ru-RU" sz="2000" b="1" dirty="0" smtClean="0"/>
              <a:t>России</a:t>
            </a:r>
          </a:p>
          <a:p>
            <a:pPr algn="ctr"/>
            <a:r>
              <a:rPr lang="ru-RU" sz="1600" i="1" dirty="0" smtClean="0"/>
              <a:t>(утв. Протоколом от 24.02.2016 </a:t>
            </a:r>
            <a:r>
              <a:rPr lang="ru-RU" sz="1600" i="1" dirty="0"/>
              <a:t>№ </a:t>
            </a:r>
            <a:r>
              <a:rPr lang="ru-RU" sz="1600" i="1" dirty="0" smtClean="0"/>
              <a:t>4) </a:t>
            </a:r>
            <a:endParaRPr lang="ru-RU" sz="1600" i="1" dirty="0"/>
          </a:p>
        </p:txBody>
      </p:sp>
      <p:sp>
        <p:nvSpPr>
          <p:cNvPr id="10" name="Скругленный прямоугольник 9"/>
          <p:cNvSpPr/>
          <p:nvPr/>
        </p:nvSpPr>
        <p:spPr>
          <a:xfrm>
            <a:off x="301336" y="2015836"/>
            <a:ext cx="8551719" cy="439535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600"/>
              </a:spcBef>
              <a:buFont typeface="Wingdings" panose="05000000000000000000" pitchFamily="2" charset="2"/>
              <a:buChar char="ü"/>
            </a:pPr>
            <a:r>
              <a:rPr lang="ru-RU" sz="1600" b="1" dirty="0" smtClean="0">
                <a:solidFill>
                  <a:srgbClr val="FF0000"/>
                </a:solidFill>
              </a:rPr>
              <a:t>Д</a:t>
            </a:r>
            <a:r>
              <a:rPr lang="ru-RU" sz="1600" b="1" dirty="0" smtClean="0">
                <a:solidFill>
                  <a:schemeClr val="tx2"/>
                </a:solidFill>
              </a:rPr>
              <a:t>ействия хозяйствующих субъектов, предусмотренные </a:t>
            </a:r>
            <a:r>
              <a:rPr lang="ru-RU" sz="1600" b="1" dirty="0" smtClean="0">
                <a:solidFill>
                  <a:srgbClr val="0070C0"/>
                </a:solidFill>
              </a:rPr>
              <a:t>пунктами 4, 8, 9, 11 ч. 1 ст. 10</a:t>
            </a:r>
            <a:r>
              <a:rPr lang="ru-RU" sz="1600" b="1" dirty="0" smtClean="0">
                <a:solidFill>
                  <a:srgbClr val="FF0000"/>
                </a:solidFill>
              </a:rPr>
              <a:t> </a:t>
            </a:r>
            <a:r>
              <a:rPr lang="ru-RU" sz="1600" b="1" dirty="0" smtClean="0">
                <a:solidFill>
                  <a:schemeClr val="tx2"/>
                </a:solidFill>
              </a:rPr>
              <a:t>Закона о защите конкуренции, а также </a:t>
            </a:r>
            <a:r>
              <a:rPr lang="ru-RU" sz="1600" b="1" dirty="0" smtClean="0">
                <a:solidFill>
                  <a:srgbClr val="0070C0"/>
                </a:solidFill>
              </a:rPr>
              <a:t>иные действия, прямо не поименованные в ч. 1 ст. 10</a:t>
            </a:r>
            <a:r>
              <a:rPr lang="ru-RU" sz="1600" b="1" dirty="0" smtClean="0">
                <a:solidFill>
                  <a:srgbClr val="3366FF"/>
                </a:solidFill>
              </a:rPr>
              <a:t> </a:t>
            </a:r>
            <a:r>
              <a:rPr lang="ru-RU" sz="1600" b="1" dirty="0" smtClean="0">
                <a:solidFill>
                  <a:schemeClr val="tx2"/>
                </a:solidFill>
              </a:rPr>
              <a:t>Закона о защите конкуренции, могут быть признаны </a:t>
            </a:r>
            <a:r>
              <a:rPr lang="ru-RU" sz="1600" b="1" dirty="0" smtClean="0">
                <a:solidFill>
                  <a:srgbClr val="FF0000"/>
                </a:solidFill>
              </a:rPr>
              <a:t>допустимыми, если </a:t>
            </a:r>
            <a:r>
              <a:rPr lang="ru-RU" sz="1600" b="1" dirty="0" smtClean="0">
                <a:solidFill>
                  <a:schemeClr val="tx2"/>
                </a:solidFill>
              </a:rPr>
              <a:t>в отношении них выполняются условия, установленные </a:t>
            </a:r>
            <a:r>
              <a:rPr lang="ru-RU" sz="1600" b="1" dirty="0" smtClean="0">
                <a:solidFill>
                  <a:srgbClr val="FF0000"/>
                </a:solidFill>
              </a:rPr>
              <a:t>ч. 1 ст. 13 </a:t>
            </a:r>
            <a:r>
              <a:rPr lang="ru-RU" sz="1600" b="1" dirty="0" smtClean="0">
                <a:solidFill>
                  <a:schemeClr val="tx2"/>
                </a:solidFill>
              </a:rPr>
              <a:t>Закона о защите конкуренции.</a:t>
            </a:r>
          </a:p>
          <a:p>
            <a:pPr marL="285750" indent="-285750" algn="just">
              <a:spcBef>
                <a:spcPts val="600"/>
              </a:spcBef>
              <a:buFont typeface="Wingdings" panose="05000000000000000000" pitchFamily="2" charset="2"/>
              <a:buChar char="ü"/>
            </a:pPr>
            <a:r>
              <a:rPr lang="ru-RU" sz="1600" b="1" dirty="0" smtClean="0">
                <a:solidFill>
                  <a:srgbClr val="FF0000"/>
                </a:solidFill>
              </a:rPr>
              <a:t>Д</a:t>
            </a:r>
            <a:r>
              <a:rPr lang="ru-RU" sz="1600" b="1" dirty="0" smtClean="0">
                <a:solidFill>
                  <a:srgbClr val="0070C0"/>
                </a:solidFill>
              </a:rPr>
              <a:t>ействия</a:t>
            </a:r>
            <a:r>
              <a:rPr lang="ru-RU" sz="1600" b="1" dirty="0" smtClean="0">
                <a:solidFill>
                  <a:srgbClr val="FF0000"/>
                </a:solidFill>
              </a:rPr>
              <a:t> </a:t>
            </a:r>
            <a:r>
              <a:rPr lang="ru-RU" sz="1600" b="1" dirty="0" smtClean="0">
                <a:solidFill>
                  <a:schemeClr val="tx2"/>
                </a:solidFill>
              </a:rPr>
              <a:t>хозяйствующих субъектов являются </a:t>
            </a:r>
            <a:r>
              <a:rPr lang="ru-RU" sz="1600" b="1" dirty="0" smtClean="0">
                <a:solidFill>
                  <a:srgbClr val="FF0000"/>
                </a:solidFill>
              </a:rPr>
              <a:t>допустимыми, </a:t>
            </a:r>
            <a:r>
              <a:rPr lang="ru-RU" sz="1600" b="1" dirty="0" smtClean="0">
                <a:solidFill>
                  <a:srgbClr val="0070C0"/>
                </a:solidFill>
              </a:rPr>
              <a:t>если обязанность</a:t>
            </a:r>
            <a:r>
              <a:rPr lang="ru-RU" sz="1600" b="1" dirty="0" smtClean="0">
                <a:solidFill>
                  <a:srgbClr val="FF0000"/>
                </a:solidFill>
              </a:rPr>
              <a:t> </a:t>
            </a:r>
            <a:r>
              <a:rPr lang="ru-RU" sz="1600" b="1" dirty="0" smtClean="0">
                <a:solidFill>
                  <a:schemeClr val="tx2"/>
                </a:solidFill>
              </a:rPr>
              <a:t>их совершения </a:t>
            </a:r>
            <a:r>
              <a:rPr lang="ru-RU" sz="1600" b="1" dirty="0" smtClean="0">
                <a:solidFill>
                  <a:srgbClr val="FF0000"/>
                </a:solidFill>
              </a:rPr>
              <a:t>прямо предусмотрена </a:t>
            </a:r>
            <a:r>
              <a:rPr lang="ru-RU" sz="1600" b="1" dirty="0" smtClean="0">
                <a:solidFill>
                  <a:schemeClr val="tx2"/>
                </a:solidFill>
              </a:rPr>
              <a:t>федеральными законами, нормативными правовыми актами Президента РФ, Правительства РФ, уполномоченных </a:t>
            </a:r>
            <a:r>
              <a:rPr lang="ru-RU" sz="1600" b="1" dirty="0" err="1" smtClean="0">
                <a:solidFill>
                  <a:schemeClr val="tx2"/>
                </a:solidFill>
              </a:rPr>
              <a:t>ФОИВов</a:t>
            </a:r>
            <a:r>
              <a:rPr lang="ru-RU" sz="1600" b="1" dirty="0" smtClean="0">
                <a:solidFill>
                  <a:schemeClr val="tx2"/>
                </a:solidFill>
              </a:rPr>
              <a:t> или судебными актами.</a:t>
            </a:r>
          </a:p>
          <a:p>
            <a:pPr marL="285750" indent="-285750" algn="just">
              <a:spcBef>
                <a:spcPts val="600"/>
              </a:spcBef>
              <a:buFont typeface="Wingdings" panose="05000000000000000000" pitchFamily="2" charset="2"/>
              <a:buChar char="ü"/>
            </a:pPr>
            <a:r>
              <a:rPr lang="ru-RU" sz="1600" b="1" dirty="0" smtClean="0">
                <a:solidFill>
                  <a:srgbClr val="FF0000"/>
                </a:solidFill>
              </a:rPr>
              <a:t>П</a:t>
            </a:r>
            <a:r>
              <a:rPr lang="ru-RU" sz="1600" b="1" dirty="0" smtClean="0">
                <a:solidFill>
                  <a:schemeClr val="tx2"/>
                </a:solidFill>
              </a:rPr>
              <a:t>ри совершении </a:t>
            </a:r>
            <a:r>
              <a:rPr lang="ru-RU" sz="1600" b="1" dirty="0" smtClean="0">
                <a:solidFill>
                  <a:srgbClr val="0070C0"/>
                </a:solidFill>
              </a:rPr>
              <a:t>действий</a:t>
            </a:r>
            <a:r>
              <a:rPr lang="ru-RU" sz="1600" b="1" dirty="0" smtClean="0">
                <a:solidFill>
                  <a:srgbClr val="FF0000"/>
                </a:solidFill>
              </a:rPr>
              <a:t> </a:t>
            </a:r>
            <a:r>
              <a:rPr lang="ru-RU" sz="1600" b="1" dirty="0" smtClean="0">
                <a:solidFill>
                  <a:schemeClr val="tx2"/>
                </a:solidFill>
              </a:rPr>
              <a:t>хозяйствующими субъектами </a:t>
            </a:r>
            <a:r>
              <a:rPr lang="ru-RU" sz="1600" b="1" dirty="0" smtClean="0">
                <a:solidFill>
                  <a:srgbClr val="0070C0"/>
                </a:solidFill>
              </a:rPr>
              <a:t>в рамках Правил недискриминационного доступа</a:t>
            </a:r>
            <a:r>
              <a:rPr lang="ru-RU" sz="1600" b="1" dirty="0" smtClean="0">
                <a:solidFill>
                  <a:schemeClr val="tx2"/>
                </a:solidFill>
              </a:rPr>
              <a:t>, такие действия могут быть признаны антимонопольными органом </a:t>
            </a:r>
            <a:r>
              <a:rPr lang="ru-RU" sz="1600" b="1" dirty="0" smtClean="0">
                <a:solidFill>
                  <a:srgbClr val="FF0000"/>
                </a:solidFill>
              </a:rPr>
              <a:t>допустимыми</a:t>
            </a:r>
            <a:r>
              <a:rPr lang="ru-RU" sz="1600" b="1" dirty="0" smtClean="0">
                <a:solidFill>
                  <a:schemeClr val="tx2"/>
                </a:solidFill>
              </a:rPr>
              <a:t>.</a:t>
            </a:r>
          </a:p>
          <a:p>
            <a:pPr marL="285750" indent="-285750" algn="just">
              <a:spcBef>
                <a:spcPts val="600"/>
              </a:spcBef>
              <a:buFont typeface="Wingdings" panose="05000000000000000000" pitchFamily="2" charset="2"/>
              <a:buChar char="ü"/>
            </a:pPr>
            <a:r>
              <a:rPr lang="ru-RU" sz="1600" b="1" dirty="0" smtClean="0">
                <a:solidFill>
                  <a:srgbClr val="FF0000"/>
                </a:solidFill>
              </a:rPr>
              <a:t>Д</a:t>
            </a:r>
            <a:r>
              <a:rPr lang="ru-RU" sz="1600" b="1" dirty="0" smtClean="0">
                <a:solidFill>
                  <a:schemeClr val="tx2"/>
                </a:solidFill>
              </a:rPr>
              <a:t>ействия хозяйствующего субъекта, прямо предусмотренные </a:t>
            </a:r>
            <a:r>
              <a:rPr lang="ru-RU" sz="1600" b="1" dirty="0" smtClean="0">
                <a:solidFill>
                  <a:srgbClr val="0070C0"/>
                </a:solidFill>
              </a:rPr>
              <a:t>Правилами</a:t>
            </a:r>
            <a:r>
              <a:rPr lang="ru-RU" sz="1600" b="1" dirty="0" smtClean="0">
                <a:solidFill>
                  <a:schemeClr val="tx2"/>
                </a:solidFill>
              </a:rPr>
              <a:t> торговой практики, </a:t>
            </a:r>
            <a:r>
              <a:rPr lang="ru-RU" sz="1600" b="1" dirty="0" smtClean="0">
                <a:solidFill>
                  <a:srgbClr val="0070C0"/>
                </a:solidFill>
              </a:rPr>
              <a:t>одобренными антимонопольным органом</a:t>
            </a:r>
            <a:r>
              <a:rPr lang="ru-RU" sz="1600" b="1" dirty="0" smtClean="0">
                <a:solidFill>
                  <a:schemeClr val="tx2"/>
                </a:solidFill>
              </a:rPr>
              <a:t>, </a:t>
            </a:r>
            <a:r>
              <a:rPr lang="ru-RU" sz="1600" b="1" dirty="0" smtClean="0">
                <a:solidFill>
                  <a:srgbClr val="FF0000"/>
                </a:solidFill>
              </a:rPr>
              <a:t>не могут быть признаны нарушением </a:t>
            </a:r>
            <a:r>
              <a:rPr lang="ru-RU" sz="1600" b="1" dirty="0" smtClean="0">
                <a:solidFill>
                  <a:schemeClr val="tx2"/>
                </a:solidFill>
              </a:rPr>
              <a:t>антимонопольного законодательства.</a:t>
            </a:r>
          </a:p>
        </p:txBody>
      </p:sp>
    </p:spTree>
    <p:extLst>
      <p:ext uri="{BB962C8B-B14F-4D97-AF65-F5344CB8AC3E}">
        <p14:creationId xmlns:p14="http://schemas.microsoft.com/office/powerpoint/2010/main" val="3759666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18</a:t>
            </a:fld>
            <a:endParaRPr lang="ru-RU">
              <a:solidFill>
                <a:srgbClr val="FFFFFF"/>
              </a:solidFill>
            </a:endParaRPr>
          </a:p>
        </p:txBody>
      </p:sp>
      <p:sp>
        <p:nvSpPr>
          <p:cNvPr id="7" name="Скругленный прямоугольник 6"/>
          <p:cNvSpPr/>
          <p:nvPr/>
        </p:nvSpPr>
        <p:spPr>
          <a:xfrm>
            <a:off x="222351" y="1028701"/>
            <a:ext cx="8710648" cy="82088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000" b="1" dirty="0" smtClean="0">
                <a:solidFill>
                  <a:schemeClr val="tx1"/>
                </a:solidFill>
              </a:rPr>
              <a:t>       </a:t>
            </a:r>
            <a:r>
              <a:rPr lang="ru-RU" sz="2000" b="1" dirty="0" smtClean="0">
                <a:solidFill>
                  <a:schemeClr val="tx1"/>
                </a:solidFill>
              </a:rPr>
              <a:t>6.Доказывание и расчет убытков, причиненных нарушением антимонопольного законодательства</a:t>
            </a:r>
            <a:endParaRPr lang="ru-RU" sz="2000" b="1" dirty="0">
              <a:solidFill>
                <a:schemeClr val="tx1"/>
              </a:solidFill>
            </a:endParaRPr>
          </a:p>
        </p:txBody>
      </p:sp>
      <p:sp>
        <p:nvSpPr>
          <p:cNvPr id="2" name="Прямоугольник 1"/>
          <p:cNvSpPr/>
          <p:nvPr/>
        </p:nvSpPr>
        <p:spPr>
          <a:xfrm>
            <a:off x="1101437" y="0"/>
            <a:ext cx="6402677" cy="646331"/>
          </a:xfrm>
          <a:prstGeom prst="rect">
            <a:avLst/>
          </a:prstGeom>
        </p:spPr>
        <p:txBody>
          <a:bodyPr wrap="square">
            <a:spAutoFit/>
          </a:bodyPr>
          <a:lstStyle/>
          <a:p>
            <a:pPr algn="ctr"/>
            <a:r>
              <a:rPr lang="ru-RU" sz="2000" b="1" dirty="0" smtClean="0"/>
              <a:t>Разъяснение №6 </a:t>
            </a:r>
            <a:r>
              <a:rPr lang="ru-RU" sz="2000" b="1" dirty="0"/>
              <a:t>Президиума ФАС </a:t>
            </a:r>
            <a:r>
              <a:rPr lang="ru-RU" sz="2000" b="1" dirty="0" smtClean="0"/>
              <a:t>России</a:t>
            </a:r>
          </a:p>
          <a:p>
            <a:pPr algn="ctr"/>
            <a:r>
              <a:rPr lang="ru-RU" sz="1600" i="1" dirty="0" smtClean="0"/>
              <a:t>(утв. Протоколом от 25.05.2016 </a:t>
            </a:r>
            <a:r>
              <a:rPr lang="ru-RU" sz="1600" i="1" dirty="0"/>
              <a:t>№ </a:t>
            </a:r>
            <a:r>
              <a:rPr lang="ru-RU" sz="1600" i="1" dirty="0" smtClean="0"/>
              <a:t>7) </a:t>
            </a:r>
            <a:endParaRPr lang="ru-RU" sz="1600" i="1" dirty="0"/>
          </a:p>
        </p:txBody>
      </p:sp>
      <p:sp>
        <p:nvSpPr>
          <p:cNvPr id="6" name="Скругленный прямоугольник 5"/>
          <p:cNvSpPr/>
          <p:nvPr/>
        </p:nvSpPr>
        <p:spPr>
          <a:xfrm>
            <a:off x="322118" y="1953491"/>
            <a:ext cx="8510155" cy="3583134"/>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600"/>
              </a:spcBef>
              <a:buFont typeface="Wingdings" panose="05000000000000000000" pitchFamily="2" charset="2"/>
              <a:buChar char="ü"/>
            </a:pPr>
            <a:r>
              <a:rPr lang="ru-RU" sz="1600" b="1" dirty="0">
                <a:solidFill>
                  <a:srgbClr val="FF0000"/>
                </a:solidFill>
              </a:rPr>
              <a:t>Д</a:t>
            </a:r>
            <a:r>
              <a:rPr lang="ru-RU" sz="1600" b="1" dirty="0" smtClean="0">
                <a:solidFill>
                  <a:schemeClr val="tx2"/>
                </a:solidFill>
              </a:rPr>
              <a:t>ля</a:t>
            </a:r>
            <a:r>
              <a:rPr lang="ru-RU" sz="1600" b="1" dirty="0" smtClean="0">
                <a:solidFill>
                  <a:srgbClr val="FF0000"/>
                </a:solidFill>
              </a:rPr>
              <a:t> </a:t>
            </a:r>
            <a:r>
              <a:rPr lang="ru-RU" sz="1600" b="1" dirty="0" smtClean="0">
                <a:solidFill>
                  <a:schemeClr val="tx2"/>
                </a:solidFill>
              </a:rPr>
              <a:t>взыскания убытков с нарушителя антимонопольного законодательства </a:t>
            </a:r>
            <a:r>
              <a:rPr lang="ru-RU" sz="1600" b="1" dirty="0" smtClean="0">
                <a:solidFill>
                  <a:srgbClr val="FF0000"/>
                </a:solidFill>
              </a:rPr>
              <a:t>истец должен доказать</a:t>
            </a:r>
            <a:r>
              <a:rPr lang="ru-RU" sz="1600" b="1" dirty="0" smtClean="0">
                <a:solidFill>
                  <a:schemeClr val="tx2"/>
                </a:solidFill>
              </a:rPr>
              <a:t>:</a:t>
            </a:r>
          </a:p>
          <a:p>
            <a:pPr marL="800100" lvl="1" indent="-342900" algn="just">
              <a:spcBef>
                <a:spcPts val="600"/>
              </a:spcBef>
              <a:buAutoNum type="arabicPeriod"/>
            </a:pPr>
            <a:r>
              <a:rPr lang="ru-RU" sz="1600" b="1" dirty="0" smtClean="0">
                <a:solidFill>
                  <a:srgbClr val="00B050"/>
                </a:solidFill>
              </a:rPr>
              <a:t>Ф</a:t>
            </a:r>
            <a:r>
              <a:rPr lang="ru-RU" sz="1600" b="1" dirty="0" smtClean="0">
                <a:solidFill>
                  <a:schemeClr val="tx2"/>
                </a:solidFill>
              </a:rPr>
              <a:t>акт нарушения антимонопольного законодательства.</a:t>
            </a:r>
          </a:p>
          <a:p>
            <a:pPr marL="800100" lvl="1" indent="-342900" algn="just">
              <a:spcBef>
                <a:spcPts val="600"/>
              </a:spcBef>
              <a:buAutoNum type="arabicPeriod"/>
            </a:pPr>
            <a:r>
              <a:rPr lang="ru-RU" sz="1600" b="1" dirty="0" smtClean="0">
                <a:solidFill>
                  <a:srgbClr val="00B050"/>
                </a:solidFill>
              </a:rPr>
              <a:t>Ф</a:t>
            </a:r>
            <a:r>
              <a:rPr lang="ru-RU" sz="1600" b="1" dirty="0" smtClean="0">
                <a:solidFill>
                  <a:schemeClr val="tx2"/>
                </a:solidFill>
              </a:rPr>
              <a:t>акт наличия убытков (включая их величину).</a:t>
            </a:r>
          </a:p>
          <a:p>
            <a:pPr marL="800100" lvl="1" indent="-342900" algn="just">
              <a:spcBef>
                <a:spcPts val="600"/>
              </a:spcBef>
              <a:buAutoNum type="arabicPeriod"/>
            </a:pPr>
            <a:r>
              <a:rPr lang="ru-RU" sz="1600" b="1" dirty="0" smtClean="0">
                <a:solidFill>
                  <a:srgbClr val="00B050"/>
                </a:solidFill>
              </a:rPr>
              <a:t>П</a:t>
            </a:r>
            <a:r>
              <a:rPr lang="ru-RU" sz="1600" b="1" dirty="0" smtClean="0">
                <a:solidFill>
                  <a:schemeClr val="tx2"/>
                </a:solidFill>
              </a:rPr>
              <a:t>ричинно-следственную связь между нарушением антимонопольного законодательства и причиненными убытками.</a:t>
            </a:r>
          </a:p>
          <a:p>
            <a:pPr marL="285750" indent="-285750" algn="just">
              <a:spcBef>
                <a:spcPts val="600"/>
              </a:spcBef>
              <a:buFont typeface="Wingdings" panose="05000000000000000000" pitchFamily="2" charset="2"/>
              <a:buChar char="ü"/>
            </a:pPr>
            <a:r>
              <a:rPr lang="ru-RU" sz="1600" b="1" dirty="0">
                <a:solidFill>
                  <a:srgbClr val="FF0000"/>
                </a:solidFill>
              </a:rPr>
              <a:t>О</a:t>
            </a:r>
            <a:r>
              <a:rPr lang="ru-RU" sz="1600" b="1" dirty="0" smtClean="0">
                <a:solidFill>
                  <a:schemeClr val="tx2"/>
                </a:solidFill>
              </a:rPr>
              <a:t>тсутствие доказательств хотя бы по одному из названных обстоятельств может привести к отказу в удовлетворении иска.</a:t>
            </a:r>
          </a:p>
          <a:p>
            <a:pPr marL="285750" indent="-285750" algn="just">
              <a:spcBef>
                <a:spcPts val="600"/>
              </a:spcBef>
              <a:buFont typeface="Wingdings" panose="05000000000000000000" pitchFamily="2" charset="2"/>
              <a:buChar char="ü"/>
            </a:pPr>
            <a:r>
              <a:rPr lang="ru-RU" sz="1600" b="1" dirty="0" smtClean="0">
                <a:solidFill>
                  <a:srgbClr val="FF0000"/>
                </a:solidFill>
              </a:rPr>
              <a:t>Р</a:t>
            </a:r>
            <a:r>
              <a:rPr lang="ru-RU" sz="1600" b="1" dirty="0" smtClean="0">
                <a:solidFill>
                  <a:schemeClr val="tx2"/>
                </a:solidFill>
              </a:rPr>
              <a:t>азмер подлежащих возмещению убытков должен быть установлен с </a:t>
            </a:r>
            <a:r>
              <a:rPr lang="ru-RU" sz="1600" b="1" dirty="0" smtClean="0">
                <a:solidFill>
                  <a:srgbClr val="FF0000"/>
                </a:solidFill>
              </a:rPr>
              <a:t>разумной степенью достоверности</a:t>
            </a:r>
            <a:r>
              <a:rPr lang="ru-RU" sz="1600" b="1" dirty="0" smtClean="0">
                <a:solidFill>
                  <a:schemeClr val="tx2"/>
                </a:solidFill>
              </a:rPr>
              <a:t>. При этом в удовлетворении требования о возмещении убытков не может быть отказано только на том основании, что их точный размер невозможно установить (</a:t>
            </a:r>
            <a:r>
              <a:rPr lang="ru-RU" sz="1600" i="1" dirty="0" smtClean="0">
                <a:solidFill>
                  <a:schemeClr val="tx2"/>
                </a:solidFill>
              </a:rPr>
              <a:t>постановление Пленума Верховного Суда РФ от 23.06.2015 № 25</a:t>
            </a:r>
            <a:r>
              <a:rPr lang="ru-RU" sz="1600" b="1" dirty="0" smtClean="0">
                <a:solidFill>
                  <a:schemeClr val="tx2"/>
                </a:solidFill>
              </a:rPr>
              <a:t>).</a:t>
            </a:r>
          </a:p>
        </p:txBody>
      </p:sp>
      <p:sp>
        <p:nvSpPr>
          <p:cNvPr id="8" name="Скругленный прямоугольник 7"/>
          <p:cNvSpPr/>
          <p:nvPr/>
        </p:nvSpPr>
        <p:spPr>
          <a:xfrm>
            <a:off x="436418" y="5640533"/>
            <a:ext cx="8281554" cy="1108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400" b="1" dirty="0" smtClean="0">
                <a:solidFill>
                  <a:srgbClr val="0070C0"/>
                </a:solidFill>
              </a:rPr>
              <a:t>Судебные акты, в которых суд ссылается на позицию ФАС России, изложенную в разъяснении № 6 Президиума </a:t>
            </a:r>
            <a:r>
              <a:rPr lang="ru-RU" sz="1400" b="1" dirty="0">
                <a:solidFill>
                  <a:srgbClr val="0070C0"/>
                </a:solidFill>
              </a:rPr>
              <a:t>ФАС </a:t>
            </a:r>
            <a:r>
              <a:rPr lang="ru-RU" sz="1400" b="1" dirty="0" smtClean="0">
                <a:solidFill>
                  <a:srgbClr val="0070C0"/>
                </a:solidFill>
              </a:rPr>
              <a:t>России:</a:t>
            </a:r>
            <a:r>
              <a:rPr lang="ru-RU" sz="1400" b="1" dirty="0" smtClean="0">
                <a:solidFill>
                  <a:schemeClr val="tx1"/>
                </a:solidFill>
              </a:rPr>
              <a:t> решение Арбитражного суда Свердловской области от 18.01.2017 по делу № </a:t>
            </a:r>
            <a:r>
              <a:rPr lang="ru-RU" sz="1400" b="1" dirty="0" smtClean="0">
                <a:solidFill>
                  <a:srgbClr val="FF0000"/>
                </a:solidFill>
              </a:rPr>
              <a:t>А60-38091/2016</a:t>
            </a:r>
            <a:r>
              <a:rPr lang="ru-RU" sz="1400" b="1" dirty="0" smtClean="0">
                <a:solidFill>
                  <a:schemeClr val="tx1"/>
                </a:solidFill>
              </a:rPr>
              <a:t>; решение Арбитражного суда Самарской области от 16.11.2016 по делу № </a:t>
            </a:r>
            <a:r>
              <a:rPr lang="ru-RU" sz="1400" b="1" dirty="0" smtClean="0">
                <a:solidFill>
                  <a:srgbClr val="FF0000"/>
                </a:solidFill>
              </a:rPr>
              <a:t>А55-22501/2016</a:t>
            </a:r>
            <a:r>
              <a:rPr lang="ru-RU" sz="1400" b="1" dirty="0" smtClean="0">
                <a:solidFill>
                  <a:schemeClr val="tx1"/>
                </a:solidFill>
              </a:rPr>
              <a:t>.  </a:t>
            </a:r>
            <a:endParaRPr lang="en-US" sz="1400" b="1" dirty="0">
              <a:solidFill>
                <a:schemeClr val="tx1"/>
              </a:solidFill>
            </a:endParaRPr>
          </a:p>
        </p:txBody>
      </p:sp>
    </p:spTree>
    <p:extLst>
      <p:ext uri="{BB962C8B-B14F-4D97-AF65-F5344CB8AC3E}">
        <p14:creationId xmlns:p14="http://schemas.microsoft.com/office/powerpoint/2010/main" val="1644420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19</a:t>
            </a:fld>
            <a:endParaRPr lang="ru-RU">
              <a:solidFill>
                <a:srgbClr val="FFFFFF"/>
              </a:solidFill>
            </a:endParaRPr>
          </a:p>
        </p:txBody>
      </p:sp>
      <p:sp>
        <p:nvSpPr>
          <p:cNvPr id="7" name="Скругленный прямоугольник 6"/>
          <p:cNvSpPr/>
          <p:nvPr/>
        </p:nvSpPr>
        <p:spPr>
          <a:xfrm>
            <a:off x="222351" y="1028700"/>
            <a:ext cx="8710648" cy="137159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000" b="1" dirty="0" smtClean="0">
                <a:solidFill>
                  <a:schemeClr val="tx1"/>
                </a:solidFill>
              </a:rPr>
              <a:t>       </a:t>
            </a:r>
            <a:r>
              <a:rPr lang="ru-RU" sz="2000" b="1" dirty="0" smtClean="0">
                <a:solidFill>
                  <a:schemeClr val="tx1"/>
                </a:solidFill>
              </a:rPr>
              <a:t>7.Порядок применения Закона о защите конкуренции с учетом Правил технологического присоединения, Правил недискриминационного доступа, Правил подключения и законодательства о теплоснабжении</a:t>
            </a:r>
            <a:endParaRPr lang="ru-RU" sz="2000" b="1" dirty="0">
              <a:solidFill>
                <a:schemeClr val="tx1"/>
              </a:solidFill>
            </a:endParaRPr>
          </a:p>
        </p:txBody>
      </p:sp>
      <p:sp>
        <p:nvSpPr>
          <p:cNvPr id="2" name="Прямоугольник 1"/>
          <p:cNvSpPr/>
          <p:nvPr/>
        </p:nvSpPr>
        <p:spPr>
          <a:xfrm>
            <a:off x="1101437" y="0"/>
            <a:ext cx="6402677" cy="646331"/>
          </a:xfrm>
          <a:prstGeom prst="rect">
            <a:avLst/>
          </a:prstGeom>
        </p:spPr>
        <p:txBody>
          <a:bodyPr wrap="square">
            <a:spAutoFit/>
          </a:bodyPr>
          <a:lstStyle/>
          <a:p>
            <a:pPr algn="ctr"/>
            <a:r>
              <a:rPr lang="ru-RU" sz="2000" b="1" dirty="0" smtClean="0"/>
              <a:t>Разъяснение №7 </a:t>
            </a:r>
            <a:r>
              <a:rPr lang="ru-RU" sz="2000" b="1" dirty="0"/>
              <a:t>Президиума ФАС </a:t>
            </a:r>
            <a:r>
              <a:rPr lang="ru-RU" sz="2000" b="1" dirty="0" smtClean="0"/>
              <a:t>России</a:t>
            </a:r>
          </a:p>
          <a:p>
            <a:pPr algn="ctr"/>
            <a:r>
              <a:rPr lang="ru-RU" sz="1600" i="1" dirty="0" smtClean="0"/>
              <a:t>(утв. Протоколом от 30.11.2016 </a:t>
            </a:r>
            <a:r>
              <a:rPr lang="ru-RU" sz="1600" i="1" dirty="0"/>
              <a:t>№ </a:t>
            </a:r>
            <a:r>
              <a:rPr lang="ru-RU" sz="1600" i="1" dirty="0" smtClean="0"/>
              <a:t>15) </a:t>
            </a:r>
            <a:endParaRPr lang="ru-RU" sz="1600" i="1" dirty="0"/>
          </a:p>
        </p:txBody>
      </p:sp>
      <p:sp>
        <p:nvSpPr>
          <p:cNvPr id="10" name="Скругленный прямоугольник 9"/>
          <p:cNvSpPr/>
          <p:nvPr/>
        </p:nvSpPr>
        <p:spPr>
          <a:xfrm>
            <a:off x="592282" y="2691245"/>
            <a:ext cx="8063345" cy="374072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600"/>
              </a:spcBef>
              <a:buFont typeface="Wingdings" panose="05000000000000000000" pitchFamily="2" charset="2"/>
              <a:buChar char="ü"/>
            </a:pPr>
            <a:r>
              <a:rPr lang="ru-RU" sz="1500" b="1" dirty="0" smtClean="0">
                <a:solidFill>
                  <a:srgbClr val="FF0000"/>
                </a:solidFill>
              </a:rPr>
              <a:t>С</a:t>
            </a:r>
            <a:r>
              <a:rPr lang="ru-RU" sz="1500" b="1" dirty="0" smtClean="0">
                <a:solidFill>
                  <a:schemeClr val="tx2"/>
                </a:solidFill>
              </a:rPr>
              <a:t>татья 9.21 КоАП устанавливает административную ответственность за нарушение субъектом естественной монополии правил (порядка обеспечения) недискриминационного доступа или установленного порядка подключения (технологического присоединения) к магистральным нефтепроводам и (или) магистральным нефтепродуктопроводам, электрическим сетям, тепловым сетям, газораспределительным сетям или централизованным системам горячего водоснабжения, холодного водоснабжения и водоотведения, а также за нарушение собственником или иным законным владельцем объекта электросетевого хозяйства правил недискриминационного доступа к услугам по передаче электрической энергии, либо препятствование собственником или иным законным владельцем водопроводных и (или) канализационных сетей транспортировке сточных вод по их канализационным сетям.</a:t>
            </a:r>
          </a:p>
          <a:p>
            <a:pPr marL="285750" indent="-285750" algn="just">
              <a:spcBef>
                <a:spcPts val="600"/>
              </a:spcBef>
              <a:buFont typeface="Wingdings" panose="05000000000000000000" pitchFamily="2" charset="2"/>
              <a:buChar char="ü"/>
            </a:pPr>
            <a:r>
              <a:rPr lang="ru-RU" sz="1500" b="1" dirty="0" smtClean="0">
                <a:solidFill>
                  <a:srgbClr val="FF0000"/>
                </a:solidFill>
              </a:rPr>
              <a:t>С</a:t>
            </a:r>
            <a:r>
              <a:rPr lang="ru-RU" sz="1500" b="1" dirty="0" smtClean="0">
                <a:solidFill>
                  <a:schemeClr val="tx2"/>
                </a:solidFill>
              </a:rPr>
              <a:t>о вступлением в силу Закона № 250-ФЗ </a:t>
            </a:r>
            <a:r>
              <a:rPr lang="ru-RU" sz="1500" b="1" dirty="0" smtClean="0">
                <a:solidFill>
                  <a:srgbClr val="FF0000"/>
                </a:solidFill>
              </a:rPr>
              <a:t>нормам статьи 9.21 КоАП </a:t>
            </a:r>
            <a:r>
              <a:rPr lang="ru-RU" sz="1500" b="1" dirty="0" smtClean="0">
                <a:solidFill>
                  <a:schemeClr val="tx2"/>
                </a:solidFill>
              </a:rPr>
              <a:t>был </a:t>
            </a:r>
            <a:r>
              <a:rPr lang="ru-RU" sz="1500" b="1" dirty="0" smtClean="0">
                <a:solidFill>
                  <a:srgbClr val="FF0000"/>
                </a:solidFill>
              </a:rPr>
              <a:t>придан специальный по отношениям к нормам статьи 14.31 КоАП характер</a:t>
            </a:r>
            <a:r>
              <a:rPr lang="ru-RU" sz="1500" b="1" dirty="0" smtClean="0">
                <a:solidFill>
                  <a:schemeClr val="tx2"/>
                </a:solidFill>
              </a:rPr>
              <a:t>.</a:t>
            </a:r>
          </a:p>
        </p:txBody>
      </p:sp>
    </p:spTree>
    <p:extLst>
      <p:ext uri="{BB962C8B-B14F-4D97-AF65-F5344CB8AC3E}">
        <p14:creationId xmlns:p14="http://schemas.microsoft.com/office/powerpoint/2010/main" val="152096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ъект 2"/>
          <p:cNvSpPr>
            <a:spLocks noGrp="1"/>
          </p:cNvSpPr>
          <p:nvPr>
            <p:ph idx="1"/>
          </p:nvPr>
        </p:nvSpPr>
        <p:spPr>
          <a:xfrm>
            <a:off x="3376246" y="1238250"/>
            <a:ext cx="5470281" cy="2782765"/>
          </a:xfrm>
        </p:spPr>
        <p:txBody>
          <a:bodyPr/>
          <a:lstStyle/>
          <a:p>
            <a:pPr>
              <a:buFont typeface="Wingdings" panose="05000000000000000000" pitchFamily="2" charset="2"/>
              <a:buChar char="ü"/>
            </a:pPr>
            <a:r>
              <a:rPr lang="ru-RU" altLang="ru-RU" sz="2400" b="1" dirty="0" smtClean="0">
                <a:solidFill>
                  <a:srgbClr val="FF0000"/>
                </a:solidFill>
                <a:ea typeface="ＭＳ Ｐゴシック" panose="020B0600070205080204" pitchFamily="34" charset="-128"/>
              </a:rPr>
              <a:t>Коллегиальные органы ФАС </a:t>
            </a:r>
            <a:r>
              <a:rPr lang="ru-RU" altLang="ru-RU" sz="2400" b="1" dirty="0">
                <a:solidFill>
                  <a:srgbClr val="FF0000"/>
                </a:solidFill>
                <a:ea typeface="ＭＳ Ｐゴシック" panose="020B0600070205080204" pitchFamily="34" charset="-128"/>
              </a:rPr>
              <a:t>России </a:t>
            </a:r>
            <a:r>
              <a:rPr lang="ru-RU" altLang="ru-RU" sz="2400" b="1" dirty="0" smtClean="0">
                <a:solidFill>
                  <a:srgbClr val="FF0000"/>
                </a:solidFill>
                <a:ea typeface="ＭＳ Ｐゴシック" panose="020B0600070205080204" pitchFamily="34" charset="-128"/>
              </a:rPr>
              <a:t>наделены </a:t>
            </a:r>
            <a:r>
              <a:rPr lang="ru-RU" altLang="ru-RU" sz="2400" b="1" dirty="0">
                <a:solidFill>
                  <a:srgbClr val="FF0000"/>
                </a:solidFill>
                <a:ea typeface="ＭＳ Ｐゴシック" panose="020B0600070205080204" pitchFamily="34" charset="-128"/>
              </a:rPr>
              <a:t>полномочием по пересмотру решений по делам о нарушении антимонопольного </a:t>
            </a:r>
            <a:r>
              <a:rPr lang="ru-RU" altLang="ru-RU" sz="2400" b="1" dirty="0" smtClean="0">
                <a:solidFill>
                  <a:srgbClr val="FF0000"/>
                </a:solidFill>
                <a:ea typeface="ＭＳ Ｐゴシック" panose="020B0600070205080204" pitchFamily="34" charset="-128"/>
              </a:rPr>
              <a:t>законодательства</a:t>
            </a:r>
          </a:p>
          <a:p>
            <a:pPr marL="0" indent="0">
              <a:buNone/>
            </a:pPr>
            <a:r>
              <a:rPr lang="ru-RU" altLang="ru-RU" sz="2400" b="1" dirty="0" smtClean="0">
                <a:solidFill>
                  <a:srgbClr val="FF0000"/>
                </a:solidFill>
                <a:ea typeface="ＭＳ Ｐゴシック" panose="020B0600070205080204" pitchFamily="34" charset="-128"/>
              </a:rPr>
              <a:t> </a:t>
            </a:r>
            <a:r>
              <a:rPr lang="ru-RU" altLang="ru-RU" sz="2400" dirty="0">
                <a:ea typeface="ＭＳ Ｐゴシック" panose="020B0600070205080204" pitchFamily="34" charset="-128"/>
              </a:rPr>
              <a:t>в случае, если</a:t>
            </a:r>
            <a:endParaRPr lang="ru-RU" altLang="ru-RU" dirty="0" smtClean="0">
              <a:ea typeface="ＭＳ Ｐゴシック" panose="020B0600070205080204" pitchFamily="34" charset="-128"/>
            </a:endParaRPr>
          </a:p>
          <a:p>
            <a:endParaRPr lang="ru-RU" altLang="ru-RU" dirty="0" smtClean="0">
              <a:ea typeface="ＭＳ Ｐゴシック" panose="020B0600070205080204" pitchFamily="34" charset="-128"/>
            </a:endParaRPr>
          </a:p>
        </p:txBody>
      </p:sp>
      <p:sp>
        <p:nvSpPr>
          <p:cNvPr id="36867" name="Номер слайда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54">
                <a:solidFill>
                  <a:srgbClr val="333399"/>
                </a:solidFill>
                <a:latin typeface="Arial" panose="020B0604020202020204" pitchFamily="34" charset="0"/>
                <a:ea typeface="ＭＳ Ｐゴシック" panose="020B0600070205080204" pitchFamily="34" charset="-128"/>
              </a:defRPr>
            </a:lvl1pPr>
            <a:lvl2pPr marL="685817" indent="-263776">
              <a:spcBef>
                <a:spcPct val="20000"/>
              </a:spcBef>
              <a:buChar char="–"/>
              <a:defRPr sz="2585">
                <a:solidFill>
                  <a:srgbClr val="333399"/>
                </a:solidFill>
                <a:latin typeface="Arial" panose="020B0604020202020204" pitchFamily="34" charset="0"/>
                <a:ea typeface="ＭＳ Ｐゴシック" panose="020B0600070205080204" pitchFamily="34" charset="-128"/>
              </a:defRPr>
            </a:lvl2pPr>
            <a:lvl3pPr marL="1055103" indent="-211021">
              <a:spcBef>
                <a:spcPct val="20000"/>
              </a:spcBef>
              <a:buChar char="•"/>
              <a:defRPr sz="2215">
                <a:solidFill>
                  <a:srgbClr val="333399"/>
                </a:solidFill>
                <a:latin typeface="Arial" panose="020B0604020202020204" pitchFamily="34" charset="0"/>
                <a:ea typeface="ＭＳ Ｐゴシック" panose="020B0600070205080204" pitchFamily="34" charset="-128"/>
              </a:defRPr>
            </a:lvl3pPr>
            <a:lvl4pPr marL="1477145" indent="-211021">
              <a:spcBef>
                <a:spcPct val="20000"/>
              </a:spcBef>
              <a:buChar char="–"/>
              <a:defRPr sz="1846">
                <a:solidFill>
                  <a:srgbClr val="333399"/>
                </a:solidFill>
                <a:latin typeface="Arial" panose="020B0604020202020204" pitchFamily="34" charset="0"/>
                <a:ea typeface="ＭＳ Ｐゴシック" panose="020B0600070205080204" pitchFamily="34" charset="-128"/>
              </a:defRPr>
            </a:lvl4pPr>
            <a:lvl5pPr marL="1899186" indent="-211021">
              <a:spcBef>
                <a:spcPct val="20000"/>
              </a:spcBef>
              <a:buChar char="»"/>
              <a:defRPr sz="1846">
                <a:solidFill>
                  <a:srgbClr val="333399"/>
                </a:solidFill>
                <a:latin typeface="Arial" panose="020B0604020202020204" pitchFamily="34" charset="0"/>
                <a:ea typeface="ＭＳ Ｐゴシック" panose="020B0600070205080204" pitchFamily="34" charset="-128"/>
              </a:defRPr>
            </a:lvl5pPr>
            <a:lvl6pPr marL="2321227" indent="-211021" eaLnBrk="0" fontAlgn="base" hangingPunct="0">
              <a:spcBef>
                <a:spcPct val="20000"/>
              </a:spcBef>
              <a:spcAft>
                <a:spcPct val="0"/>
              </a:spcAft>
              <a:buChar char="»"/>
              <a:defRPr sz="1846">
                <a:solidFill>
                  <a:srgbClr val="333399"/>
                </a:solidFill>
                <a:latin typeface="Arial" panose="020B0604020202020204" pitchFamily="34" charset="0"/>
                <a:ea typeface="ＭＳ Ｐゴシック" panose="020B0600070205080204" pitchFamily="34" charset="-128"/>
              </a:defRPr>
            </a:lvl6pPr>
            <a:lvl7pPr marL="2743269" indent="-211021" eaLnBrk="0" fontAlgn="base" hangingPunct="0">
              <a:spcBef>
                <a:spcPct val="20000"/>
              </a:spcBef>
              <a:spcAft>
                <a:spcPct val="0"/>
              </a:spcAft>
              <a:buChar char="»"/>
              <a:defRPr sz="1846">
                <a:solidFill>
                  <a:srgbClr val="333399"/>
                </a:solidFill>
                <a:latin typeface="Arial" panose="020B0604020202020204" pitchFamily="34" charset="0"/>
                <a:ea typeface="ＭＳ Ｐゴシック" panose="020B0600070205080204" pitchFamily="34" charset="-128"/>
              </a:defRPr>
            </a:lvl7pPr>
            <a:lvl8pPr marL="3165310" indent="-211021" eaLnBrk="0" fontAlgn="base" hangingPunct="0">
              <a:spcBef>
                <a:spcPct val="20000"/>
              </a:spcBef>
              <a:spcAft>
                <a:spcPct val="0"/>
              </a:spcAft>
              <a:buChar char="»"/>
              <a:defRPr sz="1846">
                <a:solidFill>
                  <a:srgbClr val="333399"/>
                </a:solidFill>
                <a:latin typeface="Arial" panose="020B0604020202020204" pitchFamily="34" charset="0"/>
                <a:ea typeface="ＭＳ Ｐゴシック" panose="020B0600070205080204" pitchFamily="34" charset="-128"/>
              </a:defRPr>
            </a:lvl8pPr>
            <a:lvl9pPr marL="3587351" indent="-211021" eaLnBrk="0" fontAlgn="base" hangingPunct="0">
              <a:spcBef>
                <a:spcPct val="20000"/>
              </a:spcBef>
              <a:spcAft>
                <a:spcPct val="0"/>
              </a:spcAft>
              <a:buChar char="»"/>
              <a:defRPr sz="1846">
                <a:solidFill>
                  <a:srgbClr val="333399"/>
                </a:solidFill>
                <a:latin typeface="Arial" panose="020B0604020202020204" pitchFamily="34" charset="0"/>
                <a:ea typeface="ＭＳ Ｐゴシック" panose="020B0600070205080204" pitchFamily="34" charset="-128"/>
              </a:defRPr>
            </a:lvl9pPr>
          </a:lstStyle>
          <a:p>
            <a:pPr>
              <a:spcBef>
                <a:spcPct val="0"/>
              </a:spcBef>
              <a:buFontTx/>
              <a:buNone/>
            </a:pPr>
            <a:fld id="{BE46AC2E-D810-468C-AB80-C3E2690EF109}" type="slidenum">
              <a:rPr lang="ru-RU" altLang="ru-RU" sz="1477">
                <a:solidFill>
                  <a:schemeClr val="bg1"/>
                </a:solidFill>
                <a:cs typeface="Arial" panose="020B0604020202020204" pitchFamily="34" charset="0"/>
              </a:rPr>
              <a:pPr>
                <a:spcBef>
                  <a:spcPct val="0"/>
                </a:spcBef>
                <a:buFontTx/>
                <a:buNone/>
              </a:pPr>
              <a:t>2</a:t>
            </a:fld>
            <a:endParaRPr lang="ru-RU" altLang="ru-RU" sz="1477">
              <a:solidFill>
                <a:schemeClr val="bg1"/>
              </a:solidFill>
              <a:cs typeface="Arial" panose="020B0604020202020204" pitchFamily="34" charset="0"/>
            </a:endParaRPr>
          </a:p>
        </p:txBody>
      </p:sp>
      <p:sp>
        <p:nvSpPr>
          <p:cNvPr id="36868" name="Объект 2"/>
          <p:cNvSpPr txBox="1">
            <a:spLocks/>
          </p:cNvSpPr>
          <p:nvPr/>
        </p:nvSpPr>
        <p:spPr bwMode="auto">
          <a:xfrm>
            <a:off x="716573" y="3940298"/>
            <a:ext cx="7929196" cy="238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buFontTx/>
              <a:buNone/>
            </a:pPr>
            <a:r>
              <a:rPr lang="ru-RU" altLang="ru-RU" sz="2400" dirty="0">
                <a:cs typeface="Arial" panose="020B0604020202020204" pitchFamily="34" charset="0"/>
              </a:rPr>
              <a:t>такие решения нарушают единообразие в толковании и применении антимонопольными органами норм антимонопольного законодательства.</a:t>
            </a:r>
          </a:p>
          <a:p>
            <a:endParaRPr lang="ru-RU" altLang="ru-RU" sz="2954" dirty="0">
              <a:cs typeface="Arial" panose="020B0604020202020204" pitchFamily="34" charset="0"/>
            </a:endParaRPr>
          </a:p>
          <a:p>
            <a:endParaRPr lang="ru-RU" altLang="ru-RU" sz="2954" dirty="0">
              <a:cs typeface="Arial" panose="020B0604020202020204" pitchFamily="34" charset="0"/>
            </a:endParaRPr>
          </a:p>
        </p:txBody>
      </p:sp>
      <p:pic>
        <p:nvPicPr>
          <p:cNvPr id="36869" name="Picture 1" descr="C:\Users\mplotnikova\Desktop\Pictures\015d1f8500291d814c249b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82" y="1434612"/>
            <a:ext cx="2652346" cy="205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Изображение 2" descr="BES_089.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668" y="5132388"/>
            <a:ext cx="209696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634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1066800" y="756138"/>
            <a:ext cx="7345974" cy="179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ru-RU" altLang="ru-RU" sz="3692" b="1"/>
          </a:p>
          <a:p>
            <a:pPr algn="ctr" eaLnBrk="1" hangingPunct="1">
              <a:spcBef>
                <a:spcPct val="0"/>
              </a:spcBef>
              <a:buFontTx/>
              <a:buNone/>
            </a:pPr>
            <a:r>
              <a:rPr lang="ru-RU" altLang="ru-RU" sz="3692" b="1"/>
              <a:t>СПАСИБО ЗА ВНИМАНИЕ!</a:t>
            </a:r>
            <a:r>
              <a:rPr lang="en-US" altLang="ru-RU" sz="1846" b="1"/>
              <a:t/>
            </a:r>
            <a:br>
              <a:rPr lang="en-US" altLang="ru-RU" sz="1846" b="1"/>
            </a:br>
            <a:endParaRPr lang="ru-RU" altLang="ru-RU" sz="1846" b="1"/>
          </a:p>
          <a:p>
            <a:pPr algn="ctr" eaLnBrk="1" hangingPunct="1">
              <a:spcBef>
                <a:spcPct val="0"/>
              </a:spcBef>
              <a:buFontTx/>
              <a:buNone/>
            </a:pPr>
            <a:endParaRPr lang="ru-RU" altLang="ru-RU" sz="1846" b="1"/>
          </a:p>
        </p:txBody>
      </p:sp>
      <p:grpSp>
        <p:nvGrpSpPr>
          <p:cNvPr id="54275" name="Group 11"/>
          <p:cNvGrpSpPr>
            <a:grpSpLocks/>
          </p:cNvGrpSpPr>
          <p:nvPr/>
        </p:nvGrpSpPr>
        <p:grpSpPr bwMode="auto">
          <a:xfrm>
            <a:off x="2645020" y="2631831"/>
            <a:ext cx="4343400" cy="2180492"/>
            <a:chOff x="1676400" y="2743200"/>
            <a:chExt cx="4343400" cy="2362200"/>
          </a:xfrm>
        </p:grpSpPr>
        <p:pic>
          <p:nvPicPr>
            <p:cNvPr id="54276" name="Picture 5" descr="FAS-log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2743200"/>
              <a:ext cx="533399" cy="58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6" descr="14098_427100966728_20531316728_5146316_6182604_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581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7" descr="twitter_newbird_blu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4267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Box 8"/>
            <p:cNvSpPr txBox="1">
              <a:spLocks noChangeArrowheads="1"/>
            </p:cNvSpPr>
            <p:nvPr/>
          </p:nvSpPr>
          <p:spPr bwMode="auto">
            <a:xfrm>
              <a:off x="2536573" y="2819400"/>
              <a:ext cx="3330827" cy="56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ru-RU" sz="2769"/>
                <a:t>www.fas.gov.ru</a:t>
              </a:r>
            </a:p>
          </p:txBody>
        </p:sp>
        <p:sp>
          <p:nvSpPr>
            <p:cNvPr id="54280" name="TextBox 9"/>
            <p:cNvSpPr txBox="1">
              <a:spLocks noChangeArrowheads="1"/>
            </p:cNvSpPr>
            <p:nvPr/>
          </p:nvSpPr>
          <p:spPr bwMode="auto">
            <a:xfrm>
              <a:off x="2536573" y="3591580"/>
              <a:ext cx="3330827" cy="56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ru-RU" sz="2769"/>
                <a:t>FAS-book</a:t>
              </a:r>
            </a:p>
          </p:txBody>
        </p:sp>
        <p:sp>
          <p:nvSpPr>
            <p:cNvPr id="54281" name="TextBox 10"/>
            <p:cNvSpPr txBox="1">
              <a:spLocks noChangeArrowheads="1"/>
            </p:cNvSpPr>
            <p:nvPr/>
          </p:nvSpPr>
          <p:spPr bwMode="auto">
            <a:xfrm>
              <a:off x="2536573" y="4343399"/>
              <a:ext cx="3483227" cy="56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ru-RU" sz="2769"/>
                <a:t>rus_fas</a:t>
              </a:r>
            </a:p>
          </p:txBody>
        </p:sp>
      </p:grpSp>
    </p:spTree>
    <p:extLst>
      <p:ext uri="{BB962C8B-B14F-4D97-AF65-F5344CB8AC3E}">
        <p14:creationId xmlns:p14="http://schemas.microsoft.com/office/powerpoint/2010/main" val="2771002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Номер слайда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54">
                <a:solidFill>
                  <a:srgbClr val="333399"/>
                </a:solidFill>
                <a:latin typeface="Arial" panose="020B0604020202020204" pitchFamily="34" charset="0"/>
                <a:ea typeface="ＭＳ Ｐゴシック" panose="020B0600070205080204" pitchFamily="34" charset="-128"/>
              </a:defRPr>
            </a:lvl1pPr>
            <a:lvl2pPr marL="685817" indent="-263776">
              <a:spcBef>
                <a:spcPct val="20000"/>
              </a:spcBef>
              <a:buChar char="–"/>
              <a:defRPr sz="2585">
                <a:solidFill>
                  <a:srgbClr val="333399"/>
                </a:solidFill>
                <a:latin typeface="Arial" panose="020B0604020202020204" pitchFamily="34" charset="0"/>
                <a:ea typeface="ＭＳ Ｐゴシック" panose="020B0600070205080204" pitchFamily="34" charset="-128"/>
              </a:defRPr>
            </a:lvl2pPr>
            <a:lvl3pPr marL="1055103" indent="-211021">
              <a:spcBef>
                <a:spcPct val="20000"/>
              </a:spcBef>
              <a:buChar char="•"/>
              <a:defRPr sz="2215">
                <a:solidFill>
                  <a:srgbClr val="333399"/>
                </a:solidFill>
                <a:latin typeface="Arial" panose="020B0604020202020204" pitchFamily="34" charset="0"/>
                <a:ea typeface="ＭＳ Ｐゴシック" panose="020B0600070205080204" pitchFamily="34" charset="-128"/>
              </a:defRPr>
            </a:lvl3pPr>
            <a:lvl4pPr marL="1477145" indent="-211021">
              <a:spcBef>
                <a:spcPct val="20000"/>
              </a:spcBef>
              <a:buChar char="–"/>
              <a:defRPr sz="1846">
                <a:solidFill>
                  <a:srgbClr val="333399"/>
                </a:solidFill>
                <a:latin typeface="Arial" panose="020B0604020202020204" pitchFamily="34" charset="0"/>
                <a:ea typeface="ＭＳ Ｐゴシック" panose="020B0600070205080204" pitchFamily="34" charset="-128"/>
              </a:defRPr>
            </a:lvl4pPr>
            <a:lvl5pPr marL="1899186" indent="-211021">
              <a:spcBef>
                <a:spcPct val="20000"/>
              </a:spcBef>
              <a:buChar char="»"/>
              <a:defRPr sz="1846">
                <a:solidFill>
                  <a:srgbClr val="333399"/>
                </a:solidFill>
                <a:latin typeface="Arial" panose="020B0604020202020204" pitchFamily="34" charset="0"/>
                <a:ea typeface="ＭＳ Ｐゴシック" panose="020B0600070205080204" pitchFamily="34" charset="-128"/>
              </a:defRPr>
            </a:lvl5pPr>
            <a:lvl6pPr marL="2321227" indent="-211021" eaLnBrk="0" fontAlgn="base" hangingPunct="0">
              <a:spcBef>
                <a:spcPct val="20000"/>
              </a:spcBef>
              <a:spcAft>
                <a:spcPct val="0"/>
              </a:spcAft>
              <a:buChar char="»"/>
              <a:defRPr sz="1846">
                <a:solidFill>
                  <a:srgbClr val="333399"/>
                </a:solidFill>
                <a:latin typeface="Arial" panose="020B0604020202020204" pitchFamily="34" charset="0"/>
                <a:ea typeface="ＭＳ Ｐゴシック" panose="020B0600070205080204" pitchFamily="34" charset="-128"/>
              </a:defRPr>
            </a:lvl6pPr>
            <a:lvl7pPr marL="2743269" indent="-211021" eaLnBrk="0" fontAlgn="base" hangingPunct="0">
              <a:spcBef>
                <a:spcPct val="20000"/>
              </a:spcBef>
              <a:spcAft>
                <a:spcPct val="0"/>
              </a:spcAft>
              <a:buChar char="»"/>
              <a:defRPr sz="1846">
                <a:solidFill>
                  <a:srgbClr val="333399"/>
                </a:solidFill>
                <a:latin typeface="Arial" panose="020B0604020202020204" pitchFamily="34" charset="0"/>
                <a:ea typeface="ＭＳ Ｐゴシック" panose="020B0600070205080204" pitchFamily="34" charset="-128"/>
              </a:defRPr>
            </a:lvl7pPr>
            <a:lvl8pPr marL="3165310" indent="-211021" eaLnBrk="0" fontAlgn="base" hangingPunct="0">
              <a:spcBef>
                <a:spcPct val="20000"/>
              </a:spcBef>
              <a:spcAft>
                <a:spcPct val="0"/>
              </a:spcAft>
              <a:buChar char="»"/>
              <a:defRPr sz="1846">
                <a:solidFill>
                  <a:srgbClr val="333399"/>
                </a:solidFill>
                <a:latin typeface="Arial" panose="020B0604020202020204" pitchFamily="34" charset="0"/>
                <a:ea typeface="ＭＳ Ｐゴシック" panose="020B0600070205080204" pitchFamily="34" charset="-128"/>
              </a:defRPr>
            </a:lvl8pPr>
            <a:lvl9pPr marL="3587351" indent="-211021" eaLnBrk="0" fontAlgn="base" hangingPunct="0">
              <a:spcBef>
                <a:spcPct val="20000"/>
              </a:spcBef>
              <a:spcAft>
                <a:spcPct val="0"/>
              </a:spcAft>
              <a:buChar char="»"/>
              <a:defRPr sz="1846">
                <a:solidFill>
                  <a:srgbClr val="333399"/>
                </a:solidFill>
                <a:latin typeface="Arial" panose="020B0604020202020204" pitchFamily="34" charset="0"/>
                <a:ea typeface="ＭＳ Ｐゴシック" panose="020B0600070205080204" pitchFamily="34" charset="-128"/>
              </a:defRPr>
            </a:lvl9pPr>
          </a:lstStyle>
          <a:p>
            <a:pPr>
              <a:spcBef>
                <a:spcPct val="0"/>
              </a:spcBef>
              <a:buFontTx/>
              <a:buNone/>
            </a:pPr>
            <a:fld id="{2E386F6C-54A3-4688-B35B-FCF87FC57C0A}" type="slidenum">
              <a:rPr lang="ru-RU" altLang="ru-RU" sz="1477">
                <a:solidFill>
                  <a:srgbClr val="FFFFFF"/>
                </a:solidFill>
              </a:rPr>
              <a:pPr>
                <a:spcBef>
                  <a:spcPct val="0"/>
                </a:spcBef>
                <a:buFontTx/>
                <a:buNone/>
              </a:pPr>
              <a:t>3</a:t>
            </a:fld>
            <a:endParaRPr lang="ru-RU" altLang="ru-RU" sz="1477">
              <a:solidFill>
                <a:srgbClr val="FFFFFF"/>
              </a:solidFill>
            </a:endParaRPr>
          </a:p>
        </p:txBody>
      </p:sp>
      <p:sp>
        <p:nvSpPr>
          <p:cNvPr id="38915" name="Заголовок 1"/>
          <p:cNvSpPr>
            <a:spLocks noGrp="1"/>
          </p:cNvSpPr>
          <p:nvPr>
            <p:ph type="title"/>
          </p:nvPr>
        </p:nvSpPr>
        <p:spPr>
          <a:xfrm>
            <a:off x="983274" y="20537"/>
            <a:ext cx="8160726" cy="572966"/>
          </a:xfrm>
        </p:spPr>
        <p:txBody>
          <a:bodyPr/>
          <a:lstStyle/>
          <a:p>
            <a:pPr algn="r"/>
            <a:r>
              <a:rPr lang="ru-RU" altLang="ru-RU" sz="2585" b="1" dirty="0">
                <a:solidFill>
                  <a:schemeClr val="tx1"/>
                </a:solidFill>
                <a:ea typeface="ＭＳ Ｐゴシック" panose="020B0600070205080204" pitchFamily="34" charset="-128"/>
              </a:rPr>
              <a:t>Порядок пересмотра решений и предписаний</a:t>
            </a:r>
          </a:p>
        </p:txBody>
      </p:sp>
      <p:sp>
        <p:nvSpPr>
          <p:cNvPr id="35" name="Скругленный прямоугольник 34"/>
          <p:cNvSpPr>
            <a:spLocks noChangeArrowheads="1"/>
          </p:cNvSpPr>
          <p:nvPr/>
        </p:nvSpPr>
        <p:spPr bwMode="auto">
          <a:xfrm>
            <a:off x="4796475" y="1151620"/>
            <a:ext cx="1398999" cy="384953"/>
          </a:xfrm>
          <a:prstGeom prst="roundRect">
            <a:avLst>
              <a:gd name="adj" fmla="val 10097"/>
            </a:avLst>
          </a:prstGeom>
          <a:solidFill>
            <a:schemeClr val="bg1"/>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846" dirty="0"/>
              <a:t>Жалоба</a:t>
            </a:r>
          </a:p>
        </p:txBody>
      </p:sp>
      <p:pic>
        <p:nvPicPr>
          <p:cNvPr id="38919" name="Picture 1" descr="C:\Users\volgin\Desktop\Produ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01970"/>
            <a:ext cx="2038350" cy="16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Скругленный прямоугольник 5"/>
          <p:cNvSpPr>
            <a:spLocks noChangeArrowheads="1"/>
          </p:cNvSpPr>
          <p:nvPr/>
        </p:nvSpPr>
        <p:spPr bwMode="auto">
          <a:xfrm>
            <a:off x="6436281" y="2800050"/>
            <a:ext cx="2009753" cy="640416"/>
          </a:xfrm>
          <a:prstGeom prst="roundRect">
            <a:avLst>
              <a:gd name="adj" fmla="val 10097"/>
            </a:avLst>
          </a:prstGeom>
          <a:solidFill>
            <a:schemeClr val="bg1"/>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846" dirty="0"/>
              <a:t>Президиум ФАС России</a:t>
            </a:r>
          </a:p>
        </p:txBody>
      </p:sp>
      <p:sp>
        <p:nvSpPr>
          <p:cNvPr id="8" name="Скругленный прямоугольник 7"/>
          <p:cNvSpPr>
            <a:spLocks noChangeArrowheads="1"/>
          </p:cNvSpPr>
          <p:nvPr/>
        </p:nvSpPr>
        <p:spPr bwMode="auto">
          <a:xfrm>
            <a:off x="2511464" y="2759174"/>
            <a:ext cx="2008657" cy="607283"/>
          </a:xfrm>
          <a:prstGeom prst="roundRect">
            <a:avLst>
              <a:gd name="adj" fmla="val 10097"/>
            </a:avLst>
          </a:prstGeom>
          <a:solidFill>
            <a:schemeClr val="bg1"/>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846" dirty="0"/>
              <a:t>Апелляционная коллегия</a:t>
            </a:r>
          </a:p>
        </p:txBody>
      </p:sp>
      <p:sp>
        <p:nvSpPr>
          <p:cNvPr id="9" name="Скругленный прямоугольник 8"/>
          <p:cNvSpPr>
            <a:spLocks noChangeArrowheads="1"/>
          </p:cNvSpPr>
          <p:nvPr/>
        </p:nvSpPr>
        <p:spPr bwMode="auto">
          <a:xfrm>
            <a:off x="6354230" y="3584869"/>
            <a:ext cx="1994068" cy="1020454"/>
          </a:xfrm>
          <a:prstGeom prst="roundRect">
            <a:avLst>
              <a:gd name="adj" fmla="val 10097"/>
            </a:avLst>
          </a:prstGeom>
          <a:solidFill>
            <a:schemeClr val="bg1"/>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292" dirty="0"/>
              <a:t>оставить жалобу без удовлетворения</a:t>
            </a:r>
          </a:p>
        </p:txBody>
      </p:sp>
      <p:sp>
        <p:nvSpPr>
          <p:cNvPr id="10" name="Скругленный прямоугольник 9"/>
          <p:cNvSpPr>
            <a:spLocks noChangeArrowheads="1"/>
          </p:cNvSpPr>
          <p:nvPr/>
        </p:nvSpPr>
        <p:spPr bwMode="auto">
          <a:xfrm>
            <a:off x="2363401" y="3613036"/>
            <a:ext cx="2060537" cy="992287"/>
          </a:xfrm>
          <a:prstGeom prst="roundRect">
            <a:avLst>
              <a:gd name="adj" fmla="val 10097"/>
            </a:avLst>
          </a:prstGeom>
          <a:solidFill>
            <a:schemeClr val="bg1"/>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292" dirty="0"/>
              <a:t>отменить решение и (или) предписание территориального антимонопольного органа</a:t>
            </a:r>
          </a:p>
        </p:txBody>
      </p:sp>
      <p:cxnSp>
        <p:nvCxnSpPr>
          <p:cNvPr id="3" name="Прямая со стрелкой 2"/>
          <p:cNvCxnSpPr/>
          <p:nvPr/>
        </p:nvCxnSpPr>
        <p:spPr>
          <a:xfrm flipH="1">
            <a:off x="3575539" y="2530720"/>
            <a:ext cx="1814146" cy="175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a:off x="5389685" y="2530719"/>
            <a:ext cx="2039815" cy="209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5476143" y="1537189"/>
            <a:ext cx="20515" cy="164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5130312" y="3593123"/>
            <a:ext cx="259373" cy="1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Скругленный прямоугольник 18"/>
          <p:cNvSpPr>
            <a:spLocks noChangeArrowheads="1"/>
          </p:cNvSpPr>
          <p:nvPr/>
        </p:nvSpPr>
        <p:spPr bwMode="auto">
          <a:xfrm>
            <a:off x="846445" y="5367447"/>
            <a:ext cx="7378050" cy="983227"/>
          </a:xfrm>
          <a:prstGeom prst="roundRect">
            <a:avLst>
              <a:gd name="adj" fmla="val 10097"/>
            </a:avLst>
          </a:prstGeom>
          <a:solidFill>
            <a:schemeClr val="accent1"/>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662" dirty="0"/>
              <a:t>Основанием для изменения или отмены решения территориального антимонопольного органа является нарушение единообразия в применении антимонопольными органами норм антимонопольного законодательства</a:t>
            </a:r>
          </a:p>
        </p:txBody>
      </p:sp>
      <p:sp>
        <p:nvSpPr>
          <p:cNvPr id="16" name="Скругленный прямоугольник 15"/>
          <p:cNvSpPr>
            <a:spLocks noChangeArrowheads="1"/>
          </p:cNvSpPr>
          <p:nvPr/>
        </p:nvSpPr>
        <p:spPr bwMode="auto">
          <a:xfrm>
            <a:off x="3482706" y="1708454"/>
            <a:ext cx="3988135" cy="288597"/>
          </a:xfrm>
          <a:prstGeom prst="roundRect">
            <a:avLst>
              <a:gd name="adj" fmla="val 10097"/>
            </a:avLst>
          </a:prstGeom>
          <a:solidFill>
            <a:schemeClr val="bg1"/>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846" dirty="0"/>
              <a:t>Срок обжалования 1 месяц</a:t>
            </a:r>
          </a:p>
        </p:txBody>
      </p:sp>
      <p:sp>
        <p:nvSpPr>
          <p:cNvPr id="17" name="Скругленный прямоугольник 16"/>
          <p:cNvSpPr>
            <a:spLocks noChangeArrowheads="1"/>
          </p:cNvSpPr>
          <p:nvPr/>
        </p:nvSpPr>
        <p:spPr bwMode="auto">
          <a:xfrm>
            <a:off x="4423938" y="3595262"/>
            <a:ext cx="1930292" cy="1010061"/>
          </a:xfrm>
          <a:prstGeom prst="roundRect">
            <a:avLst>
              <a:gd name="adj" fmla="val 10097"/>
            </a:avLst>
          </a:prstGeom>
          <a:solidFill>
            <a:schemeClr val="bg1"/>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292" dirty="0"/>
              <a:t>изменить решение и (или) предписание территориального антимонопольного органа</a:t>
            </a:r>
          </a:p>
        </p:txBody>
      </p:sp>
      <p:sp>
        <p:nvSpPr>
          <p:cNvPr id="22" name="Скругленный прямоугольник 21"/>
          <p:cNvSpPr>
            <a:spLocks noChangeArrowheads="1"/>
          </p:cNvSpPr>
          <p:nvPr/>
        </p:nvSpPr>
        <p:spPr bwMode="auto">
          <a:xfrm>
            <a:off x="3176153" y="4834128"/>
            <a:ext cx="3988135" cy="384953"/>
          </a:xfrm>
          <a:prstGeom prst="roundRect">
            <a:avLst>
              <a:gd name="adj" fmla="val 10097"/>
            </a:avLst>
          </a:prstGeom>
          <a:solidFill>
            <a:schemeClr val="bg1"/>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292" dirty="0"/>
              <a:t>Обжалование в течение 1 месяца в арбитражный суд</a:t>
            </a:r>
          </a:p>
        </p:txBody>
      </p:sp>
      <p:sp>
        <p:nvSpPr>
          <p:cNvPr id="36" name="Скругленный прямоугольник 35"/>
          <p:cNvSpPr>
            <a:spLocks noChangeArrowheads="1"/>
          </p:cNvSpPr>
          <p:nvPr/>
        </p:nvSpPr>
        <p:spPr bwMode="auto">
          <a:xfrm>
            <a:off x="2777340" y="2145416"/>
            <a:ext cx="5447155" cy="384953"/>
          </a:xfrm>
          <a:prstGeom prst="roundRect">
            <a:avLst>
              <a:gd name="adj" fmla="val 10097"/>
            </a:avLst>
          </a:prstGeom>
          <a:solidFill>
            <a:schemeClr val="bg1"/>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292" dirty="0"/>
              <a:t>Информация о ходе рассмотрения жалобы размещается на сайте</a:t>
            </a:r>
          </a:p>
        </p:txBody>
      </p:sp>
    </p:spTree>
    <p:extLst>
      <p:ext uri="{BB962C8B-B14F-4D97-AF65-F5344CB8AC3E}">
        <p14:creationId xmlns:p14="http://schemas.microsoft.com/office/powerpoint/2010/main" val="2615983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p:cNvSpPr>
          <p:nvPr/>
        </p:nvSpPr>
        <p:spPr bwMode="auto">
          <a:xfrm>
            <a:off x="1" y="126330"/>
            <a:ext cx="9144000" cy="601536"/>
          </a:xfrm>
          <a:prstGeom prst="rect">
            <a:avLst/>
          </a:prstGeom>
          <a:noFill/>
          <a:ln w="9525">
            <a:noFill/>
            <a:miter lim="800000"/>
            <a:headEnd/>
            <a:tailEnd/>
          </a:ln>
        </p:spPr>
        <p:txBody>
          <a:bodyPr vert="horz" wrap="square" lIns="90000" tIns="45000" rIns="90000" bIns="45000" numCol="1" anchor="t" anchorCtr="0" compatLnSpc="1">
            <a:prstTxWarp prst="textNoShape">
              <a:avLst/>
            </a:prstTxWarp>
          </a:bodyPr>
          <a:lstStyle>
            <a:lvl1pPr algn="ctr" rtl="0" eaLnBrk="0" fontAlgn="base" hangingPunct="0">
              <a:spcBef>
                <a:spcPct val="0"/>
              </a:spcBef>
              <a:spcAft>
                <a:spcPct val="0"/>
              </a:spcAft>
              <a:defRPr sz="4400">
                <a:solidFill>
                  <a:srgbClr val="333399"/>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a:lstStyle>
          <a:p>
            <a:pPr>
              <a:lnSpc>
                <a:spcPts val="2200"/>
              </a:lnSpc>
              <a:buSzPct val="45000"/>
              <a:buFont typeface="StarSymbol"/>
              <a:buNone/>
            </a:pPr>
            <a:r>
              <a:rPr lang="ru-RU" sz="2400" b="1" dirty="0" smtClean="0">
                <a:solidFill>
                  <a:schemeClr val="tx1"/>
                </a:solidFill>
                <a:cs typeface="Times New Roman" panose="02020603050405020304" pitchFamily="18" charset="0"/>
              </a:rPr>
              <a:t>Статистика рассмотрения дел коллегиальными органами</a:t>
            </a:r>
            <a:endParaRPr lang="ru-RU" sz="2400" b="1" kern="0" dirty="0" smtClean="0">
              <a:solidFill>
                <a:schemeClr val="tx1"/>
              </a:solidFill>
              <a:ea typeface="ＭＳ Ｐゴシック" pitchFamily="34" charset="-128"/>
            </a:endParaRPr>
          </a:p>
        </p:txBody>
      </p:sp>
      <p:sp>
        <p:nvSpPr>
          <p:cNvPr id="3" name="Номер слайда 2"/>
          <p:cNvSpPr>
            <a:spLocks noGrp="1"/>
          </p:cNvSpPr>
          <p:nvPr>
            <p:ph type="sldNum" sz="quarter" idx="10"/>
          </p:nvPr>
        </p:nvSpPr>
        <p:spPr>
          <a:xfrm>
            <a:off x="7046913" y="6593984"/>
            <a:ext cx="2133600" cy="291004"/>
          </a:xfrm>
        </p:spPr>
        <p:txBody>
          <a:bodyPr/>
          <a:lstStyle/>
          <a:p>
            <a:pPr>
              <a:defRPr/>
            </a:pPr>
            <a:fld id="{9C0B33A0-2D83-4904-8E04-062BF1EF93B9}" type="slidenum">
              <a:rPr lang="ru-RU" smtClean="0">
                <a:solidFill>
                  <a:srgbClr val="FFFFFF"/>
                </a:solidFill>
              </a:rPr>
              <a:pPr>
                <a:defRPr/>
              </a:pPr>
              <a:t>4</a:t>
            </a:fld>
            <a:endParaRPr lang="ru-RU" dirty="0">
              <a:solidFill>
                <a:srgbClr val="FFFFFF"/>
              </a:solidFill>
            </a:endParaRPr>
          </a:p>
        </p:txBody>
      </p:sp>
      <p:sp>
        <p:nvSpPr>
          <p:cNvPr id="2" name="Прямоугольник 1"/>
          <p:cNvSpPr/>
          <p:nvPr/>
        </p:nvSpPr>
        <p:spPr>
          <a:xfrm>
            <a:off x="1796143" y="6172200"/>
            <a:ext cx="6477000" cy="421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cs typeface="Times New Roman" panose="02020603050405020304" pitchFamily="18" charset="0"/>
              </a:rPr>
              <a:t>Общее количество поданных жалоб на решения территориальных органов ФАС России за 2016 год - 60</a:t>
            </a:r>
            <a:endParaRPr lang="ru-RU" sz="1400" dirty="0">
              <a:solidFill>
                <a:schemeClr val="tx1"/>
              </a:solidFill>
              <a:cs typeface="Times New Roman" panose="02020603050405020304" pitchFamily="18" charset="0"/>
            </a:endParaRPr>
          </a:p>
        </p:txBody>
      </p:sp>
      <p:graphicFrame>
        <p:nvGraphicFramePr>
          <p:cNvPr id="9" name="Диаграмма 8"/>
          <p:cNvGraphicFramePr>
            <a:graphicFrameLocks/>
          </p:cNvGraphicFramePr>
          <p:nvPr>
            <p:extLst>
              <p:ext uri="{D42A27DB-BD31-4B8C-83A1-F6EECF244321}">
                <p14:modId xmlns:p14="http://schemas.microsoft.com/office/powerpoint/2010/main" val="1408161001"/>
              </p:ext>
            </p:extLst>
          </p:nvPr>
        </p:nvGraphicFramePr>
        <p:xfrm>
          <a:off x="377190" y="1074420"/>
          <a:ext cx="8503920" cy="49148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0923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9C0B33A0-2D83-4904-8E04-062BF1EF93B9}" type="slidenum">
              <a:rPr lang="ru-RU" smtClean="0">
                <a:solidFill>
                  <a:srgbClr val="FFFFFF"/>
                </a:solidFill>
              </a:rPr>
              <a:pPr>
                <a:defRPr/>
              </a:pPr>
              <a:t>5</a:t>
            </a:fld>
            <a:endParaRPr lang="ru-RU">
              <a:solidFill>
                <a:srgbClr val="FFFFFF"/>
              </a:solidFill>
            </a:endParaRPr>
          </a:p>
        </p:txBody>
      </p:sp>
      <p:graphicFrame>
        <p:nvGraphicFramePr>
          <p:cNvPr id="5" name="Диаграмма 4"/>
          <p:cNvGraphicFramePr>
            <a:graphicFrameLocks/>
          </p:cNvGraphicFramePr>
          <p:nvPr>
            <p:extLst>
              <p:ext uri="{D42A27DB-BD31-4B8C-83A1-F6EECF244321}">
                <p14:modId xmlns:p14="http://schemas.microsoft.com/office/powerpoint/2010/main" val="1266860749"/>
              </p:ext>
            </p:extLst>
          </p:nvPr>
        </p:nvGraphicFramePr>
        <p:xfrm>
          <a:off x="239486" y="1015092"/>
          <a:ext cx="8545286" cy="547279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p:cNvSpPr txBox="1">
            <a:spLocks/>
          </p:cNvSpPr>
          <p:nvPr/>
        </p:nvSpPr>
        <p:spPr bwMode="auto">
          <a:xfrm>
            <a:off x="1" y="126330"/>
            <a:ext cx="9144000" cy="601536"/>
          </a:xfrm>
          <a:prstGeom prst="rect">
            <a:avLst/>
          </a:prstGeom>
          <a:noFill/>
          <a:ln w="9525">
            <a:noFill/>
            <a:miter lim="800000"/>
            <a:headEnd/>
            <a:tailEnd/>
          </a:ln>
        </p:spPr>
        <p:txBody>
          <a:bodyPr vert="horz" wrap="square" lIns="90000" tIns="45000" rIns="90000" bIns="45000" numCol="1" anchor="t" anchorCtr="0" compatLnSpc="1">
            <a:prstTxWarp prst="textNoShape">
              <a:avLst/>
            </a:prstTxWarp>
          </a:bodyPr>
          <a:lstStyle>
            <a:lvl1pPr algn="ctr" rtl="0" eaLnBrk="0" fontAlgn="base" hangingPunct="0">
              <a:spcBef>
                <a:spcPct val="0"/>
              </a:spcBef>
              <a:spcAft>
                <a:spcPct val="0"/>
              </a:spcAft>
              <a:defRPr sz="4400">
                <a:solidFill>
                  <a:srgbClr val="333399"/>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a:lstStyle>
          <a:p>
            <a:pPr>
              <a:lnSpc>
                <a:spcPts val="2200"/>
              </a:lnSpc>
              <a:buSzPct val="45000"/>
              <a:buFont typeface="StarSymbol"/>
              <a:buNone/>
            </a:pPr>
            <a:r>
              <a:rPr lang="ru-RU" sz="2400" b="1" dirty="0" smtClean="0">
                <a:solidFill>
                  <a:schemeClr val="tx1"/>
                </a:solidFill>
                <a:cs typeface="Times New Roman" panose="02020603050405020304" pitchFamily="18" charset="0"/>
              </a:rPr>
              <a:t>Статистика рассмотрения дел коллегиальными органами</a:t>
            </a:r>
            <a:endParaRPr lang="ru-RU" sz="2400" b="1" kern="0" dirty="0" smtClean="0">
              <a:solidFill>
                <a:schemeClr val="tx1"/>
              </a:solidFill>
              <a:ea typeface="ＭＳ Ｐゴシック" pitchFamily="34" charset="-128"/>
            </a:endParaRPr>
          </a:p>
        </p:txBody>
      </p:sp>
    </p:spTree>
    <p:extLst>
      <p:ext uri="{BB962C8B-B14F-4D97-AF65-F5344CB8AC3E}">
        <p14:creationId xmlns:p14="http://schemas.microsoft.com/office/powerpoint/2010/main" val="285441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547" y="927433"/>
            <a:ext cx="8769998" cy="5847755"/>
          </a:xfrm>
          <a:prstGeom prst="rect">
            <a:avLst/>
          </a:prstGeom>
          <a:noFill/>
        </p:spPr>
        <p:txBody>
          <a:bodyPr wrap="square" rtlCol="0">
            <a:spAutoFit/>
          </a:bodyPr>
          <a:lstStyle/>
          <a:p>
            <a:pPr algn="ctr"/>
            <a:r>
              <a:rPr lang="ru-RU" b="1" dirty="0" smtClean="0">
                <a:latin typeface="+mj-lt"/>
                <a:cs typeface="Times New Roman" panose="02020603050405020304" pitchFamily="18" charset="0"/>
              </a:rPr>
              <a:t>Решение Президиума ФАС России № 16-13-2/2 от 13.04.2016</a:t>
            </a:r>
          </a:p>
          <a:p>
            <a:pPr algn="ctr"/>
            <a:endParaRPr lang="en-US" b="1" dirty="0" smtClean="0">
              <a:latin typeface="+mj-lt"/>
              <a:cs typeface="Times New Roman" panose="02020603050405020304" pitchFamily="18" charset="0"/>
            </a:endParaRPr>
          </a:p>
          <a:p>
            <a:pPr marL="342900" indent="-342900" algn="just">
              <a:buAutoNum type="arabicParenR"/>
            </a:pPr>
            <a:r>
              <a:rPr lang="ru-RU" b="1" dirty="0" smtClean="0">
                <a:latin typeface="+mj-lt"/>
                <a:cs typeface="Times New Roman" panose="02020603050405020304" pitchFamily="18" charset="0"/>
              </a:rPr>
              <a:t>Доказывать факт реального исполнения соглашения при возбуждении дела по статье 16 Закона о защите конкуренции не требуется, поскольку нарушение состоит в достижении участниками определенной договоренности, которая приводит или может привести к последствиям, перечисленным в статье 16 Закона о защите конкуренции;</a:t>
            </a:r>
          </a:p>
          <a:p>
            <a:pPr marL="342900" indent="-342900" algn="just">
              <a:buAutoNum type="arabicParenR"/>
            </a:pPr>
            <a:r>
              <a:rPr lang="ru-RU" b="1" dirty="0" smtClean="0">
                <a:latin typeface="+mj-lt"/>
                <a:cs typeface="Times New Roman" panose="02020603050405020304" pitchFamily="18" charset="0"/>
              </a:rPr>
              <a:t>Аудиозапись, сделанная заявителем, может выступать надлежащим доказательством в совокупности и наряду с другими доказательствами по делу (объяснения лиц, материалы прокуратуры).</a:t>
            </a:r>
            <a:endParaRPr lang="en-US" b="1" dirty="0" smtClean="0">
              <a:latin typeface="+mj-lt"/>
              <a:cs typeface="Times New Roman" panose="02020603050405020304" pitchFamily="18" charset="0"/>
            </a:endParaRPr>
          </a:p>
          <a:p>
            <a:pPr marL="342900" indent="-342900" algn="just">
              <a:buAutoNum type="arabicParenR"/>
            </a:pPr>
            <a:endParaRPr lang="ru-RU" sz="1600" b="1" dirty="0" smtClean="0">
              <a:latin typeface="+mj-lt"/>
              <a:cs typeface="Times New Roman" panose="02020603050405020304" pitchFamily="18" charset="0"/>
            </a:endParaRPr>
          </a:p>
          <a:p>
            <a:pPr algn="just"/>
            <a:r>
              <a:rPr lang="ru-RU" sz="1600" dirty="0">
                <a:latin typeface="+mj-lt"/>
                <a:cs typeface="Times New Roman" panose="02020603050405020304" pitchFamily="18" charset="0"/>
              </a:rPr>
              <a:t> </a:t>
            </a:r>
            <a:r>
              <a:rPr lang="en-US" sz="1600" dirty="0" smtClean="0">
                <a:latin typeface="+mj-lt"/>
                <a:cs typeface="Times New Roman" panose="02020603050405020304" pitchFamily="18" charset="0"/>
              </a:rPr>
              <a:t>     </a:t>
            </a:r>
            <a:r>
              <a:rPr lang="ru-RU" sz="1600" dirty="0" smtClean="0">
                <a:latin typeface="+mj-lt"/>
                <a:cs typeface="Times New Roman" panose="02020603050405020304" pitchFamily="18" charset="0"/>
              </a:rPr>
              <a:t>К </a:t>
            </a:r>
            <a:r>
              <a:rPr lang="ru-RU" sz="1600" dirty="0">
                <a:latin typeface="+mj-lt"/>
                <a:cs typeface="Times New Roman" panose="02020603050405020304" pitchFamily="18" charset="0"/>
              </a:rPr>
              <a:t>указанным выводам Президиум ФАС России пришел по итогам рассмотрения жалобы ООО «Башкирская лифтовая компания» на решение </a:t>
            </a:r>
            <a:r>
              <a:rPr lang="ru-RU" sz="1600" dirty="0" err="1">
                <a:latin typeface="+mj-lt"/>
                <a:cs typeface="Times New Roman" panose="02020603050405020304" pitchFamily="18" charset="0"/>
              </a:rPr>
              <a:t>Башкортостанского</a:t>
            </a:r>
            <a:r>
              <a:rPr lang="ru-RU" sz="1600" dirty="0">
                <a:latin typeface="+mj-lt"/>
                <a:cs typeface="Times New Roman" panose="02020603050405020304" pitchFamily="18" charset="0"/>
              </a:rPr>
              <a:t> </a:t>
            </a:r>
            <a:r>
              <a:rPr lang="ru-RU" sz="1600" dirty="0" smtClean="0">
                <a:latin typeface="+mj-lt"/>
                <a:cs typeface="Times New Roman" panose="02020603050405020304" pitchFamily="18" charset="0"/>
              </a:rPr>
              <a:t>УФАС. </a:t>
            </a:r>
            <a:endParaRPr lang="ru-RU" sz="1600" dirty="0">
              <a:latin typeface="+mj-lt"/>
              <a:cs typeface="Times New Roman" panose="02020603050405020304" pitchFamily="18" charset="0"/>
            </a:endParaRPr>
          </a:p>
          <a:p>
            <a:pPr algn="just"/>
            <a:r>
              <a:rPr lang="ru-RU" sz="1600" dirty="0">
                <a:latin typeface="+mj-lt"/>
                <a:cs typeface="Times New Roman" panose="02020603050405020304" pitchFamily="18" charset="0"/>
              </a:rPr>
              <a:t>     Решение </a:t>
            </a:r>
            <a:r>
              <a:rPr lang="ru-RU" sz="1600" dirty="0" err="1">
                <a:latin typeface="+mj-lt"/>
                <a:cs typeface="Times New Roman" panose="02020603050405020304" pitchFamily="18" charset="0"/>
              </a:rPr>
              <a:t>Башкортостанского</a:t>
            </a:r>
            <a:r>
              <a:rPr lang="ru-RU" sz="1600" dirty="0">
                <a:latin typeface="+mj-lt"/>
                <a:cs typeface="Times New Roman" panose="02020603050405020304" pitchFamily="18" charset="0"/>
              </a:rPr>
              <a:t> УФАС </a:t>
            </a:r>
            <a:r>
              <a:rPr lang="ru-RU" sz="1600" dirty="0" smtClean="0">
                <a:latin typeface="+mj-lt"/>
                <a:cs typeface="Times New Roman" panose="02020603050405020304" pitchFamily="18" charset="0"/>
              </a:rPr>
              <a:t>было </a:t>
            </a:r>
            <a:r>
              <a:rPr lang="ru-RU" sz="1600" dirty="0">
                <a:latin typeface="+mj-lt"/>
                <a:cs typeface="Times New Roman" panose="02020603050405020304" pitchFamily="18" charset="0"/>
              </a:rPr>
              <a:t>также обжаловано в суд.</a:t>
            </a:r>
          </a:p>
          <a:p>
            <a:pPr algn="just"/>
            <a:r>
              <a:rPr lang="ru-RU" sz="1600" dirty="0">
                <a:latin typeface="+mj-lt"/>
                <a:cs typeface="Times New Roman" panose="02020603050405020304" pitchFamily="18" charset="0"/>
              </a:rPr>
              <a:t>     Арбитражный суд Республики Башкортостан решением от 06.06.2016 по делу № </a:t>
            </a:r>
            <a:r>
              <a:rPr lang="ru-RU" sz="1600" dirty="0">
                <a:solidFill>
                  <a:srgbClr val="FF0000"/>
                </a:solidFill>
                <a:latin typeface="+mj-lt"/>
                <a:cs typeface="Times New Roman" panose="02020603050405020304" pitchFamily="18" charset="0"/>
              </a:rPr>
              <a:t>А07-30350/2015</a:t>
            </a:r>
            <a:r>
              <a:rPr lang="ru-RU" sz="1600" dirty="0">
                <a:latin typeface="+mj-lt"/>
                <a:cs typeface="Times New Roman" panose="02020603050405020304" pitchFamily="18" charset="0"/>
              </a:rPr>
              <a:t> отменил решение </a:t>
            </a:r>
            <a:r>
              <a:rPr lang="ru-RU" sz="1600" dirty="0" err="1">
                <a:latin typeface="+mj-lt"/>
                <a:cs typeface="Times New Roman" panose="02020603050405020304" pitchFamily="18" charset="0"/>
              </a:rPr>
              <a:t>Башкортостанского</a:t>
            </a:r>
            <a:r>
              <a:rPr lang="ru-RU" sz="1600" dirty="0">
                <a:latin typeface="+mj-lt"/>
                <a:cs typeface="Times New Roman" panose="02020603050405020304" pitchFamily="18" charset="0"/>
              </a:rPr>
              <a:t> УФАС России.</a:t>
            </a:r>
          </a:p>
          <a:p>
            <a:pPr algn="just"/>
            <a:r>
              <a:rPr lang="ru-RU" sz="1600" dirty="0">
                <a:latin typeface="+mj-lt"/>
                <a:cs typeface="Times New Roman" panose="02020603050405020304" pitchFamily="18" charset="0"/>
              </a:rPr>
              <a:t>     Суды апелляционной и кассационной инстанций отменили решение Арбитражного суда Республики Башкортостан от 06.06.2016 по делу № А07-30350/2015, признав решение </a:t>
            </a:r>
            <a:r>
              <a:rPr lang="ru-RU" sz="1600" dirty="0" err="1">
                <a:latin typeface="+mj-lt"/>
                <a:cs typeface="Times New Roman" panose="02020603050405020304" pitchFamily="18" charset="0"/>
              </a:rPr>
              <a:t>Башкортостанского</a:t>
            </a:r>
            <a:r>
              <a:rPr lang="ru-RU" sz="1600" dirty="0">
                <a:latin typeface="+mj-lt"/>
                <a:cs typeface="Times New Roman" panose="02020603050405020304" pitchFamily="18" charset="0"/>
              </a:rPr>
              <a:t> УФАС России законным и обоснованным, фактически изложив в своем решении позицию Президиума ФАС </a:t>
            </a:r>
            <a:r>
              <a:rPr lang="ru-RU" sz="1600" dirty="0" smtClean="0">
                <a:latin typeface="+mj-lt"/>
                <a:cs typeface="Times New Roman" panose="02020603050405020304" pitchFamily="18" charset="0"/>
              </a:rPr>
              <a:t>России. </a:t>
            </a:r>
            <a:endParaRPr lang="ru-RU" sz="1600" b="1" dirty="0" smtClean="0">
              <a:latin typeface="+mj-lt"/>
              <a:cs typeface="Times New Roman" panose="02020603050405020304" pitchFamily="18" charset="0"/>
            </a:endParaRPr>
          </a:p>
          <a:p>
            <a:pPr algn="just"/>
            <a:r>
              <a:rPr lang="ru-RU" sz="1600" dirty="0">
                <a:solidFill>
                  <a:srgbClr val="333399"/>
                </a:solidFill>
                <a:latin typeface="Times New Roman" panose="02020603050405020304" pitchFamily="18" charset="0"/>
                <a:cs typeface="Times New Roman" panose="02020603050405020304" pitchFamily="18" charset="0"/>
              </a:rPr>
              <a:t>	</a:t>
            </a:r>
            <a:endParaRPr lang="en-US" sz="1600" dirty="0" smtClean="0">
              <a:solidFill>
                <a:srgbClr val="333399"/>
              </a:solidFill>
              <a:latin typeface="Times New Roman" panose="02020603050405020304" pitchFamily="18" charset="0"/>
              <a:cs typeface="Times New Roman" panose="02020603050405020304" pitchFamily="18" charset="0"/>
            </a:endParaRPr>
          </a:p>
        </p:txBody>
      </p:sp>
      <p:sp>
        <p:nvSpPr>
          <p:cNvPr id="7" name="Rectangle 2"/>
          <p:cNvSpPr txBox="1">
            <a:spLocks/>
          </p:cNvSpPr>
          <p:nvPr/>
        </p:nvSpPr>
        <p:spPr bwMode="auto">
          <a:xfrm>
            <a:off x="154546" y="176645"/>
            <a:ext cx="8916717" cy="531881"/>
          </a:xfrm>
          <a:prstGeom prst="rect">
            <a:avLst/>
          </a:prstGeom>
          <a:noFill/>
          <a:ln w="9525">
            <a:noFill/>
            <a:miter lim="800000"/>
            <a:headEnd/>
            <a:tailEnd/>
          </a:ln>
        </p:spPr>
        <p:txBody>
          <a:bodyPr vert="horz" wrap="square" lIns="90000" tIns="45000" rIns="90000" bIns="45000" numCol="1" anchor="t" anchorCtr="0" compatLnSpc="1">
            <a:prstTxWarp prst="textNoShape">
              <a:avLst/>
            </a:prstTxWarp>
          </a:bodyPr>
          <a:lstStyle>
            <a:lvl1pPr algn="ctr" rtl="0" eaLnBrk="0" fontAlgn="base" hangingPunct="0">
              <a:spcBef>
                <a:spcPct val="0"/>
              </a:spcBef>
              <a:spcAft>
                <a:spcPct val="0"/>
              </a:spcAft>
              <a:defRPr sz="4400">
                <a:solidFill>
                  <a:srgbClr val="333399"/>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a:lstStyle>
          <a:p>
            <a:pPr>
              <a:lnSpc>
                <a:spcPts val="2200"/>
              </a:lnSpc>
              <a:buSzPct val="45000"/>
              <a:buFont typeface="StarSymbol"/>
              <a:buNone/>
            </a:pPr>
            <a:r>
              <a:rPr lang="ru-RU" sz="2400" b="1" kern="0" dirty="0" smtClean="0">
                <a:solidFill>
                  <a:schemeClr val="tx1"/>
                </a:solidFill>
                <a:ea typeface="ＭＳ Ｐゴシック" pitchFamily="34" charset="-128"/>
                <a:cs typeface="Times New Roman" panose="02020603050405020304" pitchFamily="18" charset="0"/>
              </a:rPr>
              <a:t>Выводы коллегиального органа ФАС России</a:t>
            </a:r>
            <a:endParaRPr lang="ru-RU" sz="2400" b="1" kern="0" dirty="0">
              <a:solidFill>
                <a:schemeClr val="tx1"/>
              </a:solidFill>
              <a:ea typeface="ＭＳ Ｐゴシック" pitchFamily="34" charset="-128"/>
              <a:cs typeface="Times New Roman" panose="02020603050405020304" pitchFamily="18" charset="0"/>
            </a:endParaRPr>
          </a:p>
        </p:txBody>
      </p:sp>
      <p:sp>
        <p:nvSpPr>
          <p:cNvPr id="3" name="Номер слайда 2"/>
          <p:cNvSpPr>
            <a:spLocks noGrp="1"/>
          </p:cNvSpPr>
          <p:nvPr>
            <p:ph type="sldNum" sz="quarter" idx="10"/>
          </p:nvPr>
        </p:nvSpPr>
        <p:spPr>
          <a:xfrm>
            <a:off x="7046913" y="6593984"/>
            <a:ext cx="2133600" cy="291004"/>
          </a:xfrm>
        </p:spPr>
        <p:txBody>
          <a:bodyPr/>
          <a:lstStyle/>
          <a:p>
            <a:pPr>
              <a:defRPr/>
            </a:pPr>
            <a:fld id="{9C0B33A0-2D83-4904-8E04-062BF1EF93B9}" type="slidenum">
              <a:rPr lang="ru-RU" smtClean="0">
                <a:solidFill>
                  <a:srgbClr val="FFFFFF"/>
                </a:solidFill>
              </a:rPr>
              <a:pPr>
                <a:defRPr/>
              </a:pPr>
              <a:t>6</a:t>
            </a:fld>
            <a:endParaRPr lang="ru-RU" dirty="0">
              <a:solidFill>
                <a:srgbClr val="FFFFFF"/>
              </a:solidFill>
            </a:endParaRPr>
          </a:p>
        </p:txBody>
      </p:sp>
    </p:spTree>
    <p:extLst>
      <p:ext uri="{BB962C8B-B14F-4D97-AF65-F5344CB8AC3E}">
        <p14:creationId xmlns:p14="http://schemas.microsoft.com/office/powerpoint/2010/main" val="3744491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p:cNvSpPr>
          <p:nvPr/>
        </p:nvSpPr>
        <p:spPr bwMode="auto">
          <a:xfrm>
            <a:off x="-77725" y="155376"/>
            <a:ext cx="9144000" cy="601536"/>
          </a:xfrm>
          <a:prstGeom prst="rect">
            <a:avLst/>
          </a:prstGeom>
          <a:noFill/>
          <a:ln w="9525">
            <a:noFill/>
            <a:miter lim="800000"/>
            <a:headEnd/>
            <a:tailEnd/>
          </a:ln>
        </p:spPr>
        <p:txBody>
          <a:bodyPr vert="horz" wrap="square" lIns="90000" tIns="45000" rIns="90000" bIns="45000" numCol="1" anchor="t" anchorCtr="0" compatLnSpc="1">
            <a:prstTxWarp prst="textNoShape">
              <a:avLst/>
            </a:prstTxWarp>
          </a:bodyPr>
          <a:lstStyle>
            <a:lvl1pPr algn="ctr" rtl="0" eaLnBrk="0" fontAlgn="base" hangingPunct="0">
              <a:spcBef>
                <a:spcPct val="0"/>
              </a:spcBef>
              <a:spcAft>
                <a:spcPct val="0"/>
              </a:spcAft>
              <a:defRPr sz="4400">
                <a:solidFill>
                  <a:srgbClr val="333399"/>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a:lstStyle>
          <a:p>
            <a:pPr>
              <a:lnSpc>
                <a:spcPts val="2200"/>
              </a:lnSpc>
              <a:buSzPct val="45000"/>
              <a:buFont typeface="StarSymbol"/>
              <a:buNone/>
            </a:pPr>
            <a:r>
              <a:rPr lang="ru-RU" sz="2400" b="1" dirty="0" smtClean="0">
                <a:solidFill>
                  <a:schemeClr val="tx1"/>
                </a:solidFill>
                <a:cs typeface="Times New Roman" panose="02020603050405020304" pitchFamily="18" charset="0"/>
              </a:rPr>
              <a:t>Выводы коллегиального органа ФАС России</a:t>
            </a:r>
            <a:endParaRPr lang="ru-RU" sz="2400" b="1" kern="0" dirty="0">
              <a:solidFill>
                <a:schemeClr val="tx1"/>
              </a:solidFill>
              <a:ea typeface="ＭＳ Ｐゴシック" pitchFamily="34" charset="-128"/>
            </a:endParaRPr>
          </a:p>
        </p:txBody>
      </p:sp>
      <p:sp>
        <p:nvSpPr>
          <p:cNvPr id="3" name="Номер слайда 2"/>
          <p:cNvSpPr>
            <a:spLocks noGrp="1"/>
          </p:cNvSpPr>
          <p:nvPr>
            <p:ph type="sldNum" sz="quarter" idx="10"/>
          </p:nvPr>
        </p:nvSpPr>
        <p:spPr>
          <a:xfrm>
            <a:off x="7046913" y="6593984"/>
            <a:ext cx="2133600" cy="291004"/>
          </a:xfrm>
        </p:spPr>
        <p:txBody>
          <a:bodyPr/>
          <a:lstStyle/>
          <a:p>
            <a:pPr>
              <a:defRPr/>
            </a:pPr>
            <a:fld id="{9C0B33A0-2D83-4904-8E04-062BF1EF93B9}" type="slidenum">
              <a:rPr lang="ru-RU" smtClean="0">
                <a:solidFill>
                  <a:srgbClr val="FFFFFF"/>
                </a:solidFill>
              </a:rPr>
              <a:pPr>
                <a:defRPr/>
              </a:pPr>
              <a:t>7</a:t>
            </a:fld>
            <a:endParaRPr lang="ru-RU" dirty="0">
              <a:solidFill>
                <a:srgbClr val="FFFFFF"/>
              </a:solidFill>
            </a:endParaRPr>
          </a:p>
        </p:txBody>
      </p:sp>
      <p:sp>
        <p:nvSpPr>
          <p:cNvPr id="8" name="TextBox 7"/>
          <p:cNvSpPr txBox="1"/>
          <p:nvPr/>
        </p:nvSpPr>
        <p:spPr>
          <a:xfrm>
            <a:off x="259773" y="927433"/>
            <a:ext cx="8806502" cy="5724644"/>
          </a:xfrm>
          <a:prstGeom prst="rect">
            <a:avLst/>
          </a:prstGeom>
          <a:noFill/>
        </p:spPr>
        <p:txBody>
          <a:bodyPr wrap="square" rtlCol="0">
            <a:spAutoFit/>
          </a:bodyPr>
          <a:lstStyle/>
          <a:p>
            <a:pPr indent="354013" algn="ctr"/>
            <a:r>
              <a:rPr lang="ru-RU" sz="1600" b="1" dirty="0" smtClean="0">
                <a:cs typeface="Times New Roman" panose="02020603050405020304" pitchFamily="18" charset="0"/>
              </a:rPr>
              <a:t>Решение Апелляционной коллегии ФАС России от 09.03.2016</a:t>
            </a:r>
          </a:p>
          <a:p>
            <a:pPr indent="354013" algn="ctr"/>
            <a:endParaRPr lang="ru-RU" sz="1600" dirty="0" smtClean="0">
              <a:cs typeface="Times New Roman" panose="02020603050405020304" pitchFamily="18" charset="0"/>
            </a:endParaRPr>
          </a:p>
          <a:p>
            <a:pPr indent="354013" algn="just"/>
            <a:r>
              <a:rPr lang="ru-RU" sz="1600" b="1" dirty="0" smtClean="0">
                <a:cs typeface="Times New Roman" panose="02020603050405020304" pitchFamily="18" charset="0"/>
              </a:rPr>
              <a:t>1) </a:t>
            </a:r>
            <a:r>
              <a:rPr lang="ru-RU" sz="1600" b="1" dirty="0"/>
              <a:t>ПАО «ТНС </a:t>
            </a:r>
            <a:r>
              <a:rPr lang="ru-RU" sz="1600" b="1" dirty="0" err="1"/>
              <a:t>энерго</a:t>
            </a:r>
            <a:r>
              <a:rPr lang="ru-RU" sz="1600" b="1" dirty="0"/>
              <a:t> Ростов-на-Дону» занимает доминирующее положение на рынке услуг по реализации электрической энергии в границах Ростовской области, соответственно на деятельность общества на рынке услуг по реализации электрической энергии распространяются ограничения, установленные частью 1 статьи 10 Закона о защите </a:t>
            </a:r>
            <a:r>
              <a:rPr lang="ru-RU" sz="1600" b="1" dirty="0" smtClean="0"/>
              <a:t>конкуренции</a:t>
            </a:r>
            <a:r>
              <a:rPr lang="ru-RU" sz="1600" b="1" dirty="0" smtClean="0">
                <a:cs typeface="Times New Roman" panose="02020603050405020304" pitchFamily="18" charset="0"/>
              </a:rPr>
              <a:t>;</a:t>
            </a:r>
            <a:endParaRPr lang="ru-RU" sz="1600" b="1" dirty="0">
              <a:cs typeface="Times New Roman" panose="02020603050405020304" pitchFamily="18" charset="0"/>
            </a:endParaRPr>
          </a:p>
          <a:p>
            <a:pPr indent="354013" algn="just"/>
            <a:r>
              <a:rPr lang="ru-RU" sz="1600" b="1" dirty="0" smtClean="0">
                <a:cs typeface="Times New Roman" panose="02020603050405020304" pitchFamily="18" charset="0"/>
              </a:rPr>
              <a:t>2) Возможность </a:t>
            </a:r>
            <a:r>
              <a:rPr lang="ru-RU" sz="1600" b="1" dirty="0">
                <a:cs typeface="Times New Roman" panose="02020603050405020304" pitchFamily="18" charset="0"/>
              </a:rPr>
              <a:t>прямой оплаты </a:t>
            </a:r>
            <a:r>
              <a:rPr lang="ru-RU" sz="1600" b="1" dirty="0" smtClean="0">
                <a:cs typeface="Times New Roman" panose="02020603050405020304" pitchFamily="18" charset="0"/>
              </a:rPr>
              <a:t>жильцами многоквартирного жилого дома </a:t>
            </a:r>
            <a:r>
              <a:rPr lang="ru-RU" sz="1600" b="1" dirty="0" err="1">
                <a:cs typeface="Times New Roman" panose="02020603050405020304" pitchFamily="18" charset="0"/>
              </a:rPr>
              <a:t>ресурсоснабжающим</a:t>
            </a:r>
            <a:r>
              <a:rPr lang="ru-RU" sz="1600" b="1" dirty="0">
                <a:cs typeface="Times New Roman" panose="02020603050405020304" pitchFamily="18" charset="0"/>
              </a:rPr>
              <a:t> организациям коммунальных услуг, потребляемых при использовании общего имущества в </a:t>
            </a:r>
            <a:r>
              <a:rPr lang="ru-RU" sz="1600" b="1" dirty="0" smtClean="0">
                <a:cs typeface="Times New Roman" panose="02020603050405020304" pitchFamily="18" charset="0"/>
              </a:rPr>
              <a:t>таких домах, </a:t>
            </a:r>
            <a:r>
              <a:rPr lang="ru-RU" sz="1600" b="1" dirty="0">
                <a:cs typeface="Times New Roman" panose="02020603050405020304" pitchFamily="18" charset="0"/>
              </a:rPr>
              <a:t>за исключением случая </a:t>
            </a:r>
            <a:r>
              <a:rPr lang="ru-RU" sz="1600" b="1" dirty="0" smtClean="0">
                <a:cs typeface="Times New Roman" panose="02020603050405020304" pitchFamily="18" charset="0"/>
              </a:rPr>
              <a:t>осуществления собственниками помещений дома непосредственного управления таким домом (часть 8 статьи 155 ЖК РФ), </a:t>
            </a:r>
            <a:r>
              <a:rPr lang="ru-RU" sz="1600" b="1" dirty="0">
                <a:cs typeface="Times New Roman" panose="02020603050405020304" pitchFamily="18" charset="0"/>
              </a:rPr>
              <a:t>а </a:t>
            </a:r>
            <a:r>
              <a:rPr lang="ru-RU" sz="1600" b="1" dirty="0" smtClean="0">
                <a:cs typeface="Times New Roman" panose="02020603050405020304" pitchFamily="18" charset="0"/>
              </a:rPr>
              <a:t>также </a:t>
            </a:r>
            <a:r>
              <a:rPr lang="ru-RU" sz="1600" b="1" dirty="0">
                <a:cs typeface="Times New Roman" panose="02020603050405020304" pitchFamily="18" charset="0"/>
              </a:rPr>
              <a:t>в результате принятия решения общим </a:t>
            </a:r>
            <a:r>
              <a:rPr lang="ru-RU" sz="1600" b="1" dirty="0" smtClean="0">
                <a:cs typeface="Times New Roman" panose="02020603050405020304" pitchFamily="18" charset="0"/>
              </a:rPr>
              <a:t>собранием лиц, проживающих в многоквартирном жилом доме </a:t>
            </a:r>
            <a:r>
              <a:rPr lang="ru-RU" sz="1600" b="1" dirty="0">
                <a:cs typeface="Times New Roman" panose="02020603050405020304" pitchFamily="18" charset="0"/>
              </a:rPr>
              <a:t>вносить плату за все или некоторые коммунальные услуги </a:t>
            </a:r>
            <a:r>
              <a:rPr lang="ru-RU" sz="1600" b="1" dirty="0" err="1">
                <a:cs typeface="Times New Roman" panose="02020603050405020304" pitchFamily="18" charset="0"/>
              </a:rPr>
              <a:t>ресурсоснабжающим</a:t>
            </a:r>
            <a:r>
              <a:rPr lang="ru-RU" sz="1600" b="1" dirty="0">
                <a:cs typeface="Times New Roman" panose="02020603050405020304" pitchFamily="18" charset="0"/>
              </a:rPr>
              <a:t> организациям (часть 7.1 статьи 155 ЖК РФ),  не предусмотрена законом</a:t>
            </a:r>
            <a:r>
              <a:rPr lang="ru-RU" sz="1600" b="1" dirty="0" smtClean="0">
                <a:cs typeface="Times New Roman" panose="02020603050405020304" pitchFamily="18" charset="0"/>
              </a:rPr>
              <a:t>.</a:t>
            </a:r>
          </a:p>
          <a:p>
            <a:pPr indent="354013" algn="just"/>
            <a:endParaRPr lang="ru-RU" sz="1400" dirty="0" smtClean="0">
              <a:cs typeface="Times New Roman" panose="02020603050405020304" pitchFamily="18" charset="0"/>
            </a:endParaRPr>
          </a:p>
          <a:p>
            <a:pPr indent="354013" algn="just"/>
            <a:r>
              <a:rPr lang="ru-RU" sz="1400" dirty="0" smtClean="0">
                <a:cs typeface="Times New Roman" panose="02020603050405020304" pitchFamily="18" charset="0"/>
              </a:rPr>
              <a:t>К указанным выводам Апелляционная коллегия ФАС пришла по итогам рассмотрения жалобы ПАО «ТНС </a:t>
            </a:r>
            <a:r>
              <a:rPr lang="ru-RU" sz="1400" dirty="0" err="1" smtClean="0">
                <a:cs typeface="Times New Roman" panose="02020603050405020304" pitchFamily="18" charset="0"/>
              </a:rPr>
              <a:t>энерго</a:t>
            </a:r>
            <a:r>
              <a:rPr lang="ru-RU" sz="1400" dirty="0" smtClean="0">
                <a:cs typeface="Times New Roman" panose="02020603050405020304" pitchFamily="18" charset="0"/>
              </a:rPr>
              <a:t> Ростов-на-Дону» на решение Ростовского УФАС от 23.12.2015 по делу № 213/02. </a:t>
            </a:r>
          </a:p>
          <a:p>
            <a:pPr indent="354013" algn="just"/>
            <a:r>
              <a:rPr lang="ru-RU" sz="1400" dirty="0" smtClean="0">
                <a:cs typeface="Times New Roman" panose="02020603050405020304" pitchFamily="18" charset="0"/>
              </a:rPr>
              <a:t>Решение Ростовского УФАС России от 23.12.2015 по делу № 213/02 было также обжаловано в Арбитражный суд Ростовской области.</a:t>
            </a:r>
          </a:p>
          <a:p>
            <a:pPr indent="354013" algn="just"/>
            <a:r>
              <a:rPr lang="ru-RU" sz="1400" dirty="0" smtClean="0">
                <a:cs typeface="Times New Roman" panose="02020603050405020304" pitchFamily="18" charset="0"/>
              </a:rPr>
              <a:t>Решением АС Ростовской области от 08.07.2016 по делу № А53-5496/2016 решение Ростовского УФАС России признано незаконным.</a:t>
            </a:r>
          </a:p>
          <a:p>
            <a:pPr indent="354013" algn="just"/>
            <a:r>
              <a:rPr lang="ru-RU" sz="1400" dirty="0" smtClean="0">
                <a:cs typeface="Times New Roman" panose="02020603050405020304" pitchFamily="18" charset="0"/>
              </a:rPr>
              <a:t>Постановлением 15 ААС от 26.12.2016 решение Арбитражного суда Ростовской области от 08.07.2016 по делу № А53-5496/2016 отменено, в удовлетворении заявленных требований отказано. </a:t>
            </a:r>
            <a:endParaRPr lang="ru-RU" sz="2000" dirty="0">
              <a:solidFill>
                <a:srgbClr val="333399"/>
              </a:solidFill>
              <a:cs typeface="Arial" panose="020B0604020202020204" pitchFamily="34" charset="0"/>
            </a:endParaRPr>
          </a:p>
        </p:txBody>
      </p:sp>
    </p:spTree>
    <p:extLst>
      <p:ext uri="{BB962C8B-B14F-4D97-AF65-F5344CB8AC3E}">
        <p14:creationId xmlns:p14="http://schemas.microsoft.com/office/powerpoint/2010/main" val="496301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8</a:t>
            </a:fld>
            <a:endParaRPr lang="ru-RU">
              <a:solidFill>
                <a:srgbClr val="FFFFFF"/>
              </a:solidFill>
            </a:endParaRPr>
          </a:p>
        </p:txBody>
      </p:sp>
      <p:sp>
        <p:nvSpPr>
          <p:cNvPr id="2" name="Заголовок 1"/>
          <p:cNvSpPr>
            <a:spLocks noGrp="1"/>
          </p:cNvSpPr>
          <p:nvPr>
            <p:ph type="title" idx="4294967295"/>
          </p:nvPr>
        </p:nvSpPr>
        <p:spPr>
          <a:xfrm>
            <a:off x="0" y="237080"/>
            <a:ext cx="9144000" cy="346075"/>
          </a:xfrm>
        </p:spPr>
        <p:txBody>
          <a:bodyPr/>
          <a:lstStyle/>
          <a:p>
            <a:pPr>
              <a:lnSpc>
                <a:spcPts val="2200"/>
              </a:lnSpc>
              <a:buSzPct val="45000"/>
            </a:pPr>
            <a:r>
              <a:rPr lang="ru-RU" sz="2400" b="1" dirty="0">
                <a:solidFill>
                  <a:schemeClr val="tx1"/>
                </a:solidFill>
                <a:cs typeface="Times New Roman" panose="02020603050405020304" pitchFamily="18" charset="0"/>
              </a:rPr>
              <a:t>Выводы </a:t>
            </a:r>
            <a:r>
              <a:rPr lang="ru-RU" sz="2400" b="1" dirty="0" smtClean="0">
                <a:solidFill>
                  <a:schemeClr val="tx1"/>
                </a:solidFill>
                <a:cs typeface="Times New Roman" panose="02020603050405020304" pitchFamily="18" charset="0"/>
              </a:rPr>
              <a:t>коллегиального органа ФАС России</a:t>
            </a:r>
            <a:endParaRPr lang="ru-RU" sz="2400" b="1" dirty="0">
              <a:solidFill>
                <a:schemeClr val="tx1"/>
              </a:solidFill>
              <a:ea typeface="ＭＳ Ｐゴシック" pitchFamily="34" charset="-128"/>
            </a:endParaRPr>
          </a:p>
        </p:txBody>
      </p:sp>
      <p:sp>
        <p:nvSpPr>
          <p:cNvPr id="8" name="TextBox 7"/>
          <p:cNvSpPr txBox="1"/>
          <p:nvPr/>
        </p:nvSpPr>
        <p:spPr>
          <a:xfrm>
            <a:off x="187036" y="813133"/>
            <a:ext cx="8738755" cy="6309420"/>
          </a:xfrm>
          <a:prstGeom prst="rect">
            <a:avLst/>
          </a:prstGeom>
          <a:noFill/>
        </p:spPr>
        <p:txBody>
          <a:bodyPr wrap="square" rtlCol="0">
            <a:spAutoFit/>
          </a:bodyPr>
          <a:lstStyle/>
          <a:p>
            <a:pPr algn="ctr"/>
            <a:r>
              <a:rPr lang="ru-RU" sz="1600" dirty="0">
                <a:solidFill>
                  <a:srgbClr val="333399"/>
                </a:solidFill>
                <a:cs typeface="Times New Roman" panose="02020603050405020304" pitchFamily="18" charset="0"/>
              </a:rPr>
              <a:t> </a:t>
            </a:r>
            <a:r>
              <a:rPr lang="ru-RU" sz="1600" dirty="0" smtClean="0">
                <a:solidFill>
                  <a:srgbClr val="333399"/>
                </a:solidFill>
                <a:cs typeface="Times New Roman" panose="02020603050405020304" pitchFamily="18" charset="0"/>
              </a:rPr>
              <a:t>    </a:t>
            </a:r>
            <a:r>
              <a:rPr lang="ru-RU" sz="1600" b="1" dirty="0" smtClean="0">
                <a:cs typeface="Times New Roman" panose="02020603050405020304" pitchFamily="18" charset="0"/>
              </a:rPr>
              <a:t> </a:t>
            </a:r>
            <a:endParaRPr lang="en-US" sz="1600" b="1" dirty="0" smtClean="0">
              <a:cs typeface="Times New Roman" panose="02020603050405020304" pitchFamily="18" charset="0"/>
            </a:endParaRPr>
          </a:p>
          <a:p>
            <a:pPr algn="ctr"/>
            <a:r>
              <a:rPr lang="ru-RU" sz="1600" b="1" dirty="0" smtClean="0">
                <a:cs typeface="Times New Roman" panose="02020603050405020304" pitchFamily="18" charset="0"/>
              </a:rPr>
              <a:t>Решение Апелляционной коллегии ФАС России от 12.09.2016 </a:t>
            </a:r>
          </a:p>
          <a:p>
            <a:pPr algn="just"/>
            <a:endParaRPr lang="ru-RU" sz="1600" b="1" dirty="0">
              <a:cs typeface="Times New Roman" panose="02020603050405020304" pitchFamily="18" charset="0"/>
            </a:endParaRPr>
          </a:p>
          <a:p>
            <a:pPr algn="just"/>
            <a:r>
              <a:rPr lang="ru-RU" sz="1400" b="1" dirty="0">
                <a:cs typeface="Times New Roman" panose="02020603050405020304" pitchFamily="18" charset="0"/>
              </a:rPr>
              <a:t> </a:t>
            </a:r>
            <a:r>
              <a:rPr lang="ru-RU" sz="1400" b="1" dirty="0" smtClean="0">
                <a:cs typeface="Times New Roman" panose="02020603050405020304" pitchFamily="18" charset="0"/>
              </a:rPr>
              <a:t>   </a:t>
            </a:r>
            <a:r>
              <a:rPr lang="ru-RU" sz="1600" b="1" dirty="0" smtClean="0">
                <a:cs typeface="Times New Roman" panose="02020603050405020304" pitchFamily="18" charset="0"/>
              </a:rPr>
              <a:t>При оценке заявок для допуска к участию в торгах по продаже имущества предприятия–банкрота конкурсный управляющий, в случае если он является организатором торгов, должен оценить поступившие заявки от участников торгов на предмет нахождения их в группе лиц с предприятием-банкротом по основаниям, указанным в части 1 статьи 9 Закона о защите конкуренции. </a:t>
            </a:r>
            <a:endParaRPr lang="en-US" sz="1600" b="1" dirty="0" smtClean="0">
              <a:cs typeface="Times New Roman" panose="02020603050405020304" pitchFamily="18" charset="0"/>
            </a:endParaRPr>
          </a:p>
          <a:p>
            <a:pPr algn="just"/>
            <a:r>
              <a:rPr lang="ru-RU" sz="1600" b="1" dirty="0" smtClean="0">
                <a:cs typeface="Times New Roman" panose="02020603050405020304" pitchFamily="18" charset="0"/>
              </a:rPr>
              <a:t>    Допуск к участию в торгах лица, входящего в одну группу лиц с организатором торгов, в нарушение статьи 110 Закона о банкротстве, свидетельствует </a:t>
            </a:r>
            <a:r>
              <a:rPr lang="ru-RU" sz="1600" b="1" dirty="0">
                <a:cs typeface="Times New Roman" panose="02020603050405020304" pitchFamily="18" charset="0"/>
              </a:rPr>
              <a:t>о создании </a:t>
            </a:r>
            <a:r>
              <a:rPr lang="ru-RU" sz="1600" b="1" dirty="0" smtClean="0">
                <a:cs typeface="Times New Roman" panose="02020603050405020304" pitchFamily="18" charset="0"/>
              </a:rPr>
              <a:t>преимущественных </a:t>
            </a:r>
            <a:r>
              <a:rPr lang="ru-RU" sz="1600" b="1" dirty="0">
                <a:cs typeface="Times New Roman" panose="02020603050405020304" pitchFamily="18" charset="0"/>
              </a:rPr>
              <a:t>условий при проведении торгов, что является нарушением пункта 2 части 1 статьи 17 Закона о защите конкуренции</a:t>
            </a:r>
            <a:r>
              <a:rPr lang="ru-RU" sz="1600" b="1" dirty="0" smtClean="0">
                <a:cs typeface="Times New Roman" panose="02020603050405020304" pitchFamily="18" charset="0"/>
              </a:rPr>
              <a:t>.</a:t>
            </a:r>
          </a:p>
          <a:p>
            <a:pPr algn="just"/>
            <a:endParaRPr lang="ru-RU" sz="1600" b="1" dirty="0" smtClean="0">
              <a:cs typeface="Times New Roman" panose="02020603050405020304" pitchFamily="18" charset="0"/>
            </a:endParaRPr>
          </a:p>
          <a:p>
            <a:pPr algn="just"/>
            <a:r>
              <a:rPr lang="ru-RU" sz="1200" b="1" dirty="0" smtClean="0">
                <a:cs typeface="Times New Roman" panose="02020603050405020304" pitchFamily="18" charset="0"/>
              </a:rPr>
              <a:t>    </a:t>
            </a:r>
            <a:r>
              <a:rPr lang="ru-RU" sz="1600" dirty="0" smtClean="0">
                <a:cs typeface="Times New Roman" panose="02020603050405020304" pitchFamily="18" charset="0"/>
              </a:rPr>
              <a:t>К</a:t>
            </a:r>
            <a:r>
              <a:rPr lang="ru-RU" sz="1600" b="1" dirty="0" smtClean="0">
                <a:cs typeface="Times New Roman" panose="02020603050405020304" pitchFamily="18" charset="0"/>
              </a:rPr>
              <a:t> </a:t>
            </a:r>
            <a:r>
              <a:rPr lang="ru-RU" sz="1600" dirty="0" smtClean="0">
                <a:cs typeface="Times New Roman" panose="02020603050405020304" pitchFamily="18" charset="0"/>
              </a:rPr>
              <a:t>указанным выводам Апелляционная коллегия ФАС России пришла по итогам рассмотрения жалобы </a:t>
            </a:r>
            <a:r>
              <a:rPr lang="ru-RU" sz="1600" dirty="0" err="1" smtClean="0">
                <a:cs typeface="Times New Roman" panose="02020603050405020304" pitchFamily="18" charset="0"/>
              </a:rPr>
              <a:t>Зюзько</a:t>
            </a:r>
            <a:r>
              <a:rPr lang="ru-RU" sz="1600" dirty="0" smtClean="0">
                <a:cs typeface="Times New Roman" panose="02020603050405020304" pitchFamily="18" charset="0"/>
              </a:rPr>
              <a:t> М.Б. на решение Псковского УФАС России от 16.06.2016 по делу № 13/17/16-ТР. </a:t>
            </a:r>
          </a:p>
          <a:p>
            <a:pPr algn="just"/>
            <a:r>
              <a:rPr lang="ru-RU" sz="1600" dirty="0">
                <a:cs typeface="Times New Roman" panose="02020603050405020304" pitchFamily="18" charset="0"/>
              </a:rPr>
              <a:t> </a:t>
            </a:r>
            <a:r>
              <a:rPr lang="ru-RU" sz="1600" dirty="0" smtClean="0">
                <a:cs typeface="Times New Roman" panose="02020603050405020304" pitchFamily="18" charset="0"/>
              </a:rPr>
              <a:t>    Решение Псковского УФАС России было также обжаловано в Арбитражный суд Псковской области.</a:t>
            </a:r>
          </a:p>
          <a:p>
            <a:pPr algn="just"/>
            <a:r>
              <a:rPr lang="ru-RU" sz="1600" dirty="0">
                <a:cs typeface="Times New Roman" panose="02020603050405020304" pitchFamily="18" charset="0"/>
              </a:rPr>
              <a:t> </a:t>
            </a:r>
            <a:r>
              <a:rPr lang="ru-RU" sz="1600" dirty="0" smtClean="0">
                <a:cs typeface="Times New Roman" panose="02020603050405020304" pitchFamily="18" charset="0"/>
              </a:rPr>
              <a:t>    Решением Псковского УФАС России от 17.11.2016 по делу № А52-2178/2016 в удовлетворении требований </a:t>
            </a:r>
            <a:r>
              <a:rPr lang="ru-RU" sz="1600" dirty="0" err="1" smtClean="0">
                <a:cs typeface="Times New Roman" panose="02020603050405020304" pitchFamily="18" charset="0"/>
              </a:rPr>
              <a:t>Зюзько</a:t>
            </a:r>
            <a:r>
              <a:rPr lang="ru-RU" sz="1600" dirty="0" smtClean="0">
                <a:cs typeface="Times New Roman" panose="02020603050405020304" pitchFamily="18" charset="0"/>
              </a:rPr>
              <a:t> М.Б. о признании незаконным решения Псковского УФАС России от 16.06.2016, в том числе в редакции решения Федеральной антимонопольной службы от 12.09.2016 отказано.</a:t>
            </a:r>
            <a:endParaRPr lang="ru-RU" sz="1600" dirty="0">
              <a:cs typeface="Times New Roman" panose="02020603050405020304" pitchFamily="18" charset="0"/>
            </a:endParaRPr>
          </a:p>
          <a:p>
            <a:pPr algn="just"/>
            <a:endParaRPr lang="ru-RU" sz="1600" b="1" dirty="0">
              <a:latin typeface="Times New Roman" panose="02020603050405020304" pitchFamily="18" charset="0"/>
              <a:cs typeface="Times New Roman" panose="02020603050405020304" pitchFamily="18" charset="0"/>
            </a:endParaRPr>
          </a:p>
          <a:p>
            <a:pPr algn="just"/>
            <a:endParaRPr lang="ru-RU" sz="1600" b="1" dirty="0">
              <a:latin typeface="Times New Roman" panose="02020603050405020304" pitchFamily="18" charset="0"/>
              <a:cs typeface="Times New Roman" panose="02020603050405020304" pitchFamily="18" charset="0"/>
            </a:endParaRPr>
          </a:p>
          <a:p>
            <a:pPr algn="just"/>
            <a:endParaRPr lang="ru-RU" sz="2000" dirty="0">
              <a:solidFill>
                <a:srgbClr val="333399"/>
              </a:solidFill>
              <a:cs typeface="Arial" panose="020B0604020202020204" pitchFamily="34" charset="0"/>
            </a:endParaRPr>
          </a:p>
        </p:txBody>
      </p:sp>
    </p:spTree>
    <p:extLst>
      <p:ext uri="{BB962C8B-B14F-4D97-AF65-F5344CB8AC3E}">
        <p14:creationId xmlns:p14="http://schemas.microsoft.com/office/powerpoint/2010/main" val="2916353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9</a:t>
            </a:fld>
            <a:endParaRPr lang="ru-RU">
              <a:solidFill>
                <a:srgbClr val="FFFFFF"/>
              </a:solidFill>
            </a:endParaRPr>
          </a:p>
        </p:txBody>
      </p:sp>
      <p:sp>
        <p:nvSpPr>
          <p:cNvPr id="2" name="Заголовок 1"/>
          <p:cNvSpPr>
            <a:spLocks noGrp="1"/>
          </p:cNvSpPr>
          <p:nvPr>
            <p:ph type="title" idx="4294967295"/>
          </p:nvPr>
        </p:nvSpPr>
        <p:spPr>
          <a:xfrm>
            <a:off x="-1" y="172114"/>
            <a:ext cx="9144001" cy="346075"/>
          </a:xfrm>
        </p:spPr>
        <p:txBody>
          <a:bodyPr/>
          <a:lstStyle/>
          <a:p>
            <a:pPr>
              <a:lnSpc>
                <a:spcPts val="2200"/>
              </a:lnSpc>
              <a:buSzPct val="45000"/>
            </a:pPr>
            <a:r>
              <a:rPr lang="ru-RU" sz="2400" b="1" kern="1200" dirty="0">
                <a:solidFill>
                  <a:schemeClr val="tx1"/>
                </a:solidFill>
                <a:ea typeface="ＭＳ Ｐゴシック" pitchFamily="34" charset="-128"/>
                <a:cs typeface="Times New Roman" panose="02020603050405020304" pitchFamily="18" charset="0"/>
              </a:rPr>
              <a:t>Выводы </a:t>
            </a:r>
            <a:r>
              <a:rPr lang="ru-RU" sz="2400" b="1" kern="1200" dirty="0" smtClean="0">
                <a:solidFill>
                  <a:schemeClr val="tx1"/>
                </a:solidFill>
                <a:ea typeface="ＭＳ Ｐゴシック" pitchFamily="34" charset="-128"/>
                <a:cs typeface="Times New Roman" panose="02020603050405020304" pitchFamily="18" charset="0"/>
              </a:rPr>
              <a:t>коллегиального органа ФАС России</a:t>
            </a:r>
            <a:endParaRPr lang="ru-RU" sz="2400" b="1" kern="1200" dirty="0">
              <a:solidFill>
                <a:schemeClr val="tx1"/>
              </a:solidFill>
              <a:ea typeface="ＭＳ Ｐゴシック" pitchFamily="34" charset="-128"/>
              <a:cs typeface="Times New Roman" panose="02020603050405020304" pitchFamily="18" charset="0"/>
            </a:endParaRPr>
          </a:p>
        </p:txBody>
      </p:sp>
      <p:sp>
        <p:nvSpPr>
          <p:cNvPr id="7" name="TextBox 6"/>
          <p:cNvSpPr txBox="1"/>
          <p:nvPr/>
        </p:nvSpPr>
        <p:spPr>
          <a:xfrm>
            <a:off x="130627" y="677160"/>
            <a:ext cx="8882743" cy="5940088"/>
          </a:xfrm>
          <a:prstGeom prst="rect">
            <a:avLst/>
          </a:prstGeom>
          <a:noFill/>
        </p:spPr>
        <p:txBody>
          <a:bodyPr wrap="square" rtlCol="0">
            <a:spAutoFit/>
          </a:bodyPr>
          <a:lstStyle/>
          <a:p>
            <a:pPr algn="ctr"/>
            <a:r>
              <a:rPr lang="ru-RU" sz="1600" b="1" dirty="0">
                <a:cs typeface="Times New Roman" panose="02020603050405020304" pitchFamily="18" charset="0"/>
              </a:rPr>
              <a:t> </a:t>
            </a:r>
            <a:r>
              <a:rPr lang="ru-RU" sz="1600" b="1" dirty="0" smtClean="0">
                <a:cs typeface="Times New Roman" panose="02020603050405020304" pitchFamily="18" charset="0"/>
              </a:rPr>
              <a:t>     </a:t>
            </a:r>
            <a:endParaRPr lang="en-US" sz="1600" b="1" dirty="0" smtClean="0">
              <a:cs typeface="Times New Roman" panose="02020603050405020304" pitchFamily="18" charset="0"/>
            </a:endParaRPr>
          </a:p>
          <a:p>
            <a:pPr algn="ctr"/>
            <a:r>
              <a:rPr lang="ru-RU" sz="1600" b="1" dirty="0" smtClean="0">
                <a:cs typeface="Times New Roman" panose="02020603050405020304" pitchFamily="18" charset="0"/>
              </a:rPr>
              <a:t>Решение Апелляционной коллегии ФАС </a:t>
            </a:r>
            <a:r>
              <a:rPr lang="ru-RU" sz="1600" b="1" dirty="0">
                <a:cs typeface="Times New Roman" panose="02020603050405020304" pitchFamily="18" charset="0"/>
              </a:rPr>
              <a:t>Р</a:t>
            </a:r>
            <a:r>
              <a:rPr lang="ru-RU" sz="1600" b="1" dirty="0" smtClean="0">
                <a:cs typeface="Times New Roman" panose="02020603050405020304" pitchFamily="18" charset="0"/>
              </a:rPr>
              <a:t>оссии от 24.08.2016</a:t>
            </a:r>
          </a:p>
          <a:p>
            <a:pPr algn="ctr"/>
            <a:endParaRPr lang="ru-RU" sz="1600" b="1" dirty="0" smtClean="0">
              <a:cs typeface="Times New Roman" panose="02020603050405020304" pitchFamily="18" charset="0"/>
            </a:endParaRPr>
          </a:p>
          <a:p>
            <a:pPr algn="just"/>
            <a:r>
              <a:rPr lang="ru-RU" sz="1600" b="1" dirty="0">
                <a:cs typeface="Times New Roman" panose="02020603050405020304" pitchFamily="18" charset="0"/>
              </a:rPr>
              <a:t> </a:t>
            </a:r>
            <a:r>
              <a:rPr lang="ru-RU" sz="1600" b="1" dirty="0" smtClean="0">
                <a:cs typeface="Times New Roman" panose="02020603050405020304" pitchFamily="18" charset="0"/>
              </a:rPr>
              <a:t>     Решение Апелляционной коллегии было принято с учетом разъяснений </a:t>
            </a:r>
            <a:r>
              <a:rPr lang="ru-RU" sz="1600" b="1" dirty="0">
                <a:cs typeface="Times New Roman" panose="02020603050405020304" pitchFamily="18" charset="0"/>
              </a:rPr>
              <a:t>Президиума ФАС России «Доказывание недопустимых соглашений (в том числе картелей) и согласованных действий на товарных рынках, в том числе на торгах», утвержденными протоколом Президиума ФАС России от 17.02.2016 № 3</a:t>
            </a:r>
            <a:r>
              <a:rPr lang="ru-RU" sz="1600" b="1" dirty="0" smtClean="0">
                <a:cs typeface="Times New Roman" panose="02020603050405020304" pitchFamily="18" charset="0"/>
              </a:rPr>
              <a:t>.</a:t>
            </a:r>
          </a:p>
          <a:p>
            <a:pPr algn="just"/>
            <a:r>
              <a:rPr lang="ru-RU" sz="1600" b="1" dirty="0" smtClean="0">
                <a:cs typeface="Times New Roman" panose="02020603050405020304" pitchFamily="18" charset="0"/>
              </a:rPr>
              <a:t>      Доказательствами заключения антиконкурентного соглашения является совокупность следующих косвенных доказательств:</a:t>
            </a:r>
            <a:endParaRPr lang="en-US" sz="1600" b="1" dirty="0" smtClean="0">
              <a:cs typeface="Times New Roman" panose="02020603050405020304" pitchFamily="18" charset="0"/>
            </a:endParaRPr>
          </a:p>
          <a:p>
            <a:pPr algn="just"/>
            <a:r>
              <a:rPr lang="en-US" sz="1600" b="1" dirty="0" smtClean="0">
                <a:cs typeface="Times New Roman" panose="02020603050405020304" pitchFamily="18" charset="0"/>
              </a:rPr>
              <a:t>     </a:t>
            </a:r>
            <a:r>
              <a:rPr lang="ru-RU" sz="1600" b="1" dirty="0" smtClean="0">
                <a:cs typeface="Times New Roman" panose="02020603050405020304" pitchFamily="18" charset="0"/>
              </a:rPr>
              <a:t> </a:t>
            </a:r>
            <a:r>
              <a:rPr lang="en-US" sz="1600" b="1" dirty="0" smtClean="0">
                <a:cs typeface="Times New Roman" panose="02020603050405020304" pitchFamily="18" charset="0"/>
              </a:rPr>
              <a:t>1</a:t>
            </a:r>
            <a:r>
              <a:rPr lang="ru-RU" sz="1600" b="1" dirty="0" smtClean="0">
                <a:cs typeface="Times New Roman" panose="02020603050405020304" pitchFamily="18" charset="0"/>
              </a:rPr>
              <a:t>)  идентичность заявок участников;</a:t>
            </a:r>
          </a:p>
          <a:p>
            <a:pPr algn="just"/>
            <a:r>
              <a:rPr lang="ru-RU" sz="1600" b="1" dirty="0">
                <a:cs typeface="Times New Roman" panose="02020603050405020304" pitchFamily="18" charset="0"/>
              </a:rPr>
              <a:t> </a:t>
            </a:r>
            <a:r>
              <a:rPr lang="ru-RU" sz="1600" b="1" dirty="0" smtClean="0">
                <a:cs typeface="Times New Roman" panose="02020603050405020304" pitchFamily="18" charset="0"/>
              </a:rPr>
              <a:t>     2) наличие у участников торгов договорных отношений (заключение договоров займа до проведения торгов, сумма которого соизмерима по размеру с обеспечением заявки на участие в торгах);</a:t>
            </a:r>
            <a:r>
              <a:rPr lang="ru-RU" sz="1600" dirty="0" smtClean="0">
                <a:cs typeface="Times New Roman" panose="02020603050405020304" pitchFamily="18" charset="0"/>
              </a:rPr>
              <a:t> </a:t>
            </a:r>
            <a:endParaRPr lang="ru-RU" sz="1600" b="1" dirty="0" smtClean="0">
              <a:cs typeface="Times New Roman" panose="02020603050405020304" pitchFamily="18" charset="0"/>
            </a:endParaRPr>
          </a:p>
          <a:p>
            <a:pPr algn="just"/>
            <a:r>
              <a:rPr lang="ru-RU" sz="1600" b="1" dirty="0" smtClean="0">
                <a:cs typeface="Times New Roman" panose="02020603050405020304" pitchFamily="18" charset="0"/>
              </a:rPr>
              <a:t>      3)</a:t>
            </a:r>
            <a:r>
              <a:rPr lang="en-US" sz="1600" b="1" dirty="0" smtClean="0">
                <a:cs typeface="Times New Roman" panose="02020603050405020304" pitchFamily="18" charset="0"/>
              </a:rPr>
              <a:t> </a:t>
            </a:r>
            <a:r>
              <a:rPr lang="ru-RU" sz="1600" b="1" dirty="0" smtClean="0">
                <a:cs typeface="Times New Roman" panose="02020603050405020304" pitchFamily="18" charset="0"/>
              </a:rPr>
              <a:t>поведение ответчиков, выразившееся в фактическом отсутствии конкурентной борьбы между допущенными участниками торгов при участии в закупочной процедуре;</a:t>
            </a:r>
          </a:p>
          <a:p>
            <a:pPr algn="just"/>
            <a:r>
              <a:rPr lang="ru-RU" sz="1600" b="1" dirty="0" smtClean="0">
                <a:cs typeface="Times New Roman" panose="02020603050405020304" pitchFamily="18" charset="0"/>
              </a:rPr>
              <a:t>     </a:t>
            </a:r>
            <a:r>
              <a:rPr lang="ru-RU" sz="1600" b="1" dirty="0">
                <a:cs typeface="Times New Roman" panose="02020603050405020304" pitchFamily="18" charset="0"/>
              </a:rPr>
              <a:t>4</a:t>
            </a:r>
            <a:r>
              <a:rPr lang="ru-RU" sz="1600" b="1" dirty="0" smtClean="0">
                <a:cs typeface="Times New Roman" panose="02020603050405020304" pitchFamily="18" charset="0"/>
              </a:rPr>
              <a:t>) </a:t>
            </a:r>
            <a:r>
              <a:rPr lang="en-US" sz="1600" b="1" dirty="0" smtClean="0">
                <a:cs typeface="Times New Roman" panose="02020603050405020304" pitchFamily="18" charset="0"/>
              </a:rPr>
              <a:t> </a:t>
            </a:r>
            <a:r>
              <a:rPr lang="ru-RU" sz="1600" b="1" dirty="0" smtClean="0">
                <a:cs typeface="Times New Roman" panose="02020603050405020304" pitchFamily="18" charset="0"/>
              </a:rPr>
              <a:t>экономическая целесообразность снижения цены участниками в целях победы на торгах, установленная территориальным органом в рамках рассмотрения дела о нарушении антимонопольного законодательства.</a:t>
            </a:r>
          </a:p>
          <a:p>
            <a:pPr algn="just"/>
            <a:endParaRPr lang="ru-RU" sz="1600" dirty="0">
              <a:cs typeface="Times New Roman" panose="02020603050405020304" pitchFamily="18" charset="0"/>
            </a:endParaRPr>
          </a:p>
          <a:p>
            <a:pPr algn="just"/>
            <a:r>
              <a:rPr lang="ru-RU" sz="1200" dirty="0" smtClean="0">
                <a:cs typeface="Times New Roman" panose="02020603050405020304" pitchFamily="18" charset="0"/>
              </a:rPr>
              <a:t>     К указанным выводам Апелляционная коллегия ФАС России пришла по итогам рассмотрения жалобы ООО «</a:t>
            </a:r>
            <a:r>
              <a:rPr lang="ru-RU" sz="1200" dirty="0" err="1" smtClean="0">
                <a:cs typeface="Times New Roman" panose="02020603050405020304" pitchFamily="18" charset="0"/>
              </a:rPr>
              <a:t>Уренгойдорстрой</a:t>
            </a:r>
            <a:r>
              <a:rPr lang="ru-RU" sz="1200" dirty="0" smtClean="0">
                <a:cs typeface="Times New Roman" panose="02020603050405020304" pitchFamily="18" charset="0"/>
              </a:rPr>
              <a:t>» на решение </a:t>
            </a:r>
            <a:r>
              <a:rPr lang="ru-RU" sz="1200" dirty="0" err="1" smtClean="0">
                <a:cs typeface="Times New Roman" panose="02020603050405020304" pitchFamily="18" charset="0"/>
              </a:rPr>
              <a:t>ПермскогоУФАС</a:t>
            </a:r>
            <a:r>
              <a:rPr lang="ru-RU" sz="1200" dirty="0" smtClean="0">
                <a:cs typeface="Times New Roman" panose="02020603050405020304" pitchFamily="18" charset="0"/>
              </a:rPr>
              <a:t> от 21.04.2016 по делу № 811-15-А. </a:t>
            </a:r>
          </a:p>
          <a:p>
            <a:pPr algn="just"/>
            <a:r>
              <a:rPr lang="ru-RU" sz="1200" dirty="0" smtClean="0">
                <a:cs typeface="Times New Roman" panose="02020603050405020304" pitchFamily="18" charset="0"/>
              </a:rPr>
              <a:t>     Решение Пермского УФАС России, а также решение Апелляционной коллегии ФАС России были обжалованы в Арбитражный суд города Москвы. Решением АС города Москвы от 20.01.2017 по делу № А40-193311/2016 в удовлетворении заявленных требований отказано полностью.</a:t>
            </a:r>
            <a:endParaRPr lang="ru-RU" sz="1200" b="1" dirty="0">
              <a:cs typeface="Times New Roman" panose="02020603050405020304" pitchFamily="18" charset="0"/>
            </a:endParaRPr>
          </a:p>
        </p:txBody>
      </p:sp>
    </p:spTree>
    <p:extLst>
      <p:ext uri="{BB962C8B-B14F-4D97-AF65-F5344CB8AC3E}">
        <p14:creationId xmlns:p14="http://schemas.microsoft.com/office/powerpoint/2010/main" val="1469279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6935</TotalTime>
  <Words>2519</Words>
  <Application>Microsoft Office PowerPoint</Application>
  <PresentationFormat>Экран (4:3)</PresentationFormat>
  <Paragraphs>196</Paragraphs>
  <Slides>20</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ＭＳ Ｐゴシック</vt:lpstr>
      <vt:lpstr>Arial</vt:lpstr>
      <vt:lpstr>Calibri</vt:lpstr>
      <vt:lpstr>StarSymbol</vt:lpstr>
      <vt:lpstr>Times New Roman</vt:lpstr>
      <vt:lpstr>Wingdings</vt:lpstr>
      <vt:lpstr>1_Оформление по умолчанию</vt:lpstr>
      <vt:lpstr>Презентация PowerPoint</vt:lpstr>
      <vt:lpstr>Презентация PowerPoint</vt:lpstr>
      <vt:lpstr>Порядок пересмотра решений и предписаний</vt:lpstr>
      <vt:lpstr>Презентация PowerPoint</vt:lpstr>
      <vt:lpstr>Презентация PowerPoint</vt:lpstr>
      <vt:lpstr>Презентация PowerPoint</vt:lpstr>
      <vt:lpstr>Презентация PowerPoint</vt:lpstr>
      <vt:lpstr>Выводы коллегиального органа ФАС России</vt:lpstr>
      <vt:lpstr>Выводы коллегиального органа ФАС России</vt:lpstr>
      <vt:lpstr>Презентация PowerPoint</vt:lpstr>
      <vt:lpstr>Выводы коллегиального органа ФАС России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Triumph Sparville</dc:creator>
  <cp:lastModifiedBy>Артем</cp:lastModifiedBy>
  <cp:revision>556</cp:revision>
  <cp:lastPrinted>2017-02-27T18:42:07Z</cp:lastPrinted>
  <dcterms:created xsi:type="dcterms:W3CDTF">2014-09-15T17:52:41Z</dcterms:created>
  <dcterms:modified xsi:type="dcterms:W3CDTF">2017-03-23T04:31:01Z</dcterms:modified>
</cp:coreProperties>
</file>