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850" r:id="rId2"/>
    <p:sldId id="829" r:id="rId3"/>
    <p:sldId id="819" r:id="rId4"/>
    <p:sldId id="810" r:id="rId5"/>
    <p:sldId id="820" r:id="rId6"/>
    <p:sldId id="832" r:id="rId7"/>
    <p:sldId id="821" r:id="rId8"/>
    <p:sldId id="822" r:id="rId9"/>
    <p:sldId id="830" r:id="rId10"/>
    <p:sldId id="828" r:id="rId11"/>
    <p:sldId id="834" r:id="rId12"/>
    <p:sldId id="835" r:id="rId13"/>
    <p:sldId id="847" r:id="rId14"/>
    <p:sldId id="842" r:id="rId15"/>
    <p:sldId id="843" r:id="rId16"/>
    <p:sldId id="844" r:id="rId17"/>
    <p:sldId id="840" r:id="rId18"/>
    <p:sldId id="848" r:id="rId19"/>
    <p:sldId id="845" r:id="rId20"/>
    <p:sldId id="846" r:id="rId21"/>
    <p:sldId id="849" r:id="rId22"/>
    <p:sldId id="851" r:id="rId23"/>
  </p:sldIdLst>
  <p:sldSz cx="9144000" cy="5143500" type="screen16x9"/>
  <p:notesSz cx="9926638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8080"/>
    <a:srgbClr val="FFFFFF"/>
    <a:srgbClr val="EAEAEA"/>
    <a:srgbClr val="48B3BA"/>
    <a:srgbClr val="CCA35D"/>
    <a:srgbClr val="87C7D0"/>
    <a:srgbClr val="B2D0D7"/>
    <a:srgbClr val="006579"/>
    <a:srgbClr val="7FB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4" autoAdjust="0"/>
    <p:restoredTop sz="86441" autoAdjust="0"/>
  </p:normalViewPr>
  <p:slideViewPr>
    <p:cSldViewPr>
      <p:cViewPr>
        <p:scale>
          <a:sx n="150" d="100"/>
          <a:sy n="150" d="100"/>
        </p:scale>
        <p:origin x="2310" y="1260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5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2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>
          <a:bevelT w="114300" prst="artDeco"/>
        </a:sp3d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>
          <a:bevelT w="114300" prst="artDeco"/>
        </a:sp3d>
      </c:spPr>
    </c:backWall>
    <c:plotArea>
      <c:layout>
        <c:manualLayout>
          <c:layoutTarget val="inner"/>
          <c:xMode val="edge"/>
          <c:yMode val="edge"/>
          <c:x val="1.6550591600933244E-2"/>
          <c:y val="2.8942637613534095E-2"/>
          <c:w val="0.96625978755983666"/>
          <c:h val="0.882307920998164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Лист1!$A$2:$A$13</c:f>
              <c:numCache>
                <c:formatCode>General</c:formatCode>
                <c:ptCount val="1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2000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Лист1!$A$2:$A$13</c:f>
              <c:numCache>
                <c:formatCode>General</c:formatCode>
                <c:ptCount val="1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2000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028842"/>
            </a:solidFill>
          </c:spPr>
          <c:invertIfNegative val="0"/>
          <c:cat>
            <c:numRef>
              <c:f>Лист1!$A$2:$A$13</c:f>
              <c:numCache>
                <c:formatCode>General</c:formatCode>
                <c:ptCount val="1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2000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Лист1!$A$2:$A$13</c:f>
              <c:numCache>
                <c:formatCode>General</c:formatCode>
                <c:ptCount val="1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2000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Лист1!$E$2:$E$13</c:f>
              <c:numCache>
                <c:formatCode>General</c:formatCode>
                <c:ptCount val="12"/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rgbClr val="F2340E"/>
            </a:solidFill>
          </c:spPr>
          <c:invertIfNegative val="0"/>
          <c:cat>
            <c:numRef>
              <c:f>Лист1!$A$2:$A$13</c:f>
              <c:numCache>
                <c:formatCode>General</c:formatCode>
                <c:ptCount val="1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2000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Лист1!$F$2:$F$13</c:f>
              <c:numCache>
                <c:formatCode>General</c:formatCode>
                <c:ptCount val="12"/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cat>
            <c:numRef>
              <c:f>Лист1!$A$2:$A$13</c:f>
              <c:numCache>
                <c:formatCode>General</c:formatCode>
                <c:ptCount val="1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2000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Лист1!$G$2:$G$13</c:f>
              <c:numCache>
                <c:formatCode>General</c:formatCode>
                <c:ptCount val="12"/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Ряд 7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numRef>
              <c:f>Лист1!$A$2:$A$13</c:f>
              <c:numCache>
                <c:formatCode>General</c:formatCode>
                <c:ptCount val="1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2000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Лист1!$H$2:$H$13</c:f>
              <c:numCache>
                <c:formatCode>General</c:formatCode>
                <c:ptCount val="12"/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Ряд 8</c:v>
                </c:pt>
              </c:strCache>
            </c:strRef>
          </c:tx>
          <c:invertIfNegative val="0"/>
          <c:cat>
            <c:numRef>
              <c:f>Лист1!$A$2:$A$13</c:f>
              <c:numCache>
                <c:formatCode>General</c:formatCode>
                <c:ptCount val="1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2000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Лист1!$I$2:$I$13</c:f>
              <c:numCache>
                <c:formatCode>General</c:formatCode>
                <c:ptCount val="12"/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Ряд 9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cat>
            <c:numRef>
              <c:f>Лист1!$A$2:$A$13</c:f>
              <c:numCache>
                <c:formatCode>General</c:formatCode>
                <c:ptCount val="1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2000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Лист1!$J$2:$J$13</c:f>
              <c:numCache>
                <c:formatCode>General</c:formatCode>
                <c:ptCount val="12"/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Ряд 10</c:v>
                </c:pt>
              </c:strCache>
            </c:strRef>
          </c:tx>
          <c:spPr>
            <a:solidFill>
              <a:schemeClr val="accent5">
                <a:lumMod val="90000"/>
              </a:schemeClr>
            </a:solidFill>
          </c:spPr>
          <c:invertIfNegative val="0"/>
          <c:cat>
            <c:numRef>
              <c:f>Лист1!$A$2:$A$13</c:f>
              <c:numCache>
                <c:formatCode>General</c:formatCode>
                <c:ptCount val="1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2000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Лист1!$K$2:$K$13</c:f>
              <c:numCache>
                <c:formatCode>General</c:formatCode>
                <c:ptCount val="12"/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Ряд 11</c:v>
                </c:pt>
              </c:strCache>
            </c:strRef>
          </c:tx>
          <c:spPr>
            <a:solidFill>
              <a:srgbClr val="00CC99"/>
            </a:solidFill>
          </c:spPr>
          <c:invertIfNegative val="0"/>
          <c:cat>
            <c:numRef>
              <c:f>Лист1!$A$2:$A$13</c:f>
              <c:numCache>
                <c:formatCode>General</c:formatCode>
                <c:ptCount val="1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2000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Лист1!$L$2:$L$13</c:f>
              <c:numCache>
                <c:formatCode>General</c:formatCode>
                <c:ptCount val="12"/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Ряд 12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Лист1!$A$2:$A$13</c:f>
              <c:numCache>
                <c:formatCode>General</c:formatCode>
                <c:ptCount val="1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2000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Лист1!$M$2:$M$13</c:f>
              <c:numCache>
                <c:formatCode>General</c:formatCode>
                <c:ptCount val="12"/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Ряд 13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numRef>
              <c:f>Лист1!$A$2:$A$13</c:f>
              <c:numCache>
                <c:formatCode>General</c:formatCode>
                <c:ptCount val="1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2000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Лист1!$N$2:$N$13</c:f>
              <c:numCache>
                <c:formatCode>General</c:formatCode>
                <c:ptCount val="12"/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Ряд 14</c:v>
                </c:pt>
              </c:strCache>
            </c:strRef>
          </c:tx>
          <c:spPr>
            <a:solidFill>
              <a:srgbClr val="99CCFF"/>
            </a:solidFill>
          </c:spPr>
          <c:invertIfNegative val="0"/>
          <c:cat>
            <c:numRef>
              <c:f>Лист1!$A$2:$A$13</c:f>
              <c:numCache>
                <c:formatCode>General</c:formatCode>
                <c:ptCount val="1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2000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Лист1!$O$2:$O$13</c:f>
              <c:numCache>
                <c:formatCode>General</c:formatCode>
                <c:ptCount val="12"/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Ряд 15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numRef>
              <c:f>Лист1!$A$2:$A$13</c:f>
              <c:numCache>
                <c:formatCode>General</c:formatCode>
                <c:ptCount val="1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2000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Лист1!$P$2:$P$13</c:f>
              <c:numCache>
                <c:formatCode>General</c:formatCode>
                <c:ptCount val="12"/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</c:ser>
        <c:ser>
          <c:idx val="15"/>
          <c:order val="15"/>
          <c:tx>
            <c:strRef>
              <c:f>Лист1!$Q$1</c:f>
              <c:strCache>
                <c:ptCount val="1"/>
                <c:pt idx="0">
                  <c:v>Ряд 16</c:v>
                </c:pt>
              </c:strCache>
            </c:strRef>
          </c:tx>
          <c:spPr>
            <a:solidFill>
              <a:srgbClr val="9900CC"/>
            </a:solidFill>
          </c:spPr>
          <c:invertIfNegative val="0"/>
          <c:cat>
            <c:numRef>
              <c:f>Лист1!$A$2:$A$13</c:f>
              <c:numCache>
                <c:formatCode>General</c:formatCode>
                <c:ptCount val="1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2000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Лист1!$Q$2:$Q$13</c:f>
              <c:numCache>
                <c:formatCode>General</c:formatCode>
                <c:ptCount val="12"/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</c:ser>
        <c:ser>
          <c:idx val="16"/>
          <c:order val="16"/>
          <c:tx>
            <c:strRef>
              <c:f>Лист1!$R$1</c:f>
              <c:strCache>
                <c:ptCount val="1"/>
                <c:pt idx="0">
                  <c:v>Ряд 17</c:v>
                </c:pt>
              </c:strCache>
            </c:strRef>
          </c:tx>
          <c:invertIfNegative val="0"/>
          <c:cat>
            <c:numRef>
              <c:f>Лист1!$A$2:$A$13</c:f>
              <c:numCache>
                <c:formatCode>General</c:formatCode>
                <c:ptCount val="1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2000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Лист1!$R$2:$R$13</c:f>
              <c:numCache>
                <c:formatCode>General</c:formatCode>
                <c:ptCount val="12"/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</c:ser>
        <c:ser>
          <c:idx val="17"/>
          <c:order val="17"/>
          <c:tx>
            <c:strRef>
              <c:f>Лист1!$S$1</c:f>
              <c:strCache>
                <c:ptCount val="1"/>
                <c:pt idx="0">
                  <c:v>Ряд 18</c:v>
                </c:pt>
              </c:strCache>
            </c:strRef>
          </c:tx>
          <c:invertIfNegative val="0"/>
          <c:cat>
            <c:numRef>
              <c:f>Лист1!$A$2:$A$13</c:f>
              <c:numCache>
                <c:formatCode>General</c:formatCode>
                <c:ptCount val="1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2000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Лист1!$S$2:$S$13</c:f>
              <c:numCache>
                <c:formatCode>General</c:formatCode>
                <c:ptCount val="12"/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</c:ser>
        <c:ser>
          <c:idx val="18"/>
          <c:order val="18"/>
          <c:tx>
            <c:strRef>
              <c:f>Лист1!$T$1</c:f>
              <c:strCache>
                <c:ptCount val="1"/>
                <c:pt idx="0">
                  <c:v>Ряд 19</c:v>
                </c:pt>
              </c:strCache>
            </c:strRef>
          </c:tx>
          <c:invertIfNegative val="0"/>
          <c:cat>
            <c:numRef>
              <c:f>Лист1!$A$2:$A$13</c:f>
              <c:numCache>
                <c:formatCode>General</c:formatCode>
                <c:ptCount val="1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2000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Лист1!$T$2:$T$13</c:f>
              <c:numCache>
                <c:formatCode>General</c:formatCode>
                <c:ptCount val="12"/>
                <c:pt idx="10">
                  <c:v>0.1</c:v>
                </c:pt>
                <c:pt idx="11">
                  <c:v>0.1</c:v>
                </c:pt>
              </c:numCache>
            </c:numRef>
          </c:val>
        </c:ser>
        <c:ser>
          <c:idx val="19"/>
          <c:order val="19"/>
          <c:tx>
            <c:strRef>
              <c:f>Лист1!$U$1</c:f>
              <c:strCache>
                <c:ptCount val="1"/>
                <c:pt idx="0">
                  <c:v>Ряд 20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Лист1!$A$2:$A$13</c:f>
              <c:numCache>
                <c:formatCode>General</c:formatCode>
                <c:ptCount val="1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2000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Лист1!$U$2:$U$13</c:f>
              <c:numCache>
                <c:formatCode>General</c:formatCode>
                <c:ptCount val="12"/>
                <c:pt idx="10">
                  <c:v>0.1</c:v>
                </c:pt>
                <c:pt idx="11">
                  <c:v>0.1</c:v>
                </c:pt>
              </c:numCache>
            </c:numRef>
          </c:val>
        </c:ser>
        <c:ser>
          <c:idx val="20"/>
          <c:order val="20"/>
          <c:tx>
            <c:strRef>
              <c:f>Лист1!$V$1</c:f>
              <c:strCache>
                <c:ptCount val="1"/>
                <c:pt idx="0">
                  <c:v>Ряд 21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Лист1!$A$2:$A$13</c:f>
              <c:numCache>
                <c:formatCode>General</c:formatCode>
                <c:ptCount val="1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2000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Лист1!$V$2:$V$13</c:f>
              <c:numCache>
                <c:formatCode>General</c:formatCode>
                <c:ptCount val="12"/>
                <c:pt idx="10">
                  <c:v>0.1</c:v>
                </c:pt>
                <c:pt idx="11">
                  <c:v>0.1</c:v>
                </c:pt>
              </c:numCache>
            </c:numRef>
          </c:val>
        </c:ser>
        <c:ser>
          <c:idx val="21"/>
          <c:order val="21"/>
          <c:tx>
            <c:strRef>
              <c:f>Лист1!$W$1</c:f>
              <c:strCache>
                <c:ptCount val="1"/>
                <c:pt idx="0">
                  <c:v>Ряд 22</c:v>
                </c:pt>
              </c:strCache>
            </c:strRef>
          </c:tx>
          <c:invertIfNegative val="0"/>
          <c:cat>
            <c:numRef>
              <c:f>Лист1!$A$2:$A$13</c:f>
              <c:numCache>
                <c:formatCode>General</c:formatCode>
                <c:ptCount val="1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2000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Лист1!$W$2:$W$13</c:f>
              <c:numCache>
                <c:formatCode>General</c:formatCode>
                <c:ptCount val="12"/>
                <c:pt idx="10">
                  <c:v>0.1</c:v>
                </c:pt>
                <c:pt idx="11">
                  <c:v>0.1</c:v>
                </c:pt>
              </c:numCache>
            </c:numRef>
          </c:val>
        </c:ser>
        <c:ser>
          <c:idx val="22"/>
          <c:order val="22"/>
          <c:tx>
            <c:strRef>
              <c:f>Лист1!$X$1</c:f>
              <c:strCache>
                <c:ptCount val="1"/>
              </c:strCache>
            </c:strRef>
          </c:tx>
          <c:invertIfNegative val="0"/>
          <c:cat>
            <c:numRef>
              <c:f>Лист1!$A$2:$A$13</c:f>
              <c:numCache>
                <c:formatCode>General</c:formatCode>
                <c:ptCount val="1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2000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Лист1!$X$2:$X$13</c:f>
              <c:numCache>
                <c:formatCode>General</c:formatCode>
                <c:ptCount val="12"/>
                <c:pt idx="10">
                  <c:v>0.1</c:v>
                </c:pt>
                <c:pt idx="11">
                  <c:v>0.1</c:v>
                </c:pt>
              </c:numCache>
            </c:numRef>
          </c:val>
        </c:ser>
        <c:ser>
          <c:idx val="23"/>
          <c:order val="23"/>
          <c:tx>
            <c:strRef>
              <c:f>Лист1!$Y$1</c:f>
              <c:strCache>
                <c:ptCount val="1"/>
              </c:strCache>
            </c:strRef>
          </c:tx>
          <c:invertIfNegative val="0"/>
          <c:cat>
            <c:numRef>
              <c:f>Лист1!$A$2:$A$13</c:f>
              <c:numCache>
                <c:formatCode>General</c:formatCode>
                <c:ptCount val="1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2000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Лист1!$Y$2:$Y$13</c:f>
              <c:numCache>
                <c:formatCode>General</c:formatCode>
                <c:ptCount val="12"/>
                <c:pt idx="10">
                  <c:v>0.1</c:v>
                </c:pt>
                <c:pt idx="11">
                  <c:v>0.1</c:v>
                </c:pt>
              </c:numCache>
            </c:numRef>
          </c:val>
        </c:ser>
        <c:ser>
          <c:idx val="24"/>
          <c:order val="24"/>
          <c:tx>
            <c:strRef>
              <c:f>Лист1!$Z$1</c:f>
              <c:strCache>
                <c:ptCount val="1"/>
              </c:strCache>
            </c:strRef>
          </c:tx>
          <c:invertIfNegative val="0"/>
          <c:cat>
            <c:numRef>
              <c:f>Лист1!$A$2:$A$13</c:f>
              <c:numCache>
                <c:formatCode>General</c:formatCode>
                <c:ptCount val="1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2000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Лист1!$Z$2:$Z$13</c:f>
              <c:numCache>
                <c:formatCode>General</c:formatCode>
                <c:ptCount val="12"/>
                <c:pt idx="10">
                  <c:v>0.1</c:v>
                </c:pt>
                <c:pt idx="11">
                  <c:v>0.1</c:v>
                </c:pt>
              </c:numCache>
            </c:numRef>
          </c:val>
        </c:ser>
        <c:ser>
          <c:idx val="25"/>
          <c:order val="25"/>
          <c:tx>
            <c:strRef>
              <c:f>Лист1!$AA$1</c:f>
              <c:strCache>
                <c:ptCount val="1"/>
              </c:strCache>
            </c:strRef>
          </c:tx>
          <c:invertIfNegative val="0"/>
          <c:cat>
            <c:numRef>
              <c:f>Лист1!$A$2:$A$13</c:f>
              <c:numCache>
                <c:formatCode>General</c:formatCode>
                <c:ptCount val="1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2000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Лист1!$AA$2:$AA$13</c:f>
              <c:numCache>
                <c:formatCode>General</c:formatCode>
                <c:ptCount val="12"/>
                <c:pt idx="10">
                  <c:v>0.1</c:v>
                </c:pt>
                <c:pt idx="11">
                  <c:v>0.1</c:v>
                </c:pt>
              </c:numCache>
            </c:numRef>
          </c:val>
        </c:ser>
        <c:ser>
          <c:idx val="26"/>
          <c:order val="26"/>
          <c:tx>
            <c:strRef>
              <c:f>Лист1!$AB$1</c:f>
              <c:strCache>
                <c:ptCount val="1"/>
              </c:strCache>
            </c:strRef>
          </c:tx>
          <c:invertIfNegative val="0"/>
          <c:cat>
            <c:numRef>
              <c:f>Лист1!$A$2:$A$13</c:f>
              <c:numCache>
                <c:formatCode>General</c:formatCode>
                <c:ptCount val="1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2000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Лист1!$AB$2:$AB$13</c:f>
              <c:numCache>
                <c:formatCode>General</c:formatCode>
                <c:ptCount val="12"/>
                <c:pt idx="10">
                  <c:v>0.1</c:v>
                </c:pt>
                <c:pt idx="11">
                  <c:v>0.1</c:v>
                </c:pt>
              </c:numCache>
            </c:numRef>
          </c:val>
        </c:ser>
        <c:ser>
          <c:idx val="27"/>
          <c:order val="27"/>
          <c:tx>
            <c:strRef>
              <c:f>Лист1!$AC$1</c:f>
              <c:strCache>
                <c:ptCount val="1"/>
              </c:strCache>
            </c:strRef>
          </c:tx>
          <c:invertIfNegative val="0"/>
          <c:cat>
            <c:numRef>
              <c:f>Лист1!$A$2:$A$13</c:f>
              <c:numCache>
                <c:formatCode>General</c:formatCode>
                <c:ptCount val="1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2000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Лист1!$AC$2:$AC$13</c:f>
              <c:numCache>
                <c:formatCode>General</c:formatCode>
                <c:ptCount val="12"/>
                <c:pt idx="10">
                  <c:v>0.1</c:v>
                </c:pt>
                <c:pt idx="11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159080"/>
        <c:axId val="155158688"/>
        <c:axId val="0"/>
      </c:bar3DChart>
      <c:catAx>
        <c:axId val="155159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  <c:crossAx val="155158688"/>
        <c:crosses val="autoZero"/>
        <c:auto val="1"/>
        <c:lblAlgn val="ctr"/>
        <c:lblOffset val="100"/>
        <c:noMultiLvlLbl val="0"/>
      </c:catAx>
      <c:valAx>
        <c:axId val="155158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5159080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B h="6350"/>
        </a:sp3d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B w="1270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389145322351945E-2"/>
          <c:y val="0.15334364429084713"/>
          <c:w val="0.9099502970449187"/>
          <c:h val="0.74712816177286834"/>
        </c:manualLayout>
      </c:layout>
      <c:lineChart>
        <c:grouping val="standard"/>
        <c:varyColors val="0"/>
        <c:ser>
          <c:idx val="0"/>
          <c:order val="0"/>
          <c:tx>
            <c:strRef>
              <c:f>'предупреждения+предостережения'!$A$10</c:f>
              <c:strCache>
                <c:ptCount val="1"/>
                <c:pt idx="0">
                  <c:v>предупреждения</c:v>
                </c:pt>
              </c:strCache>
            </c:strRef>
          </c:tx>
          <c:spPr>
            <a:ln w="28575" cap="rnd">
              <a:solidFill>
                <a:srgbClr val="00808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8080"/>
              </a:solidFill>
              <a:ln w="9525">
                <a:solidFill>
                  <a:srgbClr val="00808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4.1537475306461149E-3"/>
                  <c:y val="1.9170575250092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3.8341150500185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537475306461531E-3"/>
                  <c:y val="2.6838805350130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3333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94162512919135"/>
                      <c:h val="4.8501555382735255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2.4922485183877071E-2"/>
                  <c:y val="-4.9843495650241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33339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'предупреждения+предостережения'!$B$9:$F$9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'предупреждения+предостережения'!$B$10:$F$10</c:f>
              <c:numCache>
                <c:formatCode>General</c:formatCode>
                <c:ptCount val="5"/>
                <c:pt idx="0">
                  <c:v>1423</c:v>
                </c:pt>
                <c:pt idx="1">
                  <c:v>1759</c:v>
                </c:pt>
                <c:pt idx="2">
                  <c:v>1928</c:v>
                </c:pt>
                <c:pt idx="3">
                  <c:v>2362</c:v>
                </c:pt>
                <c:pt idx="4">
                  <c:v>5486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5157512"/>
        <c:axId val="155157120"/>
      </c:lineChart>
      <c:catAx>
        <c:axId val="15515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808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157120"/>
        <c:crosses val="autoZero"/>
        <c:auto val="1"/>
        <c:lblAlgn val="ctr"/>
        <c:lblOffset val="100"/>
        <c:noMultiLvlLbl val="0"/>
      </c:catAx>
      <c:valAx>
        <c:axId val="15515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157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1200" b="1" i="0" u="none" strike="noStrike" kern="1200" spc="0" baseline="0" dirty="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1" i="0" u="none" strike="noStrike" kern="1200" spc="0" baseline="0" dirty="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Динамика количества возбужденных дел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1200" b="1" dirty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 sz="1200" b="1" i="0" u="none" strike="noStrike" kern="1200" spc="0" baseline="0" dirty="0">
              <a:solidFill>
                <a:srgbClr val="33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 eaLnBrk="0" fontAlgn="base" hangingPunct="0">
            <a:spcBef>
              <a:spcPct val="0"/>
            </a:spcBef>
            <a:spcAft>
              <a:spcPct val="0"/>
            </a:spcAft>
            <a:defRPr lang="ru-RU" sz="1200" b="1" i="0" u="none" strike="noStrike" kern="1200" spc="0" baseline="0" dirty="0">
              <a:solidFill>
                <a:srgbClr val="33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0847085023462977E-2"/>
          <c:y val="0.10302777777777777"/>
          <c:w val="0.76783978366340566"/>
          <c:h val="0.82454615048118973"/>
        </c:manualLayout>
      </c:layout>
      <c:lineChart>
        <c:grouping val="standard"/>
        <c:varyColors val="0"/>
        <c:ser>
          <c:idx val="0"/>
          <c:order val="0"/>
          <c:tx>
            <c:strRef>
              <c:f>'динамика возбужденных дел'!$H$4</c:f>
              <c:strCache>
                <c:ptCount val="1"/>
                <c:pt idx="0">
                  <c:v>Всего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9.7834400512101204E-3"/>
                  <c:y val="-6.6450949894456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33339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'динамика возбужденных дел'!$I$3:$M$3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'динамика возбужденных дел'!$I$4:$M$4</c:f>
              <c:numCache>
                <c:formatCode>General</c:formatCode>
                <c:ptCount val="5"/>
                <c:pt idx="0">
                  <c:v>10011</c:v>
                </c:pt>
                <c:pt idx="1">
                  <c:v>10028</c:v>
                </c:pt>
                <c:pt idx="2">
                  <c:v>9755</c:v>
                </c:pt>
                <c:pt idx="3">
                  <c:v>9092</c:v>
                </c:pt>
                <c:pt idx="4">
                  <c:v>4040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'динамика возбужденных дел'!$H$5</c:f>
              <c:strCache>
                <c:ptCount val="1"/>
                <c:pt idx="0">
                  <c:v>ст.10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5.6963598349102598E-2"/>
                  <c:y val="3.9429720574782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8709737769324419E-2"/>
                  <c:y val="-6.1985904519750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33339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'динамика возбужденных дел'!$I$3:$M$3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'динамика возбужденных дел'!$I$5:$M$5</c:f>
              <c:numCache>
                <c:formatCode>General</c:formatCode>
                <c:ptCount val="5"/>
                <c:pt idx="0">
                  <c:v>2582</c:v>
                </c:pt>
                <c:pt idx="1">
                  <c:v>2634</c:v>
                </c:pt>
                <c:pt idx="2">
                  <c:v>3091</c:v>
                </c:pt>
                <c:pt idx="3">
                  <c:v>3059</c:v>
                </c:pt>
                <c:pt idx="4">
                  <c:v>1340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'динамика возбужденных дел'!$H$6</c:f>
              <c:strCache>
                <c:ptCount val="1"/>
                <c:pt idx="0">
                  <c:v>ст.11+ст.11.1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0417280234747124E-2"/>
                  <c:y val="-2.0610889570189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052044265695415E-2"/>
                  <c:y val="-2.4363427704250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339167987160608E-2"/>
                  <c:y val="-2.0610889570189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0084723223225089E-3"/>
                  <c:y val="-7.68989615811009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6650198915274381E-2"/>
                  <c:y val="-5.693108641937112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33339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'динамика возбужденных дел'!$I$3:$M$3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'динамика возбужденных дел'!$I$6:$M$6</c:f>
              <c:numCache>
                <c:formatCode>General</c:formatCode>
                <c:ptCount val="5"/>
                <c:pt idx="0">
                  <c:v>294</c:v>
                </c:pt>
                <c:pt idx="1">
                  <c:v>272</c:v>
                </c:pt>
                <c:pt idx="2">
                  <c:v>319</c:v>
                </c:pt>
                <c:pt idx="3">
                  <c:v>375</c:v>
                </c:pt>
                <c:pt idx="4">
                  <c:v>360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'динамика возбужденных дел'!$H$7</c:f>
              <c:strCache>
                <c:ptCount val="1"/>
                <c:pt idx="0">
                  <c:v>ст.14.1-ст.14.8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6.6396455841542856E-2"/>
                  <c:y val="-4.66519894413982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33339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'динамика возбужденных дел'!$I$3:$M$3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'динамика возбужденных дел'!$I$7:$M$7</c:f>
              <c:numCache>
                <c:formatCode>General</c:formatCode>
                <c:ptCount val="5"/>
                <c:pt idx="0">
                  <c:v>1132</c:v>
                </c:pt>
                <c:pt idx="1">
                  <c:v>1175</c:v>
                </c:pt>
                <c:pt idx="2">
                  <c:v>1136</c:v>
                </c:pt>
                <c:pt idx="3">
                  <c:v>1113</c:v>
                </c:pt>
                <c:pt idx="4">
                  <c:v>453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'динамика возбужденных дел'!$H$8</c:f>
              <c:strCache>
                <c:ptCount val="1"/>
                <c:pt idx="0">
                  <c:v>органы власти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1.5080510705108335E-2"/>
                  <c:y val="-3.40907972250638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33339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'динамика возбужденных дел'!$I$3:$M$3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'динамика возбужденных дел'!$I$9:$M$9</c:f>
              <c:numCache>
                <c:formatCode>General</c:formatCode>
                <c:ptCount val="5"/>
                <c:pt idx="0">
                  <c:v>5386</c:v>
                </c:pt>
                <c:pt idx="1">
                  <c:v>5346</c:v>
                </c:pt>
                <c:pt idx="2">
                  <c:v>4515</c:v>
                </c:pt>
                <c:pt idx="3">
                  <c:v>3542</c:v>
                </c:pt>
                <c:pt idx="4">
                  <c:v>1284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5156728"/>
        <c:axId val="210914080"/>
      </c:lineChart>
      <c:catAx>
        <c:axId val="15515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914080"/>
        <c:crosses val="autoZero"/>
        <c:auto val="1"/>
        <c:lblAlgn val="ctr"/>
        <c:lblOffset val="100"/>
        <c:noMultiLvlLbl val="0"/>
      </c:catAx>
      <c:valAx>
        <c:axId val="21091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156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61922984779032"/>
          <c:y val="0.17644736655156926"/>
          <c:w val="0.18380770152209674"/>
          <c:h val="0.63012158334051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33399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333399"/>
          </a:solidFill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401" cy="34114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898" y="0"/>
            <a:ext cx="4302400" cy="34114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405F2A4C-40CA-4F38-A0DA-0C3014054F63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534"/>
            <a:ext cx="4302401" cy="34114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898" y="6456534"/>
            <a:ext cx="4302400" cy="34114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78BC19CD-C0D0-4297-BBB8-C9E5B75C9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121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0061" cy="3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>
            <a:lvl1pPr defTabSz="932804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238" y="1"/>
            <a:ext cx="4300061" cy="3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>
            <a:lvl1pPr algn="r" defTabSz="932804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750" y="511175"/>
            <a:ext cx="4529138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1963" y="3228814"/>
            <a:ext cx="7942714" cy="305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6534"/>
            <a:ext cx="4300061" cy="34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b" anchorCtr="0" compatLnSpc="1">
            <a:prstTxWarp prst="textNoShape">
              <a:avLst/>
            </a:prstTxWarp>
          </a:bodyPr>
          <a:lstStyle>
            <a:lvl1pPr defTabSz="932804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238" y="6456534"/>
            <a:ext cx="4300061" cy="34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b" anchorCtr="0" compatLnSpc="1">
            <a:prstTxWarp prst="textNoShape">
              <a:avLst/>
            </a:prstTxWarp>
          </a:bodyPr>
          <a:lstStyle>
            <a:lvl1pPr algn="r" defTabSz="930485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503D825-286A-43BA-8325-B9AC7C784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123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/>
          </p:cNvSpPr>
          <p:nvPr/>
        </p:nvSpPr>
        <p:spPr bwMode="auto">
          <a:xfrm>
            <a:off x="3838449" y="9461953"/>
            <a:ext cx="2934721" cy="49664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3571" tIns="46786" rIns="93571" bIns="46786" anchor="b"/>
          <a:lstStyle/>
          <a:p>
            <a:pPr algn="r"/>
            <a:fld id="{5CF2E30F-47B1-44FC-B97B-B4D21B09AA5A}" type="slidenum">
              <a:rPr lang="ru-RU" sz="1800"/>
              <a:pPr algn="r"/>
              <a:t>3</a:t>
            </a:fld>
            <a:endParaRPr lang="ru-RU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2772" name="Rectangle 3"/>
          <p:cNvSpPr>
            <a:spLocks noGrp="1"/>
          </p:cNvSpPr>
          <p:nvPr>
            <p:ph type="body" sz="quarter" idx="1"/>
          </p:nvPr>
        </p:nvSpPr>
        <p:spPr>
          <a:xfrm>
            <a:off x="0" y="0"/>
            <a:ext cx="0" cy="0"/>
          </a:xfrm>
          <a:noFill/>
          <a:ln/>
        </p:spPr>
        <p:txBody>
          <a:bodyPr lIns="90670" tIns="45335" rIns="90670" bIns="45335"/>
          <a:lstStyle/>
          <a:p>
            <a:endParaRPr lang="ru-RU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2881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/>
          </p:cNvSpPr>
          <p:nvPr/>
        </p:nvSpPr>
        <p:spPr bwMode="auto">
          <a:xfrm>
            <a:off x="3838449" y="9461953"/>
            <a:ext cx="2934721" cy="49664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3571" tIns="46786" rIns="93571" bIns="46786" anchor="b"/>
          <a:lstStyle/>
          <a:p>
            <a:pPr algn="r"/>
            <a:fld id="{5CF2E30F-47B1-44FC-B97B-B4D21B09AA5A}" type="slidenum">
              <a:rPr lang="ru-RU" sz="1800"/>
              <a:pPr algn="r"/>
              <a:t>4</a:t>
            </a:fld>
            <a:endParaRPr lang="ru-RU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2772" name="Rectangle 3"/>
          <p:cNvSpPr>
            <a:spLocks noGrp="1"/>
          </p:cNvSpPr>
          <p:nvPr>
            <p:ph type="body" sz="quarter" idx="1"/>
          </p:nvPr>
        </p:nvSpPr>
        <p:spPr>
          <a:xfrm>
            <a:off x="0" y="0"/>
            <a:ext cx="0" cy="0"/>
          </a:xfrm>
          <a:noFill/>
          <a:ln/>
        </p:spPr>
        <p:txBody>
          <a:bodyPr lIns="90670" tIns="45335" rIns="90670" bIns="45335"/>
          <a:lstStyle/>
          <a:p>
            <a:endParaRPr lang="ru-RU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1785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/>
          </p:cNvSpPr>
          <p:nvPr/>
        </p:nvSpPr>
        <p:spPr bwMode="auto">
          <a:xfrm>
            <a:off x="3873578" y="9516584"/>
            <a:ext cx="2961865" cy="49969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4253" tIns="47127" rIns="94253" bIns="47127" anchor="b"/>
          <a:lstStyle/>
          <a:p>
            <a:pPr algn="r"/>
            <a:fld id="{20E3DA98-61E6-4D2F-99B3-BBAD1F919C2F}" type="slidenum">
              <a:rPr lang="ru-RU" sz="1800">
                <a:solidFill>
                  <a:srgbClr val="000000"/>
                </a:solidFill>
              </a:rPr>
              <a:pPr algn="r"/>
              <a:t>10</a:t>
            </a:fld>
            <a:endParaRPr lang="ru-RU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8" name="Rectangle 3"/>
          <p:cNvSpPr>
            <a:spLocks noGrp="1"/>
          </p:cNvSpPr>
          <p:nvPr>
            <p:ph type="body" sz="quarter" idx="1"/>
          </p:nvPr>
        </p:nvSpPr>
        <p:spPr>
          <a:xfrm>
            <a:off x="0" y="0"/>
            <a:ext cx="0" cy="0"/>
          </a:xfrm>
          <a:noFill/>
          <a:ln/>
        </p:spPr>
        <p:txBody>
          <a:bodyPr lIns="91332" tIns="45666" rIns="91332" bIns="45666"/>
          <a:lstStyle/>
          <a:p>
            <a:endParaRPr lang="ru-RU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0084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750" y="511175"/>
            <a:ext cx="4529138" cy="2547938"/>
          </a:xfrm>
          <a:ln/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4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8225" indent="-287779" defTabSz="9304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1115" indent="-230223" defTabSz="9304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1561" indent="-230223" defTabSz="9304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2008" indent="-230223" defTabSz="9304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2454" indent="-230223" defTabSz="9304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92900" indent="-230223" defTabSz="9304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53346" indent="-230223" defTabSz="9304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13792" indent="-230223" defTabSz="9304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79CB49-3E5E-406C-B3EB-B4106D2264A6}" type="slidenum">
              <a:rPr lang="ru-RU" altLang="ru-RU" sz="1200"/>
              <a:pPr/>
              <a:t>14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341591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750" y="511175"/>
            <a:ext cx="4529138" cy="2547938"/>
          </a:xfrm>
          <a:ln/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4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8225" indent="-287779" defTabSz="9304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1115" indent="-230223" defTabSz="9304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1561" indent="-230223" defTabSz="9304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2008" indent="-230223" defTabSz="9304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2454" indent="-230223" defTabSz="9304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92900" indent="-230223" defTabSz="9304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53346" indent="-230223" defTabSz="9304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13792" indent="-230223" defTabSz="9304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79CB49-3E5E-406C-B3EB-B4106D2264A6}" type="slidenum">
              <a:rPr lang="ru-RU" altLang="ru-RU" sz="1200"/>
              <a:pPr/>
              <a:t>15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938571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750" y="511175"/>
            <a:ext cx="4529138" cy="2547938"/>
          </a:xfrm>
          <a:ln/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4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8225" indent="-287779" defTabSz="9304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1115" indent="-230223" defTabSz="9304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1561" indent="-230223" defTabSz="9304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2008" indent="-230223" defTabSz="9304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2454" indent="-230223" defTabSz="9304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92900" indent="-230223" defTabSz="9304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53346" indent="-230223" defTabSz="9304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13792" indent="-230223" defTabSz="9304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79CB49-3E5E-406C-B3EB-B4106D2264A6}" type="slidenum">
              <a:rPr lang="ru-RU" altLang="ru-RU" sz="1200"/>
              <a:pPr/>
              <a:t>16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813827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750" y="511175"/>
            <a:ext cx="4529138" cy="2547938"/>
          </a:xfrm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88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8225" indent="-287779" defTabSz="93688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1115" indent="-230223" defTabSz="93688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1561" indent="-230223" defTabSz="93688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2008" indent="-230223" defTabSz="93688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32454" indent="-230223" defTabSz="9368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92900" indent="-230223" defTabSz="9368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53346" indent="-230223" defTabSz="9368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13792" indent="-230223" defTabSz="9368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0F62AB8-EDA3-4E50-B915-553BBDEB3F7D}" type="slidenum">
              <a:rPr lang="ru-RU" altLang="ru-RU" sz="1200">
                <a:cs typeface="Arial" panose="020B0604020202020204" pitchFamily="34" charset="0"/>
              </a:rPr>
              <a:pPr/>
              <a:t>18</a:t>
            </a:fld>
            <a:endParaRPr lang="ru-RU" altLang="ru-RU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881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3"/>
          <p:cNvSpPr txBox="1">
            <a:spLocks noGrp="1" noChangeArrowheads="1"/>
          </p:cNvSpPr>
          <p:nvPr/>
        </p:nvSpPr>
        <p:spPr bwMode="auto">
          <a:xfrm>
            <a:off x="3873576" y="9516424"/>
            <a:ext cx="2963461" cy="50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26" tIns="45863" rIns="91726" bIns="45863" anchor="b"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fld id="{43517044-EBC0-4B17-A94D-850537197693}" type="slidenum">
              <a:rPr lang="ru-RU" altLang="ru-RU" sz="1200">
                <a:latin typeface="Tahoma" panose="020B0604030504040204" pitchFamily="34" charset="0"/>
              </a:rPr>
              <a:pPr algn="r">
                <a:spcBef>
                  <a:spcPct val="20000"/>
                </a:spcBef>
              </a:pPr>
              <a:t>19</a:t>
            </a:fld>
            <a:endParaRPr lang="ru-RU" altLang="ru-RU" sz="1200">
              <a:latin typeface="Tahoma" panose="020B0604030504040204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11175"/>
            <a:ext cx="4529138" cy="254793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20029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68478"/>
            <a:ext cx="9144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DDE4B-8B30-4645-A0E5-0119F153A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F9396-7A55-445A-88FD-9A7E0A309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7086-880D-476A-9924-DFC22C382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2116-5C6D-47CA-BC92-A4DBEAE4B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4CE99-1BB7-4898-B056-F1E35115E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2A19-7491-4FC0-B6E9-320453ECF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63ACF-489A-4BAD-B362-0ACED2251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D279-F3DD-437D-A337-386CBFE1F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9410-9F92-4D34-B0DA-23BF1BA7D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96D7D-B978-4365-85C9-85207FD9B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2B101-1A0E-412E-B29D-B25D855F5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B33A0-2D83-4904-8E04-062BF1EF9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6C0A4-F887-4CBC-B17E-ACCC9DC49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A9DC6-C943-4AAD-AF72-9C825937C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4968478"/>
            <a:ext cx="9144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4935141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22C39A3-C713-4A8D-B05F-6EA333364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B014D-FF99-4C1B-8E6B-A16E76EDC71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5" y="0"/>
            <a:ext cx="1585573" cy="1728220"/>
          </a:xfrm>
          <a:prstGeom prst="rect">
            <a:avLst/>
          </a:prstGeom>
        </p:spPr>
      </p:pic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1066848" y="610961"/>
            <a:ext cx="7971286" cy="90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2520" b="1" dirty="0">
                <a:solidFill>
                  <a:srgbClr val="008080"/>
                </a:solidFill>
                <a:latin typeface="Trebuchet MS" panose="020B0603020202020204" pitchFamily="34" charset="0"/>
              </a:rPr>
              <a:t>ФЕДЕРАЛЬНАЯ АНТИМОНОПОЛЬНАЯ СЛУЖБА</a:t>
            </a:r>
            <a:endParaRPr lang="en-US" altLang="ru-RU" sz="2520" b="1" dirty="0">
              <a:solidFill>
                <a:srgbClr val="00808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3079"/>
          <p:cNvSpPr>
            <a:spLocks noChangeArrowheads="1"/>
          </p:cNvSpPr>
          <p:nvPr/>
        </p:nvSpPr>
        <p:spPr bwMode="auto">
          <a:xfrm>
            <a:off x="395536" y="1869690"/>
            <a:ext cx="8524305" cy="210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sz="1600" b="1" dirty="0">
              <a:solidFill>
                <a:srgbClr val="333399"/>
              </a:solidFill>
            </a:endParaRPr>
          </a:p>
          <a:p>
            <a:endParaRPr lang="ru-RU" altLang="ru-RU" sz="1600" b="1" dirty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endParaRPr lang="ru-RU" altLang="ru-RU" sz="1600" b="1" dirty="0">
              <a:solidFill>
                <a:srgbClr val="333399"/>
              </a:solidFill>
            </a:endParaRPr>
          </a:p>
          <a:p>
            <a:pPr algn="r">
              <a:spcAft>
                <a:spcPts val="500"/>
              </a:spcAft>
            </a:pPr>
            <a:r>
              <a:rPr lang="ru-RU" altLang="ru-RU" sz="3200" b="1" dirty="0" smtClean="0">
                <a:solidFill>
                  <a:srgbClr val="333399"/>
                </a:solidFill>
                <a:latin typeface="Arial" pitchFamily="34" charset="0"/>
              </a:rPr>
              <a:t>Почему антимонопольная служба не антимонопольная служба</a:t>
            </a:r>
          </a:p>
          <a:p>
            <a:pPr algn="r">
              <a:spcAft>
                <a:spcPts val="500"/>
              </a:spcAft>
            </a:pPr>
            <a:endParaRPr lang="ru-RU" altLang="ru-RU" sz="3200" b="1" dirty="0">
              <a:solidFill>
                <a:srgbClr val="333399"/>
              </a:solidFill>
              <a:latin typeface="Arial" pitchFamily="34" charset="0"/>
            </a:endParaRPr>
          </a:p>
          <a:p>
            <a:pPr algn="r">
              <a:spcAft>
                <a:spcPts val="500"/>
              </a:spcAft>
            </a:pPr>
            <a:endParaRPr lang="ru-RU" altLang="ru-RU" sz="3200" b="1" dirty="0" smtClean="0">
              <a:solidFill>
                <a:srgbClr val="333399"/>
              </a:solidFill>
              <a:latin typeface="Arial" pitchFamily="34" charset="0"/>
            </a:endParaRPr>
          </a:p>
          <a:p>
            <a:pPr>
              <a:spcAft>
                <a:spcPts val="500"/>
              </a:spcAft>
            </a:pPr>
            <a:endParaRPr lang="ru-RU" altLang="ru-RU" sz="2000" b="1" dirty="0" smtClean="0">
              <a:solidFill>
                <a:srgbClr val="333399"/>
              </a:solidFill>
              <a:latin typeface="Arial" pitchFamily="34" charset="0"/>
            </a:endParaRPr>
          </a:p>
        </p:txBody>
      </p:sp>
      <p:sp>
        <p:nvSpPr>
          <p:cNvPr id="7" name="Rectangle 3079"/>
          <p:cNvSpPr>
            <a:spLocks noChangeArrowheads="1"/>
          </p:cNvSpPr>
          <p:nvPr/>
        </p:nvSpPr>
        <p:spPr bwMode="auto">
          <a:xfrm>
            <a:off x="5220073" y="3975906"/>
            <a:ext cx="3699769" cy="91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sz="600" dirty="0" smtClean="0">
              <a:solidFill>
                <a:srgbClr val="333399"/>
              </a:solidFill>
              <a:latin typeface="+mn-lt"/>
            </a:endParaRPr>
          </a:p>
          <a:p>
            <a:endParaRPr lang="ru-RU" altLang="ru-RU" sz="600" dirty="0" smtClean="0">
              <a:solidFill>
                <a:srgbClr val="333399"/>
              </a:solidFill>
              <a:latin typeface="+mn-lt"/>
            </a:endParaRPr>
          </a:p>
          <a:p>
            <a:pPr algn="r">
              <a:spcAft>
                <a:spcPts val="0"/>
              </a:spcAft>
            </a:pPr>
            <a:r>
              <a:rPr lang="ru-RU" altLang="ru-RU" sz="1600" dirty="0" smtClean="0">
                <a:solidFill>
                  <a:srgbClr val="333399"/>
                </a:solidFill>
                <a:latin typeface="Arial" pitchFamily="34" charset="0"/>
              </a:rPr>
              <a:t>Руководитель ФАС России</a:t>
            </a:r>
          </a:p>
          <a:p>
            <a:pPr algn="r">
              <a:spcAft>
                <a:spcPts val="0"/>
              </a:spcAft>
            </a:pPr>
            <a:r>
              <a:rPr lang="ru-RU" altLang="ru-RU" sz="1600" dirty="0" smtClean="0">
                <a:solidFill>
                  <a:srgbClr val="333399"/>
                </a:solidFill>
                <a:latin typeface="Arial" pitchFamily="34" charset="0"/>
              </a:rPr>
              <a:t>И.Ю. Артемьев</a:t>
            </a:r>
          </a:p>
          <a:p>
            <a:pPr algn="r">
              <a:spcAft>
                <a:spcPts val="0"/>
              </a:spcAft>
            </a:pPr>
            <a:r>
              <a:rPr lang="ru-RU" altLang="ru-RU" sz="1600" dirty="0" smtClean="0">
                <a:solidFill>
                  <a:srgbClr val="333399"/>
                </a:solidFill>
                <a:latin typeface="Arial" pitchFamily="34" charset="0"/>
              </a:rPr>
              <a:t>2017 г.</a:t>
            </a:r>
          </a:p>
          <a:p>
            <a:pPr>
              <a:defRPr/>
            </a:pPr>
            <a:endParaRPr lang="ru-RU" altLang="ru-RU" sz="2400" dirty="0" smtClean="0">
              <a:solidFill>
                <a:srgbClr val="333399"/>
              </a:solidFill>
              <a:cs typeface="Arial" pitchFamily="34" charset="0"/>
            </a:endParaRPr>
          </a:p>
          <a:p>
            <a:pPr>
              <a:spcAft>
                <a:spcPts val="500"/>
              </a:spcAft>
            </a:pPr>
            <a:endParaRPr lang="ru-RU" altLang="ru-RU" sz="800" dirty="0" smtClean="0">
              <a:solidFill>
                <a:srgbClr val="33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467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 txBox="1">
            <a:spLocks/>
          </p:cNvSpPr>
          <p:nvPr/>
        </p:nvSpPr>
        <p:spPr bwMode="auto">
          <a:xfrm>
            <a:off x="755576" y="1012639"/>
            <a:ext cx="7920880" cy="167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800"/>
              </a:spcAft>
              <a:buSzPct val="100000"/>
              <a:buFontTx/>
              <a:buNone/>
              <a:defRPr/>
            </a:pPr>
            <a:r>
              <a:rPr lang="ru-RU" sz="2400" b="1" kern="0" dirty="0" smtClean="0">
                <a:solidFill>
                  <a:srgbClr val="008080"/>
                </a:solidFill>
                <a:ea typeface="ＭＳ Ｐゴシック" pitchFamily="34" charset="-128"/>
                <a:cs typeface="Mangal" pitchFamily="18" charset="0"/>
              </a:rPr>
              <a:t>5 сентября 2015 года Председатель Правительства РФ подписал Стандарт развития конкуренции в субъектах Российской Федерации.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214423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333399"/>
                </a:solidFill>
                <a:latin typeface="+mn-lt"/>
              </a:rPr>
              <a:t>Проконкурентная</a:t>
            </a:r>
            <a:r>
              <a:rPr lang="ru-RU" sz="2800" b="1" dirty="0">
                <a:solidFill>
                  <a:srgbClr val="333399"/>
                </a:solidFill>
                <a:latin typeface="+mn-lt"/>
              </a:rPr>
              <a:t> реформа в регионах стартовала.</a:t>
            </a: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-108520" y="89630"/>
            <a:ext cx="9144000" cy="41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800" b="1" kern="0" dirty="0" err="1" smtClean="0">
                <a:solidFill>
                  <a:srgbClr val="FFFFFF"/>
                </a:solidFill>
                <a:ea typeface="ＭＳ Ｐゴシック" pitchFamily="34" charset="-128"/>
              </a:rPr>
              <a:t>Проконкурентная</a:t>
            </a:r>
            <a:r>
              <a:rPr lang="ru-RU" sz="2800" b="1" kern="0" dirty="0" smtClean="0">
                <a:solidFill>
                  <a:srgbClr val="FFFFFF"/>
                </a:solidFill>
                <a:ea typeface="ＭＳ Ｐゴシック" pitchFamily="34" charset="-128"/>
              </a:rPr>
              <a:t> реформа в </a:t>
            </a:r>
            <a:r>
              <a:rPr lang="ru-RU" sz="2800" b="1" kern="0" dirty="0">
                <a:solidFill>
                  <a:srgbClr val="FFFFFF"/>
                </a:solidFill>
                <a:ea typeface="ＭＳ Ｐゴシック" pitchFamily="34" charset="-128"/>
              </a:rPr>
              <a:t>р</a:t>
            </a:r>
            <a:r>
              <a:rPr lang="ru-RU" sz="2800" b="1" kern="0" dirty="0" smtClean="0">
                <a:solidFill>
                  <a:srgbClr val="FFFFFF"/>
                </a:solidFill>
                <a:ea typeface="ＭＳ Ｐゴシック" pitchFamily="34" charset="-128"/>
              </a:rPr>
              <a:t>егионах</a:t>
            </a:r>
            <a:endParaRPr lang="ru-RU" sz="2800" b="1" kern="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8138" y="3305200"/>
            <a:ext cx="7928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solidFill>
                  <a:srgbClr val="008080"/>
                </a:solidFill>
                <a:latin typeface="+mn-lt"/>
              </a:rPr>
              <a:t>С 1 января 2015 года деятельность губернаторов </a:t>
            </a:r>
            <a:r>
              <a:rPr lang="ru-RU" sz="2400" i="1" dirty="0" smtClean="0">
                <a:solidFill>
                  <a:srgbClr val="008080"/>
                </a:solidFill>
                <a:latin typeface="+mn-lt"/>
              </a:rPr>
              <a:t>оценивается с </a:t>
            </a:r>
            <a:r>
              <a:rPr lang="ru-RU" sz="2400" i="1" dirty="0">
                <a:solidFill>
                  <a:srgbClr val="008080"/>
                </a:solidFill>
                <a:latin typeface="+mn-lt"/>
              </a:rPr>
              <a:t>учетом уровня развития конкуренции в регионе</a:t>
            </a:r>
            <a:r>
              <a:rPr lang="ru-RU" sz="2400" b="1" i="1" dirty="0">
                <a:solidFill>
                  <a:srgbClr val="008080"/>
                </a:solidFill>
                <a:latin typeface="+mn-lt"/>
              </a:rPr>
              <a:t>.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8494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6917"/>
            <a:ext cx="9144000" cy="259556"/>
          </a:xfrm>
        </p:spPr>
        <p:txBody>
          <a:bodyPr/>
          <a:lstStyle/>
          <a:p>
            <a:pPr algn="r"/>
            <a:r>
              <a:rPr lang="ru-RU" sz="2800" b="1" dirty="0" smtClean="0">
                <a:solidFill>
                  <a:srgbClr val="FFFFFF"/>
                </a:solidFill>
              </a:rPr>
              <a:t>Национальный план развития конкуренции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284664" y="789385"/>
            <a:ext cx="4751387" cy="27003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400" dirty="0" smtClean="0"/>
              <a:t>Идея создания Национального плана развития конкуренции  на 2017-2019гг. одобрена Президентом России В.В.Путиным и Председателем Правительства России Д.А.Медведевым</a:t>
            </a:r>
            <a:r>
              <a:rPr lang="ru-RU" sz="2600" dirty="0" smtClean="0"/>
              <a:t>.</a:t>
            </a:r>
          </a:p>
          <a:p>
            <a:pPr marL="0" indent="0">
              <a:buFontTx/>
              <a:buNone/>
            </a:pPr>
            <a:endParaRPr lang="ru-RU" sz="2600" dirty="0" smtClean="0"/>
          </a:p>
          <a:p>
            <a:pPr marL="0" indent="0">
              <a:buFontTx/>
              <a:buNone/>
            </a:pPr>
            <a:endParaRPr lang="ru-RU" dirty="0" smtClean="0"/>
          </a:p>
          <a:p>
            <a:pPr marL="0" indent="0">
              <a:buFontTx/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58751" y="3727848"/>
            <a:ext cx="8785225" cy="120032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dirty="0">
                <a:solidFill>
                  <a:srgbClr val="333399"/>
                </a:solidFill>
                <a:ea typeface="MS PGothic" panose="020B0600070205080204" pitchFamily="34" charset="-128"/>
              </a:rPr>
              <a:t>План </a:t>
            </a:r>
            <a:r>
              <a:rPr lang="ru-RU" dirty="0" smtClean="0">
                <a:solidFill>
                  <a:srgbClr val="333399"/>
                </a:solidFill>
                <a:ea typeface="MS PGothic" panose="020B0600070205080204" pitchFamily="34" charset="-128"/>
              </a:rPr>
              <a:t>подготовлен ФАС России по </a:t>
            </a:r>
            <a:r>
              <a:rPr lang="ru-RU" dirty="0">
                <a:solidFill>
                  <a:srgbClr val="333399"/>
                </a:solidFill>
                <a:ea typeface="MS PGothic" panose="020B0600070205080204" pitchFamily="34" charset="-128"/>
              </a:rPr>
              <a:t>аналогии с Национальным планом по борьбе с коррупцией и будет утвержден Указом Президента РФ.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9542"/>
            <a:ext cx="3937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31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672609"/>
            <a:ext cx="3529012" cy="202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/>
          </p:cNvSpPr>
          <p:nvPr>
            <p:ph type="title" idx="4294967295"/>
          </p:nvPr>
        </p:nvSpPr>
        <p:spPr>
          <a:xfrm>
            <a:off x="159509" y="813792"/>
            <a:ext cx="8658225" cy="775097"/>
          </a:xfrm>
        </p:spPr>
        <p:txBody>
          <a:bodyPr lIns="67500" tIns="33750" rIns="67500" bIns="33750" anchor="t"/>
          <a:lstStyle/>
          <a:p>
            <a:pPr algn="just">
              <a:lnSpc>
                <a:spcPts val="2000"/>
              </a:lnSpc>
              <a:buSzPct val="45000"/>
            </a:pPr>
            <a:r>
              <a:rPr lang="ru-RU" altLang="ru-RU" sz="1900" dirty="0" smtClean="0">
                <a:ea typeface="ＭＳ Ｐゴシック" panose="020B0600070205080204" pitchFamily="34" charset="-128"/>
              </a:rPr>
              <a:t>С 2005 года ФАС России укрепляет свои позиции в Рейтинге эффективности конкурентных ведомств Международного издания «Всемирный обзор по конкуренции»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9509" y="3797498"/>
            <a:ext cx="865822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500" dirty="0">
                <a:solidFill>
                  <a:srgbClr val="333399"/>
                </a:solidFill>
                <a:latin typeface="Arial" pitchFamily="34" charset="0"/>
              </a:rPr>
              <a:t>ФАС России в одной группе с конкурентными ведомствами таких стран, </a:t>
            </a:r>
            <a:r>
              <a:rPr lang="ru-RU" sz="1500" dirty="0" smtClean="0">
                <a:solidFill>
                  <a:srgbClr val="333399"/>
                </a:solidFill>
                <a:latin typeface="Arial" pitchFamily="34" charset="0"/>
              </a:rPr>
              <a:t>как </a:t>
            </a:r>
            <a:r>
              <a:rPr lang="ru-RU" sz="1500" dirty="0">
                <a:solidFill>
                  <a:srgbClr val="333399"/>
                </a:solidFill>
                <a:latin typeface="Arial" pitchFamily="34" charset="0"/>
              </a:rPr>
              <a:t>Швеция, Сингапур, Финляндия, </a:t>
            </a:r>
            <a:r>
              <a:rPr lang="ru-RU" sz="1500" dirty="0" smtClean="0">
                <a:solidFill>
                  <a:srgbClr val="333399"/>
                </a:solidFill>
                <a:latin typeface="Arial" pitchFamily="34" charset="0"/>
              </a:rPr>
              <a:t>Швейцария, Португалия </a:t>
            </a:r>
            <a:r>
              <a:rPr lang="ru-RU" sz="1500" dirty="0">
                <a:solidFill>
                  <a:srgbClr val="333399"/>
                </a:solidFill>
                <a:latin typeface="Arial" pitchFamily="34" charset="0"/>
              </a:rPr>
              <a:t>и др. </a:t>
            </a:r>
            <a:endParaRPr lang="ru-RU" sz="1500" dirty="0" smtClean="0">
              <a:solidFill>
                <a:srgbClr val="333399"/>
              </a:solidFill>
              <a:latin typeface="Arial" pitchFamily="34" charset="0"/>
            </a:endParaRPr>
          </a:p>
          <a:p>
            <a:pPr algn="just">
              <a:defRPr/>
            </a:pPr>
            <a:endParaRPr lang="ru-RU" sz="1500" dirty="0">
              <a:solidFill>
                <a:srgbClr val="333399"/>
              </a:solidFill>
              <a:latin typeface="Arial" pitchFamily="34" charset="0"/>
            </a:endParaRPr>
          </a:p>
          <a:p>
            <a:pPr algn="just">
              <a:defRPr/>
            </a:pPr>
            <a:r>
              <a:rPr lang="ru-RU" sz="1500" dirty="0" smtClean="0">
                <a:solidFill>
                  <a:srgbClr val="333399"/>
                </a:solidFill>
                <a:latin typeface="Arial" pitchFamily="34" charset="0"/>
              </a:rPr>
              <a:t>По </a:t>
            </a:r>
            <a:r>
              <a:rPr lang="ru-RU" sz="1500" dirty="0">
                <a:solidFill>
                  <a:srgbClr val="333399"/>
                </a:solidFill>
                <a:latin typeface="Arial" pitchFamily="34" charset="0"/>
              </a:rPr>
              <a:t>итогам </a:t>
            </a:r>
            <a:r>
              <a:rPr lang="ru-RU" sz="1500" dirty="0" smtClean="0">
                <a:solidFill>
                  <a:srgbClr val="333399"/>
                </a:solidFill>
                <a:latin typeface="Arial" pitchFamily="34" charset="0"/>
              </a:rPr>
              <a:t>2016 </a:t>
            </a:r>
            <a:r>
              <a:rPr lang="ru-RU" sz="1500" dirty="0">
                <a:solidFill>
                  <a:srgbClr val="333399"/>
                </a:solidFill>
                <a:latin typeface="Arial" pitchFamily="34" charset="0"/>
              </a:rPr>
              <a:t>года в Рейтинг GCR вошли всего </a:t>
            </a:r>
            <a:r>
              <a:rPr lang="ru-RU" sz="1500" dirty="0" smtClean="0">
                <a:solidFill>
                  <a:srgbClr val="333399"/>
                </a:solidFill>
                <a:latin typeface="Arial" pitchFamily="34" charset="0"/>
              </a:rPr>
              <a:t>38 </a:t>
            </a:r>
            <a:r>
              <a:rPr lang="ru-RU" sz="1500" dirty="0">
                <a:solidFill>
                  <a:srgbClr val="333399"/>
                </a:solidFill>
                <a:latin typeface="Arial" pitchFamily="34" charset="0"/>
              </a:rPr>
              <a:t>конкурентных ведомств мира из 145 существующих</a:t>
            </a:r>
            <a:r>
              <a:rPr lang="ru-RU" sz="1500" dirty="0" smtClean="0">
                <a:solidFill>
                  <a:srgbClr val="333399"/>
                </a:solidFill>
                <a:latin typeface="Arial" pitchFamily="34" charset="0"/>
              </a:rPr>
              <a:t>.</a:t>
            </a:r>
            <a:endParaRPr lang="ru-RU" sz="1500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1030" name="Прямоугольник 10"/>
          <p:cNvSpPr>
            <a:spLocks noChangeArrowheads="1"/>
          </p:cNvSpPr>
          <p:nvPr/>
        </p:nvSpPr>
        <p:spPr bwMode="auto">
          <a:xfrm>
            <a:off x="4504775" y="1760119"/>
            <a:ext cx="3671166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ru-RU" altLang="ru-RU" sz="1900" dirty="0">
                <a:solidFill>
                  <a:srgbClr val="00808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Рейтинга за </a:t>
            </a:r>
            <a:r>
              <a:rPr lang="ru-RU" altLang="ru-RU" sz="1900" dirty="0" smtClean="0">
                <a:solidFill>
                  <a:srgbClr val="00808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2016 </a:t>
            </a:r>
            <a:r>
              <a:rPr lang="ru-RU" altLang="ru-RU" sz="1900" dirty="0">
                <a:solidFill>
                  <a:srgbClr val="00808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год</a:t>
            </a:r>
            <a:r>
              <a:rPr lang="ru-RU" altLang="ru-RU" sz="1900" dirty="0">
                <a:solidFill>
                  <a:srgbClr val="00808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>
                <a:solidFill>
                  <a:srgbClr val="008080"/>
                </a:solidFill>
                <a:latin typeface="Arial" panose="020B0604020202020204" pitchFamily="34" charset="0"/>
              </a:rPr>
              <a:t>Россия в одной группе стран, занимающих место с </a:t>
            </a:r>
            <a:r>
              <a:rPr lang="ru-RU" altLang="ru-RU" sz="1900" dirty="0" smtClean="0">
                <a:solidFill>
                  <a:srgbClr val="008080"/>
                </a:solidFill>
                <a:latin typeface="Arial" panose="020B0604020202020204" pitchFamily="34" charset="0"/>
              </a:rPr>
              <a:t>18 </a:t>
            </a:r>
            <a:r>
              <a:rPr lang="ru-RU" altLang="ru-RU" sz="1900" dirty="0">
                <a:solidFill>
                  <a:srgbClr val="008080"/>
                </a:solidFill>
                <a:latin typeface="Arial" panose="020B0604020202020204" pitchFamily="34" charset="0"/>
              </a:rPr>
              <a:t>позиции, получивших 3 балла и оценку «хорошо».</a:t>
            </a:r>
          </a:p>
        </p:txBody>
      </p:sp>
      <p:sp>
        <p:nvSpPr>
          <p:cNvPr id="1032" name="Заголовок 1"/>
          <p:cNvSpPr>
            <a:spLocks noGrp="1"/>
          </p:cNvSpPr>
          <p:nvPr>
            <p:ph type="title"/>
          </p:nvPr>
        </p:nvSpPr>
        <p:spPr>
          <a:xfrm>
            <a:off x="-1764704" y="126206"/>
            <a:ext cx="10846792" cy="325041"/>
          </a:xfrm>
        </p:spPr>
        <p:txBody>
          <a:bodyPr/>
          <a:lstStyle/>
          <a:p>
            <a:pPr marL="2828290" algn="r">
              <a:lnSpc>
                <a:spcPts val="2200"/>
              </a:lnSpc>
              <a:buSzPct val="45000"/>
              <a:defRPr/>
            </a:pPr>
            <a:r>
              <a:rPr lang="ru-RU" altLang="ru-RU" sz="2800" b="1" dirty="0">
                <a:solidFill>
                  <a:srgbClr val="FFFFFF"/>
                </a:solidFill>
                <a:ea typeface="ＭＳ Ｐゴシック" pitchFamily="34" charset="-128"/>
              </a:rPr>
              <a:t>Международный рейтинг ФАС России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9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18152B9-BB0E-4A47-BBC5-6F5ED694AFEF}" type="slidenum">
              <a:rPr lang="ru-RU" smtClean="0"/>
              <a:pPr/>
              <a:t>13</a:t>
            </a:fld>
            <a:endParaRPr lang="ru-RU" dirty="0" smtClean="0"/>
          </a:p>
        </p:txBody>
      </p:sp>
      <p:sp>
        <p:nvSpPr>
          <p:cNvPr id="7176" name="Rectangle 2"/>
          <p:cNvSpPr>
            <a:spLocks noGrp="1"/>
          </p:cNvSpPr>
          <p:nvPr>
            <p:ph type="title" idx="4294967295"/>
          </p:nvPr>
        </p:nvSpPr>
        <p:spPr>
          <a:xfrm>
            <a:off x="-32386" y="100367"/>
            <a:ext cx="9144000" cy="410765"/>
          </a:xfrm>
        </p:spPr>
        <p:txBody>
          <a:bodyPr lIns="90000" tIns="45000" rIns="90000" bIns="45000" anchor="t"/>
          <a:lstStyle/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800" b="1" dirty="0" smtClean="0">
                <a:solidFill>
                  <a:srgbClr val="FFFFFF"/>
                </a:solidFill>
                <a:ea typeface="ＭＳ Ｐゴシック" pitchFamily="34" charset="-128"/>
              </a:rPr>
              <a:t>Основные виды нарушений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951570"/>
            <a:ext cx="57606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50" dirty="0" smtClean="0">
                <a:solidFill>
                  <a:srgbClr val="333399"/>
                </a:solidFill>
                <a:latin typeface="+mn-lt"/>
              </a:rPr>
              <a:t>Злоупотребление доминирующим положением;</a:t>
            </a:r>
          </a:p>
          <a:p>
            <a:pPr algn="just"/>
            <a:endParaRPr lang="ru-RU" sz="1350" dirty="0" smtClean="0">
              <a:solidFill>
                <a:srgbClr val="333399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50" dirty="0" smtClean="0">
                <a:solidFill>
                  <a:srgbClr val="333399"/>
                </a:solidFill>
                <a:latin typeface="+mn-lt"/>
              </a:rPr>
              <a:t>Создание дискриминационных условий;</a:t>
            </a:r>
          </a:p>
          <a:p>
            <a:pPr algn="just"/>
            <a:endParaRPr lang="ru-RU" sz="1350" dirty="0" smtClean="0">
              <a:solidFill>
                <a:srgbClr val="333399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50" dirty="0" smtClean="0">
                <a:solidFill>
                  <a:srgbClr val="333399"/>
                </a:solidFill>
                <a:latin typeface="+mn-lt"/>
              </a:rPr>
              <a:t>Соглашения (картельный сговор) и согласованные действия, ограничивающие конкуренцию;</a:t>
            </a:r>
          </a:p>
          <a:p>
            <a:pPr algn="just"/>
            <a:endParaRPr lang="ru-RU" sz="1350" dirty="0" smtClean="0">
              <a:solidFill>
                <a:srgbClr val="333399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50" dirty="0" smtClean="0">
                <a:solidFill>
                  <a:srgbClr val="333399"/>
                </a:solidFill>
                <a:latin typeface="+mn-lt"/>
              </a:rPr>
              <a:t>Акты и действия (бездействие) органов власти;</a:t>
            </a:r>
          </a:p>
          <a:p>
            <a:pPr algn="just"/>
            <a:endParaRPr lang="ru-RU" sz="1350" dirty="0" smtClean="0">
              <a:solidFill>
                <a:srgbClr val="333399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50" dirty="0" smtClean="0">
                <a:solidFill>
                  <a:srgbClr val="333399"/>
                </a:solidFill>
                <a:latin typeface="+mn-lt"/>
              </a:rPr>
              <a:t>Соглашения или согласованные действия органов власти и компаний;</a:t>
            </a:r>
          </a:p>
          <a:p>
            <a:pPr algn="just"/>
            <a:endParaRPr lang="ru-RU" sz="1350" dirty="0" smtClean="0">
              <a:solidFill>
                <a:srgbClr val="333399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50" dirty="0" smtClean="0">
                <a:solidFill>
                  <a:srgbClr val="333399"/>
                </a:solidFill>
                <a:latin typeface="+mn-lt"/>
              </a:rPr>
              <a:t>Нарушение антимонопольных требований к торгам;</a:t>
            </a:r>
          </a:p>
          <a:p>
            <a:pPr algn="just"/>
            <a:endParaRPr lang="ru-RU" sz="1350" dirty="0" smtClean="0">
              <a:solidFill>
                <a:srgbClr val="333399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50" dirty="0" smtClean="0">
                <a:solidFill>
                  <a:srgbClr val="333399"/>
                </a:solidFill>
                <a:latin typeface="+mn-lt"/>
              </a:rPr>
              <a:t>Недобросовестная конкуренция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415592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Наиболее распространенное нарушение (более 80%) – сговор на торгах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4" descr="http://static.twincms.ru/cms.odkb.ru/QNY9U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31" y="1465764"/>
            <a:ext cx="2328193" cy="22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78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54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>
              <a:spcBef>
                <a:spcPct val="20000"/>
              </a:spcBef>
              <a:buChar char="–"/>
              <a:defRPr sz="2585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>
              <a:spcBef>
                <a:spcPct val="20000"/>
              </a:spcBef>
              <a:buChar char="•"/>
              <a:defRPr sz="2215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>
              <a:spcBef>
                <a:spcPct val="20000"/>
              </a:spcBef>
              <a:buChar char="–"/>
              <a:defRPr sz="1846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>
              <a:spcBef>
                <a:spcPct val="20000"/>
              </a:spcBef>
              <a:buChar char="»"/>
              <a:defRPr sz="1846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70C3EB-3B63-403A-B9E0-A11EC96395C7}" type="slidenum">
              <a:rPr lang="ru-RU" altLang="ru-RU" sz="1477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77">
              <a:solidFill>
                <a:schemeClr val="bg1"/>
              </a:solidFill>
            </a:endParaRP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342274" y="744323"/>
            <a:ext cx="6750006" cy="111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15" b="1" dirty="0">
                <a:solidFill>
                  <a:srgbClr val="FF0000"/>
                </a:solidFill>
              </a:rPr>
              <a:t>Google злоупотребил доминированием на рынке предустановленных магазинов приложений в ОС </a:t>
            </a:r>
            <a:r>
              <a:rPr lang="en-US" altLang="ru-RU" sz="2215" b="1" dirty="0">
                <a:solidFill>
                  <a:srgbClr val="FF0000"/>
                </a:solidFill>
              </a:rPr>
              <a:t>Android</a:t>
            </a:r>
            <a:endParaRPr lang="ru-RU" altLang="ru-RU" sz="2215" b="1" dirty="0">
              <a:solidFill>
                <a:srgbClr val="FF0000"/>
              </a:solidFill>
            </a:endParaRP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346714" y="3572113"/>
            <a:ext cx="864581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ru-RU" altLang="ru-RU" sz="1800" dirty="0" smtClean="0"/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750" dirty="0" err="1" smtClean="0"/>
              <a:t>Google</a:t>
            </a:r>
            <a:r>
              <a:rPr lang="ru-RU" altLang="ru-RU" sz="1750" dirty="0" smtClean="0"/>
              <a:t> </a:t>
            </a:r>
            <a:r>
              <a:rPr lang="ru-RU" altLang="ru-RU" sz="1750" dirty="0"/>
              <a:t>выдано предписание устранить нарушение закона. Также компании </a:t>
            </a:r>
            <a:r>
              <a:rPr lang="ru-RU" altLang="ru-RU" sz="1750" dirty="0" smtClean="0"/>
              <a:t>назначен </a:t>
            </a:r>
            <a:r>
              <a:rPr lang="ru-RU" altLang="ru-RU" sz="1750" dirty="0"/>
              <a:t>штраф в размере 438 </a:t>
            </a:r>
            <a:r>
              <a:rPr lang="ru-RU" altLang="ru-RU" sz="1750" dirty="0" smtClean="0"/>
              <a:t>млн рублей, который уже полностью оплачен.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ru-RU" sz="1750" dirty="0" smtClean="0"/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750" dirty="0" smtClean="0"/>
              <a:t>ФАС России и </a:t>
            </a:r>
            <a:r>
              <a:rPr lang="ru-RU" altLang="ru-RU" sz="1750" dirty="0"/>
              <a:t>компания Google заключили мировое </a:t>
            </a:r>
            <a:r>
              <a:rPr lang="ru-RU" altLang="ru-RU" sz="1750" dirty="0" smtClean="0"/>
              <a:t>соглашение в суде.</a:t>
            </a:r>
            <a:endParaRPr lang="ru-RU" altLang="ru-RU" sz="1750" dirty="0"/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346714" y="1843359"/>
            <a:ext cx="8641373" cy="197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750" dirty="0"/>
              <a:t>Нарушения Google выразились в предоставлении контрагентам для предустановки на мобильные устройства с ОС </a:t>
            </a:r>
            <a:r>
              <a:rPr lang="ru-RU" altLang="ru-RU" sz="1750" dirty="0" err="1"/>
              <a:t>Android</a:t>
            </a:r>
            <a:r>
              <a:rPr lang="ru-RU" altLang="ru-RU" sz="1750" dirty="0"/>
              <a:t>, предназначенные для введения в оборот на территории РФ, магазина приложений Google </a:t>
            </a:r>
            <a:r>
              <a:rPr lang="ru-RU" altLang="ru-RU" sz="1750" dirty="0" err="1"/>
              <a:t>Play</a:t>
            </a:r>
            <a:r>
              <a:rPr lang="ru-RU" altLang="ru-RU" sz="1750" dirty="0"/>
              <a:t> при условии обязательной предустановки приложений Google, его поисковой системы и их обязательного размещения на приоритетных позициях домашней страницы устройства. Действия Google привели к запрету на предустановку приложений других разработчиков.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340768" y="51470"/>
            <a:ext cx="1174690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8290">
              <a:lnSpc>
                <a:spcPts val="2200"/>
              </a:lnSpc>
              <a:buSzPct val="45000"/>
              <a:defRPr/>
            </a:pPr>
            <a:r>
              <a:rPr lang="ru-RU" sz="2800" b="1" dirty="0">
                <a:solidFill>
                  <a:srgbClr val="FFFFFF"/>
                </a:solidFill>
                <a:latin typeface="+mj-lt"/>
                <a:cs typeface="ＭＳ Ｐゴシック" charset="-128"/>
              </a:rPr>
              <a:t>Злоупотребление доминирующим </a:t>
            </a:r>
            <a:r>
              <a:rPr lang="ru-RU" sz="2800" b="1" dirty="0" smtClean="0">
                <a:solidFill>
                  <a:srgbClr val="FFFFFF"/>
                </a:solidFill>
                <a:latin typeface="+mj-lt"/>
                <a:cs typeface="ＭＳ Ｐゴシック" charset="-128"/>
              </a:rPr>
              <a:t>положением</a:t>
            </a:r>
            <a:endParaRPr lang="ru-RU" sz="2800" b="1" dirty="0">
              <a:solidFill>
                <a:srgbClr val="FFFFFF"/>
              </a:solidFill>
              <a:latin typeface="+mj-lt"/>
              <a:cs typeface="ＭＳ Ｐゴシック" charset="-128"/>
            </a:endParaRPr>
          </a:p>
        </p:txBody>
      </p:sp>
      <p:pic>
        <p:nvPicPr>
          <p:cNvPr id="8" name="Picture 12" descr="http://i.ytimg.com/vi/PAKCgvprpQ8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481" y="703673"/>
            <a:ext cx="1216499" cy="12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27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54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>
              <a:spcBef>
                <a:spcPct val="20000"/>
              </a:spcBef>
              <a:buChar char="–"/>
              <a:defRPr sz="2585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>
              <a:spcBef>
                <a:spcPct val="20000"/>
              </a:spcBef>
              <a:buChar char="•"/>
              <a:defRPr sz="2215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>
              <a:spcBef>
                <a:spcPct val="20000"/>
              </a:spcBef>
              <a:buChar char="–"/>
              <a:defRPr sz="1846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>
              <a:spcBef>
                <a:spcPct val="20000"/>
              </a:spcBef>
              <a:buChar char="»"/>
              <a:defRPr sz="1846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70C3EB-3B63-403A-B9E0-A11EC96395C7}" type="slidenum">
              <a:rPr lang="ru-RU" altLang="ru-RU" sz="1477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77">
              <a:solidFill>
                <a:schemeClr val="bg1"/>
              </a:solidFill>
            </a:endParaRP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336250" y="789552"/>
            <a:ext cx="6035951" cy="111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15" b="1" dirty="0">
                <a:solidFill>
                  <a:srgbClr val="FF0000"/>
                </a:solidFill>
              </a:rPr>
              <a:t>ФАС </a:t>
            </a:r>
            <a:r>
              <a:rPr lang="ru-RU" altLang="ru-RU" sz="2215" b="1" dirty="0" smtClean="0">
                <a:solidFill>
                  <a:srgbClr val="FF0000"/>
                </a:solidFill>
              </a:rPr>
              <a:t>рассматривала дело в </a:t>
            </a:r>
            <a:r>
              <a:rPr lang="ru-RU" altLang="ru-RU" sz="2215" b="1" dirty="0">
                <a:solidFill>
                  <a:srgbClr val="FF0000"/>
                </a:solidFill>
              </a:rPr>
              <a:t>отношении </a:t>
            </a:r>
            <a:r>
              <a:rPr lang="ru-RU" altLang="ru-RU" sz="2215" b="1" dirty="0" err="1">
                <a:solidFill>
                  <a:srgbClr val="FF0000"/>
                </a:solidFill>
              </a:rPr>
              <a:t>Microsoft</a:t>
            </a:r>
            <a:r>
              <a:rPr lang="ru-RU" altLang="ru-RU" sz="2215" b="1" dirty="0">
                <a:solidFill>
                  <a:srgbClr val="FF0000"/>
                </a:solidFill>
              </a:rPr>
              <a:t> по признакам злоупотребления доминирующим </a:t>
            </a:r>
            <a:r>
              <a:rPr lang="ru-RU" altLang="ru-RU" sz="2215" b="1" dirty="0" smtClean="0">
                <a:solidFill>
                  <a:srgbClr val="FF0000"/>
                </a:solidFill>
              </a:rPr>
              <a:t>положением</a:t>
            </a:r>
            <a:endParaRPr lang="ru-RU" altLang="ru-RU" sz="2215" b="1" dirty="0">
              <a:solidFill>
                <a:srgbClr val="FF0000"/>
              </a:solidFill>
            </a:endParaRP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336250" y="1883515"/>
            <a:ext cx="8641373" cy="312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ts val="1200"/>
              </a:spcBef>
              <a:buFontTx/>
              <a:buNone/>
            </a:pPr>
            <a:r>
              <a:rPr lang="ru-RU" altLang="ru-RU" sz="1250" dirty="0" smtClean="0"/>
              <a:t>Дело было возбуждено по </a:t>
            </a:r>
            <a:r>
              <a:rPr lang="ru-RU" altLang="ru-RU" sz="1250" dirty="0"/>
              <a:t>жалобе </a:t>
            </a:r>
            <a:r>
              <a:rPr lang="ru-RU" altLang="ru-RU" sz="1250" dirty="0" smtClean="0"/>
              <a:t>«Лаборатории Касперского». По словам заявителя, </a:t>
            </a:r>
            <a:r>
              <a:rPr lang="ru-RU" sz="1250" dirty="0" err="1" smtClean="0"/>
              <a:t>Microsoft</a:t>
            </a:r>
            <a:r>
              <a:rPr lang="ru-RU" sz="1250" dirty="0" smtClean="0"/>
              <a:t> </a:t>
            </a:r>
            <a:r>
              <a:rPr lang="ru-RU" sz="1250" dirty="0"/>
              <a:t>существенно — с 2 месяцев до 6 календарных дней — сократила время для адаптации антивирусного ПО сторонних разработчиков к операционной системе ОС </a:t>
            </a:r>
            <a:r>
              <a:rPr lang="ru-RU" sz="1250" dirty="0" err="1"/>
              <a:t>Windows</a:t>
            </a:r>
            <a:r>
              <a:rPr lang="ru-RU" sz="1250" dirty="0"/>
              <a:t> 10. </a:t>
            </a:r>
            <a:r>
              <a:rPr lang="ru-RU" sz="1250" dirty="0" smtClean="0"/>
              <a:t>Такие действия ведут </a:t>
            </a:r>
            <a:r>
              <a:rPr lang="ru-RU" sz="1250" dirty="0"/>
              <a:t>к необоснованным преимуществам для </a:t>
            </a:r>
            <a:r>
              <a:rPr lang="ru-RU" sz="1250" dirty="0" err="1"/>
              <a:t>Microsoft</a:t>
            </a:r>
            <a:r>
              <a:rPr lang="ru-RU" sz="1250" dirty="0"/>
              <a:t> на рынке ПО</a:t>
            </a:r>
            <a:r>
              <a:rPr lang="ru-RU" sz="1250" dirty="0" smtClean="0"/>
              <a:t>.</a:t>
            </a:r>
          </a:p>
          <a:p>
            <a:pPr algn="just">
              <a:spcBef>
                <a:spcPts val="1200"/>
              </a:spcBef>
              <a:buNone/>
            </a:pPr>
            <a:r>
              <a:rPr lang="ru-RU" altLang="ru-RU" sz="1250" dirty="0" smtClean="0"/>
              <a:t>В ходе расследования установлено, что </a:t>
            </a:r>
            <a:r>
              <a:rPr lang="ru-RU" sz="1250" dirty="0" err="1"/>
              <a:t>Microsoft</a:t>
            </a:r>
            <a:r>
              <a:rPr lang="ru-RU" sz="1250" dirty="0"/>
              <a:t> </a:t>
            </a:r>
            <a:r>
              <a:rPr lang="ru-RU" sz="1250" dirty="0" smtClean="0"/>
              <a:t>вводил </a:t>
            </a:r>
            <a:r>
              <a:rPr lang="ru-RU" sz="1250" dirty="0"/>
              <a:t>ограничения в части формы и сроков уведомления пользователей антивирусного программного обеспечения сторонних производителей, </a:t>
            </a:r>
            <a:r>
              <a:rPr lang="ru-RU" sz="1250" dirty="0" smtClean="0"/>
              <a:t>включал </a:t>
            </a:r>
            <a:r>
              <a:rPr lang="ru-RU" sz="1250" dirty="0"/>
              <a:t>в требования для антивирусного ПО </a:t>
            </a:r>
            <a:r>
              <a:rPr lang="ru-RU" sz="1250" dirty="0" smtClean="0"/>
              <a:t>раздел</a:t>
            </a:r>
            <a:r>
              <a:rPr lang="ru-RU" sz="1250" dirty="0"/>
              <a:t>, несоответствие которому будет основанием для блокировки и </a:t>
            </a:r>
            <a:r>
              <a:rPr lang="ru-RU" sz="1250" dirty="0" smtClean="0"/>
              <a:t>отказа </a:t>
            </a:r>
            <a:r>
              <a:rPr lang="ru-RU" sz="1250" dirty="0"/>
              <a:t>от переноса в обновленные версии операционной системы антивирусного </a:t>
            </a:r>
            <a:r>
              <a:rPr lang="ru-RU" sz="1250" dirty="0" smtClean="0"/>
              <a:t>ПО.</a:t>
            </a:r>
          </a:p>
          <a:p>
            <a:pPr algn="just">
              <a:spcBef>
                <a:spcPts val="1200"/>
              </a:spcBef>
              <a:buNone/>
            </a:pPr>
            <a:r>
              <a:rPr lang="ru-RU" sz="1250" dirty="0" smtClean="0"/>
              <a:t>Также </a:t>
            </a:r>
            <a:r>
              <a:rPr lang="ru-RU" sz="1250" dirty="0"/>
              <a:t>компания блокировала антивирусное ПО сторонних производителей и активировала антивирусное ПО </a:t>
            </a:r>
            <a:r>
              <a:rPr lang="ru-RU" sz="1250" dirty="0" err="1"/>
              <a:t>Windows</a:t>
            </a:r>
            <a:r>
              <a:rPr lang="ru-RU" sz="1250" dirty="0"/>
              <a:t> </a:t>
            </a:r>
            <a:r>
              <a:rPr lang="ru-RU" sz="1250" dirty="0" err="1"/>
              <a:t>Defender</a:t>
            </a:r>
            <a:r>
              <a:rPr lang="ru-RU" sz="1250" dirty="0"/>
              <a:t> без надлежащего уведомления пользователей и получения их явного согласия</a:t>
            </a:r>
            <a:r>
              <a:rPr lang="ru-RU" sz="1200" dirty="0" smtClean="0"/>
              <a:t>.</a:t>
            </a:r>
          </a:p>
          <a:p>
            <a:pPr algn="just">
              <a:spcBef>
                <a:spcPts val="1200"/>
              </a:spcBef>
              <a:buNone/>
            </a:pPr>
            <a:r>
              <a:rPr lang="ru-RU" altLang="ru-RU" sz="1400" b="1" dirty="0"/>
              <a:t>ФАС </a:t>
            </a:r>
            <a:r>
              <a:rPr lang="ru-RU" altLang="ru-RU" sz="1400" b="1" dirty="0" smtClean="0"/>
              <a:t>выдала </a:t>
            </a:r>
            <a:r>
              <a:rPr lang="ru-RU" altLang="ru-RU" sz="1400" b="1" dirty="0" err="1"/>
              <a:t>Microsoft</a:t>
            </a:r>
            <a:r>
              <a:rPr lang="ru-RU" altLang="ru-RU" sz="1400" b="1" dirty="0"/>
              <a:t> </a:t>
            </a:r>
            <a:r>
              <a:rPr lang="ru-RU" altLang="ru-RU" sz="1400" b="1" dirty="0" smtClean="0"/>
              <a:t>предупреждения </a:t>
            </a:r>
            <a:r>
              <a:rPr lang="ru-RU" altLang="ru-RU" sz="1400" b="1" dirty="0"/>
              <a:t>о прекращении </a:t>
            </a:r>
            <a:r>
              <a:rPr lang="ru-RU" altLang="ru-RU" sz="1400" b="1" dirty="0" smtClean="0"/>
              <a:t>действий, содержащих признаки </a:t>
            </a:r>
            <a:r>
              <a:rPr lang="ru-RU" altLang="ru-RU" sz="1400" b="1" dirty="0"/>
              <a:t>нарушения антимонопольного </a:t>
            </a:r>
            <a:r>
              <a:rPr lang="ru-RU" altLang="ru-RU" sz="1400" b="1" dirty="0" smtClean="0"/>
              <a:t>законодательства. </a:t>
            </a:r>
            <a:r>
              <a:rPr lang="ru-RU" altLang="ru-RU" sz="1400" b="1" dirty="0" err="1" smtClean="0"/>
              <a:t>Microsoft</a:t>
            </a:r>
            <a:r>
              <a:rPr lang="ru-RU" altLang="ru-RU" sz="1400" b="1" dirty="0" smtClean="0"/>
              <a:t> </a:t>
            </a:r>
            <a:r>
              <a:rPr lang="ru-RU" altLang="ru-RU" sz="1400" b="1" dirty="0" err="1"/>
              <a:t>Corporation</a:t>
            </a:r>
            <a:r>
              <a:rPr lang="ru-RU" altLang="ru-RU" sz="1400" b="1" dirty="0"/>
              <a:t> </a:t>
            </a:r>
            <a:r>
              <a:rPr lang="ru-RU" altLang="ru-RU" sz="1400" b="1" dirty="0" smtClean="0"/>
              <a:t>выполнила предупреждения в полном объеме. Рассмотрение дело прекращено.</a:t>
            </a:r>
            <a:endParaRPr lang="ru-RU" alt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2412776" y="106660"/>
            <a:ext cx="1174690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8290">
              <a:lnSpc>
                <a:spcPts val="2200"/>
              </a:lnSpc>
              <a:buSzPct val="45000"/>
              <a:defRPr/>
            </a:pPr>
            <a:r>
              <a:rPr lang="ru-RU" sz="2800" b="1" dirty="0">
                <a:solidFill>
                  <a:srgbClr val="FFFFFF"/>
                </a:solidFill>
                <a:latin typeface="+mj-lt"/>
                <a:cs typeface="ＭＳ Ｐゴシック" charset="-128"/>
              </a:rPr>
              <a:t>Злоупотребление доминирующим </a:t>
            </a:r>
            <a:r>
              <a:rPr lang="ru-RU" sz="2800" b="1" dirty="0" smtClean="0">
                <a:solidFill>
                  <a:srgbClr val="FFFFFF"/>
                </a:solidFill>
                <a:latin typeface="+mj-lt"/>
                <a:cs typeface="ＭＳ Ｐゴシック" charset="-128"/>
              </a:rPr>
              <a:t>положением</a:t>
            </a:r>
            <a:endParaRPr lang="ru-RU" sz="2800" b="1" dirty="0">
              <a:solidFill>
                <a:srgbClr val="FFFFFF"/>
              </a:solidFill>
              <a:latin typeface="+mj-lt"/>
              <a:cs typeface="ＭＳ Ｐゴシック" charset="-128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824" y="789552"/>
            <a:ext cx="2065711" cy="9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54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>
              <a:spcBef>
                <a:spcPct val="20000"/>
              </a:spcBef>
              <a:buChar char="–"/>
              <a:defRPr sz="2585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>
              <a:spcBef>
                <a:spcPct val="20000"/>
              </a:spcBef>
              <a:buChar char="•"/>
              <a:defRPr sz="2215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>
              <a:spcBef>
                <a:spcPct val="20000"/>
              </a:spcBef>
              <a:buChar char="–"/>
              <a:defRPr sz="1846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>
              <a:spcBef>
                <a:spcPct val="20000"/>
              </a:spcBef>
              <a:buChar char="»"/>
              <a:defRPr sz="1846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70C3EB-3B63-403A-B9E0-A11EC96395C7}" type="slidenum">
              <a:rPr lang="ru-RU" altLang="ru-RU" sz="1477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477">
              <a:solidFill>
                <a:schemeClr val="bg1"/>
              </a:solidFill>
            </a:endParaRP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79514" y="717572"/>
            <a:ext cx="6552726" cy="77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2215" b="1" dirty="0" smtClean="0">
                <a:solidFill>
                  <a:srgbClr val="FF0000"/>
                </a:solidFill>
              </a:rPr>
              <a:t>Apple </a:t>
            </a:r>
            <a:r>
              <a:rPr lang="ru-RU" altLang="ru-RU" sz="2215" b="1" dirty="0" smtClean="0">
                <a:solidFill>
                  <a:srgbClr val="FF0000"/>
                </a:solidFill>
              </a:rPr>
              <a:t>злоупотребила </a:t>
            </a:r>
            <a:r>
              <a:rPr lang="ru-RU" altLang="ru-RU" sz="2215" b="1" dirty="0">
                <a:solidFill>
                  <a:srgbClr val="FF0000"/>
                </a:solidFill>
              </a:rPr>
              <a:t>доминирующим </a:t>
            </a:r>
            <a:r>
              <a:rPr lang="ru-RU" altLang="ru-RU" sz="2215" b="1" dirty="0" smtClean="0">
                <a:solidFill>
                  <a:srgbClr val="FF0000"/>
                </a:solidFill>
              </a:rPr>
              <a:t>положением и координировала цены</a:t>
            </a:r>
            <a:endParaRPr lang="ru-RU" altLang="ru-RU" sz="2215" b="1" dirty="0">
              <a:solidFill>
                <a:srgbClr val="FF0000"/>
              </a:solidFill>
            </a:endParaRP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179514" y="1491630"/>
            <a:ext cx="879811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ts val="1200"/>
              </a:spcBef>
              <a:buFontTx/>
              <a:buNone/>
            </a:pPr>
            <a:r>
              <a:rPr lang="ru-RU" altLang="ru-RU" sz="1400" b="1" dirty="0" smtClean="0"/>
              <a:t>Злоупотребление доминированием:</a:t>
            </a:r>
          </a:p>
          <a:p>
            <a:pPr algn="just">
              <a:spcBef>
                <a:spcPts val="1200"/>
              </a:spcBef>
              <a:buFontTx/>
              <a:buNone/>
            </a:pPr>
            <a:r>
              <a:rPr lang="ru-RU" altLang="ru-RU" sz="1400" dirty="0" smtClean="0"/>
              <a:t>ООО «Эппл Рус» не обеспечивал возможность использования продукции </a:t>
            </a:r>
            <a:r>
              <a:rPr lang="ru-RU" altLang="ru-RU" sz="1400" dirty="0" err="1" smtClean="0"/>
              <a:t>Apple</a:t>
            </a:r>
            <a:r>
              <a:rPr lang="ru-RU" altLang="ru-RU" sz="1400" dirty="0" smtClean="0"/>
              <a:t> (</a:t>
            </a:r>
            <a:r>
              <a:rPr lang="ru-RU" altLang="ru-RU" sz="1400" dirty="0" err="1" smtClean="0"/>
              <a:t>iPhone</a:t>
            </a:r>
            <a:r>
              <a:rPr lang="ru-RU" altLang="ru-RU" sz="1400" dirty="0" smtClean="0"/>
              <a:t> 6, 6 </a:t>
            </a:r>
            <a:r>
              <a:rPr lang="ru-RU" altLang="ru-RU" sz="1400" dirty="0" err="1" smtClean="0"/>
              <a:t>Plus</a:t>
            </a:r>
            <a:r>
              <a:rPr lang="ru-RU" altLang="ru-RU" sz="1400" dirty="0" smtClean="0"/>
              <a:t>, 6s, 6s </a:t>
            </a:r>
            <a:r>
              <a:rPr lang="ru-RU" altLang="ru-RU" sz="1400" dirty="0" err="1" smtClean="0"/>
              <a:t>Plus</a:t>
            </a:r>
            <a:r>
              <a:rPr lang="ru-RU" altLang="ru-RU" sz="1400" dirty="0" smtClean="0"/>
              <a:t>) в течение срока ее службы: сервисные центры отказывали в замене поврежденного дисплея в связи с отсутствием поставок в Россию этой запасной части. </a:t>
            </a:r>
          </a:p>
          <a:p>
            <a:pPr algn="just">
              <a:spcBef>
                <a:spcPts val="1200"/>
              </a:spcBef>
              <a:buFontTx/>
              <a:buNone/>
            </a:pPr>
            <a:r>
              <a:rPr lang="ru-RU" altLang="ru-RU" sz="1400" dirty="0" smtClean="0"/>
              <a:t>ФАС выдала </a:t>
            </a:r>
            <a:r>
              <a:rPr lang="ru-RU" altLang="ru-RU" sz="1400" dirty="0" err="1" smtClean="0"/>
              <a:t>Apple</a:t>
            </a:r>
            <a:r>
              <a:rPr lang="ru-RU" altLang="ru-RU" sz="1400" dirty="0" smtClean="0"/>
              <a:t> предупреждение обеспечить оказание услуг по ремонту (замене) модулей экранов на моделях смартфонов компании </a:t>
            </a:r>
            <a:r>
              <a:rPr lang="ru-RU" altLang="ru-RU" sz="1400" dirty="0" err="1" smtClean="0"/>
              <a:t>Apple</a:t>
            </a:r>
            <a:r>
              <a:rPr lang="ru-RU" altLang="ru-RU" sz="1400" dirty="0" smtClean="0"/>
              <a:t>, реализуемых на территории Российской Федерации. Компания исполнила предупреждение. </a:t>
            </a:r>
          </a:p>
          <a:p>
            <a:pPr algn="just">
              <a:spcBef>
                <a:spcPts val="1200"/>
              </a:spcBef>
              <a:buNone/>
            </a:pPr>
            <a:r>
              <a:rPr lang="ru-RU" altLang="ru-RU" sz="1400" b="1" dirty="0" smtClean="0"/>
              <a:t>Координация цен:</a:t>
            </a:r>
          </a:p>
          <a:p>
            <a:pPr algn="just">
              <a:spcBef>
                <a:spcPts val="1200"/>
              </a:spcBef>
              <a:buNone/>
            </a:pPr>
            <a:r>
              <a:rPr lang="ru-RU" altLang="ru-RU" sz="1400" dirty="0" smtClean="0"/>
              <a:t>Со старта продаж в России моделей </a:t>
            </a:r>
            <a:r>
              <a:rPr lang="ru-RU" altLang="ru-RU" sz="1400" dirty="0" err="1" smtClean="0"/>
              <a:t>Apple</a:t>
            </a:r>
            <a:r>
              <a:rPr lang="ru-RU" altLang="ru-RU" sz="1400" dirty="0" smtClean="0"/>
              <a:t> </a:t>
            </a:r>
            <a:r>
              <a:rPr lang="ru-RU" altLang="ru-RU" sz="1400" dirty="0" err="1" smtClean="0"/>
              <a:t>iPhone</a:t>
            </a:r>
            <a:r>
              <a:rPr lang="ru-RU" altLang="ru-RU" sz="1400" dirty="0" smtClean="0"/>
              <a:t> 5s, 5c, 6, 6 </a:t>
            </a:r>
            <a:r>
              <a:rPr lang="ru-RU" altLang="ru-RU" sz="1400" dirty="0" err="1" smtClean="0"/>
              <a:t>Plus</a:t>
            </a:r>
            <a:r>
              <a:rPr lang="ru-RU" altLang="ru-RU" sz="1400" dirty="0" smtClean="0"/>
              <a:t>, 6s, 6s </a:t>
            </a:r>
            <a:r>
              <a:rPr lang="ru-RU" altLang="ru-RU" sz="1400" dirty="0" err="1" smtClean="0"/>
              <a:t>Plus</a:t>
            </a:r>
            <a:r>
              <a:rPr lang="ru-RU" altLang="ru-RU" sz="1400" dirty="0" smtClean="0"/>
              <a:t> большинство </a:t>
            </a:r>
            <a:r>
              <a:rPr lang="ru-RU" altLang="ru-RU" sz="1400" dirty="0" err="1" smtClean="0"/>
              <a:t>реселлеров</a:t>
            </a:r>
            <a:r>
              <a:rPr lang="ru-RU" altLang="ru-RU" sz="1400" dirty="0" smtClean="0"/>
              <a:t> устанавливали на них одинаковые цены, которые рекомендовало ООО «Эппл Рус», и поддерживали их в течение приблизительно 3 месяцев. Эппл Рус осуществляла мониторинг розничных цен на смартфоны и в случае установления «неподходящих» цен направляла электронные письма </a:t>
            </a:r>
            <a:r>
              <a:rPr lang="ru-RU" altLang="ru-RU" sz="1400" dirty="0" err="1" smtClean="0"/>
              <a:t>реселлерам</a:t>
            </a:r>
            <a:r>
              <a:rPr lang="ru-RU" altLang="ru-RU" sz="1400" dirty="0" smtClean="0"/>
              <a:t> с просьбой их изменить. Компания признана виновной в координации.</a:t>
            </a:r>
          </a:p>
          <a:p>
            <a:pPr algn="just">
              <a:spcBef>
                <a:spcPts val="1200"/>
              </a:spcBef>
              <a:buNone/>
            </a:pPr>
            <a:endParaRPr lang="ru-RU" altLang="ru-RU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-2340768" y="91210"/>
            <a:ext cx="1174690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8290">
              <a:lnSpc>
                <a:spcPts val="2200"/>
              </a:lnSpc>
              <a:buSzPct val="45000"/>
              <a:defRPr/>
            </a:pPr>
            <a:r>
              <a:rPr lang="ru-RU" sz="2800" b="1" dirty="0">
                <a:solidFill>
                  <a:srgbClr val="FFFFFF"/>
                </a:solidFill>
                <a:latin typeface="+mj-lt"/>
                <a:cs typeface="ＭＳ Ｐゴシック" charset="-128"/>
              </a:rPr>
              <a:t>Злоупотребление доминирующим </a:t>
            </a:r>
            <a:r>
              <a:rPr lang="ru-RU" sz="2800" b="1" dirty="0" smtClean="0">
                <a:solidFill>
                  <a:srgbClr val="FFFFFF"/>
                </a:solidFill>
                <a:latin typeface="+mj-lt"/>
                <a:cs typeface="ＭＳ Ｐゴシック" charset="-128"/>
              </a:rPr>
              <a:t>положением</a:t>
            </a:r>
            <a:endParaRPr lang="ru-RU" sz="2800" b="1" dirty="0">
              <a:solidFill>
                <a:srgbClr val="FFFFFF"/>
              </a:solidFill>
              <a:latin typeface="+mj-lt"/>
              <a:cs typeface="ＭＳ Ｐゴシック" charset="-128"/>
            </a:endParaRPr>
          </a:p>
        </p:txBody>
      </p:sp>
      <p:pic>
        <p:nvPicPr>
          <p:cNvPr id="7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40" y="847739"/>
            <a:ext cx="639983" cy="78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61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89B1E-0A18-4539-ABBC-3D0C7D49343E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9797" y="843558"/>
            <a:ext cx="8374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Картели </a:t>
            </a:r>
            <a:r>
              <a:rPr lang="ru-RU" sz="2800" b="1" dirty="0">
                <a:solidFill>
                  <a:srgbClr val="FF0000"/>
                </a:solidFill>
                <a:latin typeface="+mj-lt"/>
              </a:rPr>
              <a:t>являются уголовным преступлением – статья 178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УК </a:t>
            </a:r>
            <a:r>
              <a:rPr lang="ru-RU" sz="2800" b="1" dirty="0">
                <a:solidFill>
                  <a:srgbClr val="FF0000"/>
                </a:solidFill>
                <a:latin typeface="+mj-lt"/>
              </a:rPr>
              <a:t>РФ </a:t>
            </a:r>
            <a:r>
              <a:rPr lang="ru-RU" sz="2000" dirty="0" smtClean="0">
                <a:solidFill>
                  <a:srgbClr val="333399"/>
                </a:solidFill>
                <a:latin typeface="+mj-lt"/>
              </a:rPr>
              <a:t>(лишение </a:t>
            </a:r>
            <a:r>
              <a:rPr lang="ru-RU" sz="2000" dirty="0">
                <a:solidFill>
                  <a:srgbClr val="333399"/>
                </a:solidFill>
                <a:latin typeface="+mj-lt"/>
              </a:rPr>
              <a:t>свободы </a:t>
            </a:r>
            <a:r>
              <a:rPr lang="ru-RU" sz="2000" dirty="0" smtClean="0">
                <a:solidFill>
                  <a:srgbClr val="333399"/>
                </a:solidFill>
                <a:latin typeface="+mj-lt"/>
              </a:rPr>
              <a:t>сроком до </a:t>
            </a:r>
            <a:r>
              <a:rPr lang="ru-RU" sz="2000" dirty="0">
                <a:solidFill>
                  <a:srgbClr val="333399"/>
                </a:solidFill>
                <a:latin typeface="+mj-lt"/>
              </a:rPr>
              <a:t>7 </a:t>
            </a:r>
            <a:r>
              <a:rPr lang="ru-RU" sz="2000" dirty="0" smtClean="0">
                <a:solidFill>
                  <a:srgbClr val="333399"/>
                </a:solidFill>
                <a:latin typeface="+mj-lt"/>
              </a:rPr>
              <a:t>лет)</a:t>
            </a:r>
            <a:endParaRPr lang="ru-RU" sz="2000" dirty="0">
              <a:solidFill>
                <a:srgbClr val="333399"/>
              </a:solidFill>
              <a:latin typeface="+mj-lt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798" y="1838601"/>
            <a:ext cx="8110961" cy="312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b="1" dirty="0" smtClean="0">
                <a:solidFill>
                  <a:srgbClr val="333399"/>
                </a:solidFill>
                <a:latin typeface="+mn-lt"/>
              </a:rPr>
              <a:t>Значимость борьбы с картелями: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750" dirty="0" smtClean="0">
              <a:solidFill>
                <a:srgbClr val="333399"/>
              </a:solidFill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750" dirty="0" smtClean="0">
                <a:solidFill>
                  <a:srgbClr val="333399"/>
                </a:solidFill>
                <a:latin typeface="+mn-lt"/>
              </a:rPr>
              <a:t>Указом </a:t>
            </a:r>
            <a:r>
              <a:rPr lang="ru-RU" sz="1750" dirty="0">
                <a:solidFill>
                  <a:srgbClr val="333399"/>
                </a:solidFill>
                <a:latin typeface="+mn-lt"/>
              </a:rPr>
              <a:t>Президента </a:t>
            </a:r>
            <a:r>
              <a:rPr lang="ru-RU" sz="1750" dirty="0" smtClean="0">
                <a:solidFill>
                  <a:srgbClr val="333399"/>
                </a:solidFill>
                <a:latin typeface="+mn-lt"/>
              </a:rPr>
              <a:t>России в </a:t>
            </a:r>
            <a:r>
              <a:rPr lang="ru-RU" sz="1750" dirty="0">
                <a:solidFill>
                  <a:srgbClr val="333399"/>
                </a:solidFill>
                <a:latin typeface="+mn-lt"/>
              </a:rPr>
              <a:t>Стратегию экономической безопасности до 2030 года включен пункт о «необходимости совершенствования механизмов бюджетного планирования, осуществления контроля в сфере государственных и муниципальных нужд, предотвращения картельных сговоров</a:t>
            </a:r>
            <a:r>
              <a:rPr lang="ru-RU" sz="1750" dirty="0" smtClean="0">
                <a:solidFill>
                  <a:srgbClr val="333399"/>
                </a:solidFill>
                <a:latin typeface="+mn-lt"/>
              </a:rPr>
              <a:t>»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750" dirty="0">
              <a:solidFill>
                <a:srgbClr val="333399"/>
              </a:solidFill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750" dirty="0" smtClean="0">
                <a:solidFill>
                  <a:srgbClr val="333399"/>
                </a:solidFill>
                <a:latin typeface="+mn-lt"/>
              </a:rPr>
              <a:t>Президент </a:t>
            </a:r>
            <a:r>
              <a:rPr lang="ru-RU" sz="1750" dirty="0">
                <a:solidFill>
                  <a:srgbClr val="333399"/>
                </a:solidFill>
                <a:latin typeface="+mn-lt"/>
              </a:rPr>
              <a:t>России утвердил перечень поручений по осуществлению первоочередных мер, направленных на выявление и пресечение деятельности картелей.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9712" y="110846"/>
            <a:ext cx="7088527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200"/>
              </a:lnSpc>
              <a:buSzPct val="45000"/>
            </a:pPr>
            <a:r>
              <a:rPr lang="ru-RU" sz="2800" b="1" dirty="0" smtClean="0">
                <a:solidFill>
                  <a:srgbClr val="FFFFFF"/>
                </a:solidFill>
                <a:latin typeface="+mj-lt"/>
                <a:cs typeface="ＭＳ Ｐゴシック" charset="-128"/>
              </a:rPr>
              <a:t>Картельный 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сговор. Санкции</a:t>
            </a:r>
            <a:endParaRPr lang="ru-RU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366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ChangeArrowheads="1"/>
          </p:cNvSpPr>
          <p:nvPr/>
        </p:nvSpPr>
        <p:spPr bwMode="auto">
          <a:xfrm>
            <a:off x="7047035" y="4753342"/>
            <a:ext cx="2133600" cy="21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244B5D7-A1AB-4329-B880-E2A9B5D76821}" type="slidenum">
              <a:rPr lang="ru-RU" altLang="ru-RU" sz="1477" b="1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477" b="1">
              <a:solidFill>
                <a:schemeClr val="bg1"/>
              </a:solidFill>
            </a:endParaRPr>
          </a:p>
        </p:txBody>
      </p:sp>
      <p:sp>
        <p:nvSpPr>
          <p:cNvPr id="43011" name="Rectangle 3"/>
          <p:cNvSpPr txBox="1">
            <a:spLocks noChangeArrowheads="1"/>
          </p:cNvSpPr>
          <p:nvPr/>
        </p:nvSpPr>
        <p:spPr bwMode="auto">
          <a:xfrm>
            <a:off x="323529" y="2679762"/>
            <a:ext cx="8425875" cy="166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algn="just">
              <a:buClr>
                <a:srgbClr val="333399"/>
              </a:buClr>
              <a:buFont typeface="Wingdings" panose="05000000000000000000" pitchFamily="2" charset="2"/>
              <a:buChar char="ü"/>
            </a:pPr>
            <a:r>
              <a:rPr lang="ru-RU" altLang="ru-RU" sz="1900" dirty="0"/>
              <a:t>Количество ответчиков по делу составило </a:t>
            </a:r>
            <a:r>
              <a:rPr lang="ru-RU" altLang="ru-RU" sz="1900" b="1" dirty="0"/>
              <a:t>118 юридических </a:t>
            </a:r>
            <a:r>
              <a:rPr lang="ru-RU" altLang="ru-RU" sz="1900" b="1" dirty="0" smtClean="0"/>
              <a:t>лиц</a:t>
            </a:r>
            <a:endParaRPr lang="ru-RU" altLang="ru-RU" sz="1900" dirty="0" smtClean="0"/>
          </a:p>
          <a:p>
            <a:pPr marL="342900" indent="-342900" algn="just">
              <a:buClr>
                <a:srgbClr val="333399"/>
              </a:buClr>
              <a:buFont typeface="Wingdings" panose="05000000000000000000" pitchFamily="2" charset="2"/>
              <a:buChar char="ü"/>
            </a:pPr>
            <a:r>
              <a:rPr lang="ru-RU" altLang="ru-RU" sz="1900" dirty="0" smtClean="0"/>
              <a:t>Выявлено </a:t>
            </a:r>
            <a:r>
              <a:rPr lang="ru-RU" altLang="ru-RU" sz="1900" b="1" dirty="0"/>
              <a:t>18 </a:t>
            </a:r>
            <a:r>
              <a:rPr lang="ru-RU" altLang="ru-RU" sz="1900" b="1" dirty="0" smtClean="0"/>
              <a:t>аукционов </a:t>
            </a:r>
            <a:r>
              <a:rPr lang="ru-RU" altLang="ru-RU" sz="1900" dirty="0"/>
              <a:t>в электронной форме, которые прошли в условиях сговора участников </a:t>
            </a:r>
            <a:endParaRPr lang="ru-RU" altLang="ru-RU" sz="1900" dirty="0" smtClean="0"/>
          </a:p>
          <a:p>
            <a:pPr marL="342900" indent="-342900" algn="just">
              <a:buClr>
                <a:srgbClr val="333399"/>
              </a:buClr>
              <a:buFont typeface="Wingdings" panose="05000000000000000000" pitchFamily="2" charset="2"/>
              <a:buChar char="ü"/>
            </a:pPr>
            <a:r>
              <a:rPr lang="ru-RU" altLang="ru-RU" sz="1900" dirty="0" smtClean="0"/>
              <a:t>Общая сумма аукционов - </a:t>
            </a:r>
            <a:r>
              <a:rPr lang="ru-RU" altLang="ru-RU" sz="1900" b="1" dirty="0"/>
              <a:t>более 3,5 млрд </a:t>
            </a:r>
            <a:r>
              <a:rPr lang="ru-RU" altLang="ru-RU" sz="1900" dirty="0"/>
              <a:t>рублей</a:t>
            </a:r>
            <a:r>
              <a:rPr lang="ru-RU" altLang="ru-RU" sz="1900" dirty="0" smtClean="0"/>
              <a:t>.</a:t>
            </a:r>
            <a:r>
              <a:rPr lang="ru-RU" altLang="ru-RU" sz="1900" dirty="0"/>
              <a:t/>
            </a:r>
            <a:br>
              <a:rPr lang="ru-RU" altLang="ru-RU" sz="1900" dirty="0"/>
            </a:br>
            <a:endParaRPr lang="ru-RU" altLang="ru-RU" sz="1900" dirty="0" smtClean="0"/>
          </a:p>
          <a:p>
            <a:pPr algn="just">
              <a:buClr>
                <a:srgbClr val="333399"/>
              </a:buClr>
              <a:buNone/>
            </a:pPr>
            <a:r>
              <a:rPr lang="ru-RU" altLang="ru-RU" sz="1900" i="1" dirty="0" smtClean="0"/>
              <a:t>Материалы </a:t>
            </a:r>
            <a:r>
              <a:rPr lang="ru-RU" altLang="ru-RU" sz="1900" i="1" dirty="0"/>
              <a:t>по делу </a:t>
            </a:r>
            <a:r>
              <a:rPr lang="ru-RU" altLang="ru-RU" sz="1900" i="1" dirty="0" smtClean="0"/>
              <a:t>направлены </a:t>
            </a:r>
            <a:r>
              <a:rPr lang="ru-RU" altLang="ru-RU" sz="1900" i="1" dirty="0"/>
              <a:t>в </a:t>
            </a:r>
            <a:r>
              <a:rPr lang="ru-RU" altLang="ru-RU" sz="1900" i="1" dirty="0" smtClean="0"/>
              <a:t>МВД </a:t>
            </a:r>
            <a:r>
              <a:rPr lang="ru-RU" altLang="ru-RU" sz="1900" i="1" dirty="0"/>
              <a:t>России для решения вопроса о возбуждении уголовного дела</a:t>
            </a:r>
          </a:p>
        </p:txBody>
      </p:sp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216877" y="794366"/>
            <a:ext cx="691368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rgbClr val="FF0000"/>
                </a:solidFill>
              </a:rPr>
              <a:t>ФАС </a:t>
            </a:r>
            <a:r>
              <a:rPr lang="ru-RU" altLang="ru-RU" sz="2200" b="1" dirty="0" smtClean="0">
                <a:solidFill>
                  <a:srgbClr val="FF0000"/>
                </a:solidFill>
              </a:rPr>
              <a:t>признала </a:t>
            </a:r>
            <a:r>
              <a:rPr lang="ru-RU" altLang="ru-RU" sz="2200" b="1" u="sng" dirty="0">
                <a:solidFill>
                  <a:srgbClr val="FF0000"/>
                </a:solidFill>
              </a:rPr>
              <a:t>90 компаний </a:t>
            </a:r>
            <a:r>
              <a:rPr lang="ru-RU" altLang="ru-RU" sz="2200" b="1" dirty="0" smtClean="0">
                <a:solidFill>
                  <a:srgbClr val="FF0000"/>
                </a:solidFill>
              </a:rPr>
              <a:t>виновными в заключении и участии в картеле при </a:t>
            </a:r>
            <a:r>
              <a:rPr lang="ru-RU" altLang="ru-RU" sz="2200" b="1" dirty="0">
                <a:solidFill>
                  <a:srgbClr val="FF0000"/>
                </a:solidFill>
              </a:rPr>
              <a:t>проведении торгов на поставку вещевого имущества для нужд МВД России, ФСБ России и ФТС </a:t>
            </a:r>
            <a:r>
              <a:rPr lang="ru-RU" altLang="ru-RU" sz="2200" b="1" dirty="0" smtClean="0">
                <a:solidFill>
                  <a:srgbClr val="FF0000"/>
                </a:solidFill>
              </a:rPr>
              <a:t>России</a:t>
            </a:r>
            <a:endParaRPr lang="ru-RU" altLang="ru-RU" sz="2200" b="1" dirty="0">
              <a:solidFill>
                <a:srgbClr val="FF0000"/>
              </a:solidFill>
            </a:endParaRPr>
          </a:p>
        </p:txBody>
      </p:sp>
      <p:pic>
        <p:nvPicPr>
          <p:cNvPr id="43014" name="Рисунок 7" descr="sgov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951791"/>
            <a:ext cx="1557413" cy="147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ts val="2200"/>
              </a:lnSpc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Картель. Торги</a:t>
            </a:r>
            <a:endParaRPr lang="ru-RU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48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3" y="735546"/>
            <a:ext cx="2124075" cy="1521619"/>
          </a:xfrm>
          <a:prstGeom prst="rect">
            <a:avLst/>
          </a:prstGeom>
        </p:spPr>
      </p:pic>
      <p:sp>
        <p:nvSpPr>
          <p:cNvPr id="13315" name="Прямоугольник 6"/>
          <p:cNvSpPr>
            <a:spLocks noChangeArrowheads="1"/>
          </p:cNvSpPr>
          <p:nvPr/>
        </p:nvSpPr>
        <p:spPr bwMode="auto">
          <a:xfrm>
            <a:off x="119988" y="1715487"/>
            <a:ext cx="890402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500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Российские агенты крупнейших океанских контейнерных </a:t>
            </a:r>
          </a:p>
          <a:p>
            <a:pPr algn="just" eaLnBrk="1" hangingPunct="1">
              <a:defRPr/>
            </a:pPr>
            <a:r>
              <a:rPr lang="ru-RU" sz="1500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перевозчиков - ЗАО «</a:t>
            </a:r>
            <a:r>
              <a:rPr lang="ru-RU" sz="1500" dirty="0" err="1" smtClean="0">
                <a:solidFill>
                  <a:srgbClr val="333399"/>
                </a:solidFill>
                <a:latin typeface="Arial" charset="0"/>
                <a:cs typeface="Arial" charset="0"/>
              </a:rPr>
              <a:t>Маэрск</a:t>
            </a:r>
            <a:r>
              <a:rPr lang="ru-RU" sz="1500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», ООО «</a:t>
            </a:r>
            <a:r>
              <a:rPr lang="ru-RU" sz="1500" dirty="0" err="1" smtClean="0">
                <a:solidFill>
                  <a:srgbClr val="333399"/>
                </a:solidFill>
                <a:latin typeface="Arial" charset="0"/>
                <a:cs typeface="Arial" charset="0"/>
              </a:rPr>
              <a:t>Медитерранеан</a:t>
            </a:r>
            <a:r>
              <a:rPr lang="ru-RU" sz="1500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defRPr/>
            </a:pPr>
            <a:r>
              <a:rPr lang="ru-RU" sz="1500" dirty="0" err="1" smtClean="0">
                <a:solidFill>
                  <a:srgbClr val="333399"/>
                </a:solidFill>
                <a:latin typeface="Arial" charset="0"/>
                <a:cs typeface="Arial" charset="0"/>
              </a:rPr>
              <a:t>Шиппинг</a:t>
            </a:r>
            <a:r>
              <a:rPr lang="ru-RU" sz="1500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 Компани Русь», ООО «</a:t>
            </a:r>
            <a:r>
              <a:rPr lang="ru-RU" sz="1500" dirty="0" err="1" smtClean="0">
                <a:solidFill>
                  <a:srgbClr val="333399"/>
                </a:solidFill>
                <a:latin typeface="Arial" charset="0"/>
                <a:cs typeface="Arial" charset="0"/>
              </a:rPr>
              <a:t>СиЭмЭй</a:t>
            </a:r>
            <a:r>
              <a:rPr lang="ru-RU" sz="1500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r>
              <a:rPr lang="ru-RU" sz="1500" dirty="0" err="1" smtClean="0">
                <a:solidFill>
                  <a:srgbClr val="333399"/>
                </a:solidFill>
                <a:latin typeface="Arial" charset="0"/>
                <a:cs typeface="Arial" charset="0"/>
              </a:rPr>
              <a:t>СиДжиЭм</a:t>
            </a:r>
            <a:r>
              <a:rPr lang="ru-RU" sz="1500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 Русь», </a:t>
            </a:r>
          </a:p>
          <a:p>
            <a:pPr algn="just" eaLnBrk="1" hangingPunct="1">
              <a:defRPr/>
            </a:pPr>
            <a:r>
              <a:rPr lang="ru-RU" sz="1500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ООО «АПЛ СНГ», ООО «К» </a:t>
            </a:r>
            <a:r>
              <a:rPr lang="ru-RU" sz="1500" dirty="0" err="1" smtClean="0">
                <a:solidFill>
                  <a:srgbClr val="333399"/>
                </a:solidFill>
                <a:latin typeface="Arial" charset="0"/>
                <a:cs typeface="Arial" charset="0"/>
              </a:rPr>
              <a:t>Лайн</a:t>
            </a:r>
            <a:r>
              <a:rPr lang="ru-RU" sz="1500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 РУС», ООО «НИК </a:t>
            </a:r>
            <a:r>
              <a:rPr lang="ru-RU" sz="1500" dirty="0" err="1" smtClean="0">
                <a:solidFill>
                  <a:srgbClr val="333399"/>
                </a:solidFill>
                <a:latin typeface="Arial" charset="0"/>
                <a:cs typeface="Arial" charset="0"/>
              </a:rPr>
              <a:t>Лайн</a:t>
            </a:r>
            <a:r>
              <a:rPr lang="ru-RU" sz="1500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 Рус», ООО «</a:t>
            </a:r>
            <a:r>
              <a:rPr lang="ru-RU" sz="1500" dirty="0" err="1" smtClean="0">
                <a:solidFill>
                  <a:srgbClr val="333399"/>
                </a:solidFill>
                <a:latin typeface="Arial" charset="0"/>
                <a:cs typeface="Arial" charset="0"/>
              </a:rPr>
              <a:t>Оу</a:t>
            </a:r>
            <a:r>
              <a:rPr lang="ru-RU" sz="1500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-</a:t>
            </a:r>
            <a:r>
              <a:rPr lang="ru-RU" sz="1500" dirty="0" err="1" smtClean="0">
                <a:solidFill>
                  <a:srgbClr val="333399"/>
                </a:solidFill>
                <a:latin typeface="Arial" charset="0"/>
                <a:cs typeface="Arial" charset="0"/>
              </a:rPr>
              <a:t>Оу</a:t>
            </a:r>
            <a:r>
              <a:rPr lang="ru-RU" sz="1500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-Си-Эл Раша Лимитед», ООО «</a:t>
            </a:r>
            <a:r>
              <a:rPr lang="ru-RU" sz="1500" dirty="0" err="1" smtClean="0">
                <a:solidFill>
                  <a:srgbClr val="333399"/>
                </a:solidFill>
                <a:latin typeface="Arial" charset="0"/>
                <a:cs typeface="Arial" charset="0"/>
              </a:rPr>
              <a:t>Чайна</a:t>
            </a:r>
            <a:r>
              <a:rPr lang="ru-RU" sz="1500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r>
              <a:rPr lang="ru-RU" sz="1500" dirty="0" err="1" smtClean="0">
                <a:solidFill>
                  <a:srgbClr val="333399"/>
                </a:solidFill>
                <a:latin typeface="Arial" charset="0"/>
                <a:cs typeface="Arial" charset="0"/>
              </a:rPr>
              <a:t>Шиппинг</a:t>
            </a:r>
            <a:r>
              <a:rPr lang="ru-RU" sz="1500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r>
              <a:rPr lang="ru-RU" sz="1500" dirty="0" err="1" smtClean="0">
                <a:solidFill>
                  <a:srgbClr val="333399"/>
                </a:solidFill>
                <a:latin typeface="Arial" charset="0"/>
                <a:cs typeface="Arial" charset="0"/>
              </a:rPr>
              <a:t>Эйдженси</a:t>
            </a:r>
            <a:r>
              <a:rPr lang="ru-RU" sz="1500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 Раша», ООО «Хендэ </a:t>
            </a:r>
            <a:r>
              <a:rPr lang="ru-RU" sz="1500" dirty="0" err="1" smtClean="0">
                <a:solidFill>
                  <a:srgbClr val="333399"/>
                </a:solidFill>
                <a:latin typeface="Arial" charset="0"/>
                <a:cs typeface="Arial" charset="0"/>
              </a:rPr>
              <a:t>Мерчант</a:t>
            </a:r>
            <a:r>
              <a:rPr lang="ru-RU" sz="1500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 Марин СНГ», ЗАО «ЗИМ РАША», ООО «КОСКО РАША», ООО «</a:t>
            </a:r>
            <a:r>
              <a:rPr lang="ru-RU" sz="1500" dirty="0" err="1" smtClean="0">
                <a:solidFill>
                  <a:srgbClr val="333399"/>
                </a:solidFill>
                <a:latin typeface="Arial" charset="0"/>
                <a:cs typeface="Arial" charset="0"/>
              </a:rPr>
              <a:t>Эвергрин</a:t>
            </a:r>
            <a:r>
              <a:rPr lang="ru-RU" sz="1500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r>
              <a:rPr lang="ru-RU" sz="1500" dirty="0" err="1" smtClean="0">
                <a:solidFill>
                  <a:srgbClr val="333399"/>
                </a:solidFill>
                <a:latin typeface="Arial" charset="0"/>
                <a:cs typeface="Arial" charset="0"/>
              </a:rPr>
              <a:t>Шиппинг</a:t>
            </a:r>
            <a:r>
              <a:rPr lang="ru-RU" sz="1500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r>
              <a:rPr lang="ru-RU" sz="1500" dirty="0" err="1" smtClean="0">
                <a:solidFill>
                  <a:srgbClr val="333399"/>
                </a:solidFill>
                <a:latin typeface="Arial" charset="0"/>
                <a:cs typeface="Arial" charset="0"/>
              </a:rPr>
              <a:t>Эйдженси</a:t>
            </a:r>
            <a:r>
              <a:rPr lang="ru-RU" sz="1500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r>
              <a:rPr lang="ru-RU" sz="1500" dirty="0" err="1" smtClean="0">
                <a:solidFill>
                  <a:srgbClr val="333399"/>
                </a:solidFill>
                <a:latin typeface="Arial" charset="0"/>
                <a:cs typeface="Arial" charset="0"/>
              </a:rPr>
              <a:t>Рашиа</a:t>
            </a:r>
            <a:r>
              <a:rPr lang="ru-RU" sz="1500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 Лимитед», ООО «</a:t>
            </a:r>
            <a:r>
              <a:rPr lang="ru-RU" sz="1500" dirty="0" err="1" smtClean="0">
                <a:solidFill>
                  <a:srgbClr val="333399"/>
                </a:solidFill>
                <a:latin typeface="Arial" charset="0"/>
                <a:cs typeface="Arial" charset="0"/>
              </a:rPr>
              <a:t>Оушен</a:t>
            </a:r>
            <a:r>
              <a:rPr lang="ru-RU" sz="1500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 Контейнер </a:t>
            </a:r>
            <a:r>
              <a:rPr lang="ru-RU" sz="1500" dirty="0" err="1" smtClean="0">
                <a:solidFill>
                  <a:srgbClr val="333399"/>
                </a:solidFill>
                <a:latin typeface="Arial" charset="0"/>
                <a:cs typeface="Arial" charset="0"/>
              </a:rPr>
              <a:t>Сервисиз</a:t>
            </a:r>
            <a:r>
              <a:rPr lang="ru-RU" sz="1500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» и ООО «</a:t>
            </a:r>
            <a:r>
              <a:rPr lang="ru-RU" sz="1500" dirty="0" err="1" smtClean="0">
                <a:solidFill>
                  <a:srgbClr val="333399"/>
                </a:solidFill>
                <a:latin typeface="Arial" charset="0"/>
                <a:cs typeface="Arial" charset="0"/>
              </a:rPr>
              <a:t>Оушен</a:t>
            </a:r>
            <a:r>
              <a:rPr lang="ru-RU" sz="1500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 Контейнер </a:t>
            </a:r>
            <a:r>
              <a:rPr lang="ru-RU" sz="1500" dirty="0" err="1" smtClean="0">
                <a:solidFill>
                  <a:srgbClr val="333399"/>
                </a:solidFill>
                <a:latin typeface="Arial" charset="0"/>
                <a:cs typeface="Arial" charset="0"/>
              </a:rPr>
              <a:t>Сервисиз</a:t>
            </a:r>
            <a:r>
              <a:rPr lang="ru-RU" sz="1500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 МСК» совершали согласованные действия , которые привели к установлению надбавок к ставкам фрахта на рынке линейных контейнерных перевозок на направлении Дальний Восток/Юго-Восточная Азия - Российская Федерация (Санкт-Петербург, Усть-Луга) в 2012-2013 гг.</a:t>
            </a:r>
          </a:p>
          <a:p>
            <a:pPr algn="just" eaLnBrk="1" hangingPunct="1">
              <a:defRPr/>
            </a:pPr>
            <a:endParaRPr lang="ru-RU" sz="1500" dirty="0" smtClean="0">
              <a:solidFill>
                <a:srgbClr val="333399"/>
              </a:solidFill>
              <a:latin typeface="Arial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ru-RU" sz="1500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Информация об установлении надбавок к ставкам фрахта (</a:t>
            </a:r>
            <a:r>
              <a:rPr lang="ru-RU" sz="1500" dirty="0" err="1" smtClean="0">
                <a:solidFill>
                  <a:srgbClr val="333399"/>
                </a:solidFill>
                <a:latin typeface="Arial" charset="0"/>
                <a:cs typeface="Arial" charset="0"/>
              </a:rPr>
              <a:t>General</a:t>
            </a:r>
            <a:r>
              <a:rPr lang="ru-RU" sz="1500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r>
              <a:rPr lang="ru-RU" sz="1500" dirty="0" err="1" smtClean="0">
                <a:solidFill>
                  <a:srgbClr val="333399"/>
                </a:solidFill>
                <a:latin typeface="Arial" charset="0"/>
                <a:cs typeface="Arial" charset="0"/>
              </a:rPr>
              <a:t>Rate</a:t>
            </a:r>
            <a:r>
              <a:rPr lang="ru-RU" sz="1500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r>
              <a:rPr lang="ru-RU" sz="1500" dirty="0" err="1" smtClean="0">
                <a:solidFill>
                  <a:srgbClr val="333399"/>
                </a:solidFill>
                <a:latin typeface="Arial" charset="0"/>
                <a:cs typeface="Arial" charset="0"/>
              </a:rPr>
              <a:t>Increase</a:t>
            </a:r>
            <a:r>
              <a:rPr lang="ru-RU" sz="1500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, GRI) публиковалась на интернет-сайте одного из перевозчиков, после чего остальные участники рынка устанавливали такие же надбавки. </a:t>
            </a:r>
            <a:endParaRPr lang="ru-RU" sz="1500" dirty="0">
              <a:solidFill>
                <a:srgbClr val="333399"/>
              </a:solidFill>
              <a:latin typeface="Arial" charset="0"/>
              <a:cs typeface="Arial" charset="0"/>
            </a:endParaRPr>
          </a:p>
        </p:txBody>
      </p:sp>
      <p:sp>
        <p:nvSpPr>
          <p:cNvPr id="73731" name="Заголовок 1"/>
          <p:cNvSpPr txBox="1">
            <a:spLocks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ts val="2200"/>
              </a:lnSpc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Картель. Поддержание цен</a:t>
            </a:r>
            <a:endParaRPr lang="ru-RU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988" y="771550"/>
            <a:ext cx="669942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850" b="1" dirty="0" smtClean="0">
                <a:solidFill>
                  <a:srgbClr val="FF0000"/>
                </a:solidFill>
                <a:latin typeface="+mn-lt"/>
              </a:rPr>
              <a:t>Крупнейшие международные контейнерные перевозчики устанавливали и поддерживали высокие цены на фрахт</a:t>
            </a:r>
            <a:endParaRPr lang="ru-RU" altLang="ru-RU" sz="185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995187" y="4927828"/>
            <a:ext cx="2133600" cy="228600"/>
          </a:xfrm>
        </p:spPr>
        <p:txBody>
          <a:bodyPr/>
          <a:lstStyle/>
          <a:p>
            <a:pPr>
              <a:defRPr/>
            </a:pPr>
            <a:fld id="{9C0B33A0-2D83-4904-8E04-062BF1EF93B9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0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1" y="1761660"/>
            <a:ext cx="6192837" cy="2308324"/>
          </a:xfrm>
          <a:prstGeom prst="rect">
            <a:avLst/>
          </a:prstGeom>
          <a:ln cmpd="sng"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Aft>
                <a:spcPts val="1500"/>
              </a:spcAft>
              <a:defRPr/>
            </a:pPr>
            <a:r>
              <a:rPr lang="ru-RU" sz="3600" b="1" i="1" dirty="0">
                <a:solidFill>
                  <a:srgbClr val="333399"/>
                </a:solidFill>
                <a:latin typeface="+mn-lt"/>
                <a:ea typeface="Calibri" pitchFamily="34" charset="0"/>
                <a:cs typeface="Times New Roman" pitchFamily="18" charset="0"/>
              </a:rPr>
              <a:t>Свобода конкуренции и эффективная защита предпринимательства ради будущего России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51470"/>
            <a:ext cx="8964612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lnSpc>
                <a:spcPts val="2200"/>
              </a:lnSpc>
              <a:buSzPct val="45000"/>
              <a:defRPr/>
            </a:pPr>
            <a:r>
              <a:rPr lang="ru-RU" sz="2800" b="1" dirty="0" smtClean="0">
                <a:solidFill>
                  <a:srgbClr val="FFFFFF"/>
                </a:solidFill>
                <a:latin typeface="+mj-lt"/>
                <a:cs typeface="ＭＳ Ｐゴシック" charset="-128"/>
              </a:rPr>
              <a:t>Миссия ФАС России</a:t>
            </a:r>
            <a:endParaRPr lang="en-US" sz="2800" b="1" dirty="0" smtClean="0">
              <a:solidFill>
                <a:srgbClr val="FFFFFF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31572"/>
            <a:ext cx="1868488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62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-1980727" y="121127"/>
            <a:ext cx="10958834" cy="282129"/>
          </a:xfrm>
        </p:spPr>
        <p:txBody>
          <a:bodyPr wrap="square" lIns="0" tIns="0" rIns="0" bIns="0" rtlCol="0">
            <a:spAutoFit/>
          </a:bodyPr>
          <a:lstStyle/>
          <a:p>
            <a:pPr marL="2828290" algn="r">
              <a:lnSpc>
                <a:spcPts val="2200"/>
              </a:lnSpc>
              <a:buSzPct val="45000"/>
              <a:defRPr/>
            </a:pPr>
            <a:r>
              <a:rPr lang="ru-RU" sz="2800" b="1" dirty="0" smtClean="0">
                <a:solidFill>
                  <a:srgbClr val="FFFFFF"/>
                </a:solidFill>
                <a:ea typeface="ＭＳ Ｐゴシック" pitchFamily="34" charset="-128"/>
              </a:rPr>
              <a:t>«Цифровые» картели</a:t>
            </a:r>
            <a:endParaRPr sz="28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323528" y="788122"/>
            <a:ext cx="8506765" cy="41036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spcBef>
                <a:spcPts val="800"/>
              </a:spcBef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</a:rPr>
              <a:t>Новейшие технологии используются и для организации картельных сговоров:</a:t>
            </a:r>
          </a:p>
          <a:p>
            <a:pPr algn="just">
              <a:spcBef>
                <a:spcPts val="800"/>
              </a:spcBef>
              <a:defRPr/>
            </a:pPr>
            <a:r>
              <a:rPr lang="ru-RU" altLang="ru-RU" sz="1600" b="1" dirty="0" smtClean="0">
                <a:solidFill>
                  <a:schemeClr val="accent2"/>
                </a:solidFill>
                <a:latin typeface="Arial" pitchFamily="34" charset="0"/>
              </a:rPr>
              <a:t>Пример 1:</a:t>
            </a:r>
          </a:p>
          <a:p>
            <a:pPr algn="just">
              <a:spcBef>
                <a:spcPts val="800"/>
              </a:spcBef>
              <a:defRPr/>
            </a:pPr>
            <a:r>
              <a:rPr lang="ru-RU" altLang="ru-RU" sz="1600" dirty="0" smtClean="0">
                <a:solidFill>
                  <a:schemeClr val="accent2"/>
                </a:solidFill>
                <a:latin typeface="Arial" pitchFamily="34" charset="0"/>
              </a:rPr>
              <a:t>В Мурманске раскрыт сговор на торгах при помощи ценовых роботов. Нарушители </a:t>
            </a:r>
            <a:r>
              <a:rPr lang="ru-RU" altLang="ru-RU" sz="1600" dirty="0">
                <a:solidFill>
                  <a:schemeClr val="accent2"/>
                </a:solidFill>
                <a:latin typeface="Arial" pitchFamily="34" charset="0"/>
              </a:rPr>
              <a:t>программировали своих аукционных </a:t>
            </a:r>
            <a:r>
              <a:rPr lang="ru-RU" altLang="ru-RU" sz="1600" dirty="0" smtClean="0">
                <a:solidFill>
                  <a:schemeClr val="accent2"/>
                </a:solidFill>
                <a:latin typeface="Arial" pitchFamily="34" charset="0"/>
              </a:rPr>
              <a:t>роботов </a:t>
            </a:r>
            <a:r>
              <a:rPr lang="ru-RU" altLang="ru-RU" sz="1600" dirty="0">
                <a:solidFill>
                  <a:schemeClr val="accent2"/>
                </a:solidFill>
                <a:latin typeface="Arial" pitchFamily="34" charset="0"/>
              </a:rPr>
              <a:t>на минимальное снижение от начальной цены. При создании аукционных роботов </a:t>
            </a:r>
            <a:r>
              <a:rPr lang="ru-RU" altLang="ru-RU" sz="1600" dirty="0" smtClean="0">
                <a:solidFill>
                  <a:schemeClr val="accent2"/>
                </a:solidFill>
                <a:latin typeface="Arial" pitchFamily="34" charset="0"/>
              </a:rPr>
              <a:t>две компании-виновники программировали </a:t>
            </a:r>
            <a:r>
              <a:rPr lang="ru-RU" altLang="ru-RU" sz="1600" dirty="0">
                <a:solidFill>
                  <a:schemeClr val="accent2"/>
                </a:solidFill>
                <a:latin typeface="Arial" pitchFamily="34" charset="0"/>
              </a:rPr>
              <a:t>для них лимиты снижения в диапазоне от 0,5% до 1% от начальной цены контракта, в зависимости от того, кто из них должен выиграть аукцион.</a:t>
            </a:r>
          </a:p>
          <a:p>
            <a:pPr algn="just">
              <a:spcBef>
                <a:spcPts val="800"/>
              </a:spcBef>
              <a:defRPr/>
            </a:pPr>
            <a:r>
              <a:rPr lang="ru-RU" altLang="ru-RU" sz="1600" b="1" dirty="0" smtClean="0">
                <a:solidFill>
                  <a:schemeClr val="accent2"/>
                </a:solidFill>
                <a:latin typeface="Arial" pitchFamily="34" charset="0"/>
              </a:rPr>
              <a:t>Пример 2:</a:t>
            </a:r>
            <a:endParaRPr lang="ru-RU" altLang="ru-RU" sz="1600" b="1" dirty="0">
              <a:solidFill>
                <a:schemeClr val="accent2"/>
              </a:solidFill>
              <a:latin typeface="Arial" pitchFamily="34" charset="0"/>
            </a:endParaRPr>
          </a:p>
          <a:p>
            <a:pPr algn="just">
              <a:spcBef>
                <a:spcPts val="800"/>
              </a:spcBef>
              <a:defRPr/>
            </a:pPr>
            <a:r>
              <a:rPr lang="ru-RU" altLang="ru-RU" sz="1600" dirty="0" smtClean="0">
                <a:solidFill>
                  <a:schemeClr val="accent2"/>
                </a:solidFill>
                <a:latin typeface="Arial" pitchFamily="34" charset="0"/>
              </a:rPr>
              <a:t>Возбуждено дело в отношении компании </a:t>
            </a:r>
            <a:r>
              <a:rPr lang="en-US" altLang="ru-RU" sz="1600" dirty="0" smtClean="0">
                <a:solidFill>
                  <a:schemeClr val="accent2"/>
                </a:solidFill>
                <a:latin typeface="Arial" pitchFamily="34" charset="0"/>
              </a:rPr>
              <a:t>LG </a:t>
            </a:r>
            <a:r>
              <a:rPr lang="ru-RU" altLang="ru-RU" sz="1600" dirty="0" smtClean="0">
                <a:solidFill>
                  <a:schemeClr val="accent2"/>
                </a:solidFill>
                <a:latin typeface="Arial" pitchFamily="34" charset="0"/>
              </a:rPr>
              <a:t>по </a:t>
            </a:r>
            <a:r>
              <a:rPr lang="ru-RU" altLang="ru-RU" sz="1600" dirty="0">
                <a:solidFill>
                  <a:schemeClr val="accent2"/>
                </a:solidFill>
                <a:latin typeface="Arial" pitchFamily="34" charset="0"/>
              </a:rPr>
              <a:t>подозрению в нарушении антимонопольного законодательства программами-роботами, которые </a:t>
            </a:r>
            <a:r>
              <a:rPr lang="ru-RU" altLang="ru-RU" sz="1600" dirty="0" err="1">
                <a:solidFill>
                  <a:schemeClr val="accent2"/>
                </a:solidFill>
                <a:latin typeface="Arial" pitchFamily="34" charset="0"/>
              </a:rPr>
              <a:t>мониторили</a:t>
            </a:r>
            <a:r>
              <a:rPr lang="ru-RU" altLang="ru-RU" sz="1600" dirty="0">
                <a:solidFill>
                  <a:schemeClr val="accent2"/>
                </a:solidFill>
                <a:latin typeface="Arial" pitchFamily="34" charset="0"/>
              </a:rPr>
              <a:t> цены конкурентов и устанавливали такие же цены на </a:t>
            </a:r>
            <a:r>
              <a:rPr lang="ru-RU" altLang="ru-RU" sz="1600" dirty="0" smtClean="0">
                <a:solidFill>
                  <a:schemeClr val="accent2"/>
                </a:solidFill>
                <a:latin typeface="Arial" pitchFamily="34" charset="0"/>
              </a:rPr>
              <a:t>продукцию своей </a:t>
            </a:r>
            <a:r>
              <a:rPr lang="ru-RU" altLang="ru-RU" sz="1600" dirty="0">
                <a:solidFill>
                  <a:schemeClr val="accent2"/>
                </a:solidFill>
                <a:latin typeface="Arial" pitchFamily="34" charset="0"/>
              </a:rPr>
              <a:t>компании. Потенциальный картель здесь происходит автоматическим образом без прямого участия человека</a:t>
            </a:r>
            <a:r>
              <a:rPr lang="ru-RU" altLang="ru-RU" sz="1600" dirty="0" smtClean="0">
                <a:solidFill>
                  <a:schemeClr val="accent2"/>
                </a:solidFill>
                <a:latin typeface="Arial" pitchFamily="34" charset="0"/>
              </a:rPr>
              <a:t>.</a:t>
            </a:r>
            <a:endParaRPr lang="ru-RU" altLang="ru-RU" sz="1600" dirty="0">
              <a:solidFill>
                <a:schemeClr val="accent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3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D0D2-3C64-45B6-84FD-7ACBEA177339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-1836712" y="87475"/>
            <a:ext cx="10931881" cy="5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marL="2828290" algn="r">
              <a:lnSpc>
                <a:spcPts val="2200"/>
              </a:lnSpc>
              <a:buSzPct val="45000"/>
              <a:buFont typeface="StarSymbol"/>
              <a:buNone/>
              <a:defRPr/>
            </a:pPr>
            <a:r>
              <a:rPr lang="ru-RU" sz="2800" b="1" dirty="0">
                <a:solidFill>
                  <a:srgbClr val="FFFFFF"/>
                </a:solidFill>
                <a:ea typeface="ＭＳ Ｐゴシック" pitchFamily="34" charset="-128"/>
              </a:rPr>
              <a:t>Ограничительные деловые практики ТНК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8004" y="789552"/>
            <a:ext cx="5889490" cy="11404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ru-RU" sz="2200" b="1" kern="0" dirty="0" smtClean="0">
                <a:solidFill>
                  <a:srgbClr val="FF0000"/>
                </a:solidFill>
              </a:rPr>
              <a:t>Наблюдается глобальная тенденция применения ограничительных деловых практик крупными транснациональными корпорациями</a:t>
            </a:r>
            <a:endParaRPr lang="ru-RU" sz="2200" b="1" kern="0" dirty="0">
              <a:solidFill>
                <a:srgbClr val="FF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8004" y="2201199"/>
            <a:ext cx="8865976" cy="311315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ru-RU" sz="1600" kern="0" dirty="0" smtClean="0"/>
              <a:t>В целях борьбы с такими практиками: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kern="0" dirty="0" smtClean="0"/>
              <a:t>Организована работа по созданию Совместного проектного офиса БРИКС в Москве на базе Инновационного центра «Сколково», который будет осуществлять координацию и аналитическую поддержку совместных расследований конкурентных ведомств стран БРИКС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kern="0" dirty="0"/>
              <a:t>ФАС России разработала проект международной Конвенции по борьбе с картелями. В настоящее время проект обсуждается на площадках ЕАЭС и </a:t>
            </a:r>
            <a:r>
              <a:rPr lang="ru-RU" sz="1600" kern="0" dirty="0" smtClean="0"/>
              <a:t>СНГ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kern="0" dirty="0"/>
              <a:t>ФАС России </a:t>
            </a:r>
            <a:r>
              <a:rPr lang="ru-RU" sz="1600" kern="0" dirty="0" smtClean="0"/>
              <a:t>разработала Инструментарий </a:t>
            </a:r>
            <a:r>
              <a:rPr lang="ru-RU" sz="1600" kern="0" dirty="0"/>
              <a:t>по международному сотрудничеству конкурентных ведомств по противодействию ограничительным деловым практикам ТНК и трансграничным нарушениям правил </a:t>
            </a:r>
            <a:r>
              <a:rPr lang="ru-RU" sz="1600" kern="0" dirty="0" smtClean="0"/>
              <a:t>конкуренции и представила его в ООН.</a:t>
            </a:r>
            <a:endParaRPr lang="ru-RU" sz="1600" kern="0" dirty="0"/>
          </a:p>
          <a:p>
            <a:pPr algn="just">
              <a:buFont typeface="Wingdings" panose="05000000000000000000" pitchFamily="2" charset="2"/>
              <a:buChar char="Ø"/>
            </a:pPr>
            <a:endParaRPr lang="ru-RU" sz="1900" kern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97564"/>
            <a:ext cx="2595106" cy="130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9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59532" y="990088"/>
            <a:ext cx="8554550" cy="3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ru-RU" sz="4320" b="1" dirty="0">
                <a:solidFill>
                  <a:srgbClr val="006876"/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ru-RU" altLang="ru-RU" sz="3960" b="1" dirty="0">
                <a:solidFill>
                  <a:srgbClr val="006876"/>
                </a:solidFill>
                <a:latin typeface="+mj-lt"/>
                <a:cs typeface="Arial" panose="020B0604020202020204" pitchFamily="34" charset="0"/>
              </a:rPr>
              <a:t>пасибо</a:t>
            </a:r>
            <a:r>
              <a:rPr lang="ru-RU" altLang="ru-RU" sz="4320" b="1" dirty="0">
                <a:solidFill>
                  <a:srgbClr val="006876"/>
                </a:solidFill>
                <a:latin typeface="+mj-lt"/>
                <a:cs typeface="Arial" panose="020B0604020202020204" pitchFamily="34" charset="0"/>
              </a:rPr>
              <a:t> за внимание</a:t>
            </a:r>
            <a:r>
              <a:rPr lang="ru-RU" altLang="ru-RU" sz="4320" b="1" dirty="0">
                <a:solidFill>
                  <a:srgbClr val="00687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274684" y="1534836"/>
            <a:ext cx="3297317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60" dirty="0">
                <a:solidFill>
                  <a:srgbClr val="006876"/>
                </a:solidFill>
                <a:latin typeface="Trebuchet MS" panose="020B0603020202020204" pitchFamily="34" charset="0"/>
              </a:rPr>
              <a:t>www.fas.gov.ru</a:t>
            </a:r>
          </a:p>
          <a:p>
            <a:r>
              <a:rPr lang="en-US" sz="1260" dirty="0">
                <a:solidFill>
                  <a:srgbClr val="006876"/>
                </a:solidFill>
                <a:latin typeface="Trebuchet MS" panose="020B0603020202020204" pitchFamily="34" charset="0"/>
              </a:rPr>
              <a:t>en.fas.gov.ru</a:t>
            </a:r>
          </a:p>
          <a:p>
            <a:r>
              <a:rPr lang="en-US" sz="1260" dirty="0">
                <a:solidFill>
                  <a:srgbClr val="006876"/>
                </a:solidFill>
                <a:latin typeface="Trebuchet MS" panose="020B0603020202020204" pitchFamily="34" charset="0"/>
              </a:rPr>
              <a:t>anticartel.ru</a:t>
            </a: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1274684" y="2710793"/>
            <a:ext cx="1955751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60" dirty="0">
                <a:solidFill>
                  <a:srgbClr val="006876"/>
                </a:solidFill>
                <a:latin typeface="Trebuchet MS" panose="020B0603020202020204" pitchFamily="34" charset="0"/>
              </a:rPr>
              <a:t>@</a:t>
            </a:r>
            <a:r>
              <a:rPr lang="en-US" sz="1260" dirty="0" err="1">
                <a:solidFill>
                  <a:srgbClr val="006876"/>
                </a:solidFill>
                <a:latin typeface="Trebuchet MS" panose="020B0603020202020204" pitchFamily="34" charset="0"/>
              </a:rPr>
              <a:t>rus.fas</a:t>
            </a:r>
            <a:endParaRPr lang="en-US" sz="1260" dirty="0">
              <a:solidFill>
                <a:srgbClr val="006876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1278509" y="4033593"/>
            <a:ext cx="2386191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60" dirty="0" err="1">
                <a:solidFill>
                  <a:srgbClr val="006876"/>
                </a:solidFill>
                <a:latin typeface="Trebuchet MS" panose="020B0603020202020204" pitchFamily="34" charset="0"/>
              </a:rPr>
              <a:t>rus_fas</a:t>
            </a:r>
            <a:endParaRPr lang="en-US" sz="1260" dirty="0">
              <a:solidFill>
                <a:srgbClr val="006876"/>
              </a:solidFill>
              <a:latin typeface="Trebuchet MS" panose="020B0603020202020204" pitchFamily="34" charset="0"/>
            </a:endParaRPr>
          </a:p>
          <a:p>
            <a:r>
              <a:rPr lang="en-US" sz="1260" dirty="0" err="1">
                <a:solidFill>
                  <a:srgbClr val="006876"/>
                </a:solidFill>
                <a:latin typeface="Trebuchet MS" panose="020B0603020202020204" pitchFamily="34" charset="0"/>
              </a:rPr>
              <a:t>fas_rf</a:t>
            </a:r>
            <a:r>
              <a:rPr lang="en-US" sz="1260" dirty="0">
                <a:solidFill>
                  <a:srgbClr val="006876"/>
                </a:solidFill>
                <a:latin typeface="Trebuchet MS" panose="020B0603020202020204" pitchFamily="34" charset="0"/>
              </a:rPr>
              <a:t> </a:t>
            </a:r>
            <a:r>
              <a:rPr lang="en-US" sz="1620" dirty="0">
                <a:solidFill>
                  <a:srgbClr val="006876"/>
                </a:solidFill>
                <a:latin typeface="Trebuchet MS" panose="020B0603020202020204" pitchFamily="34" charset="0"/>
              </a:rPr>
              <a:t>(</a:t>
            </a:r>
            <a:r>
              <a:rPr lang="en-US" sz="1620" dirty="0" err="1">
                <a:solidFill>
                  <a:srgbClr val="006876"/>
                </a:solidFill>
                <a:latin typeface="Trebuchet MS" panose="020B0603020202020204" pitchFamily="34" charset="0"/>
              </a:rPr>
              <a:t>english</a:t>
            </a:r>
            <a:r>
              <a:rPr lang="en-US" sz="1620" dirty="0">
                <a:solidFill>
                  <a:srgbClr val="006876"/>
                </a:solidFill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278510" y="3450327"/>
            <a:ext cx="1258235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60" dirty="0" err="1">
                <a:solidFill>
                  <a:srgbClr val="006876"/>
                </a:solidFill>
                <a:latin typeface="Trebuchet MS" panose="020B0603020202020204" pitchFamily="34" charset="0"/>
              </a:rPr>
              <a:t>fas_rus</a:t>
            </a:r>
            <a:endParaRPr lang="ru-RU" sz="1260" dirty="0">
              <a:solidFill>
                <a:srgbClr val="006876"/>
              </a:solidFill>
              <a:latin typeface="Trebuchet MS" panose="020B0603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76" y="3407700"/>
            <a:ext cx="881487" cy="5874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7" y="4228014"/>
            <a:ext cx="528207" cy="528207"/>
          </a:xfrm>
          <a:prstGeom prst="rect">
            <a:avLst/>
          </a:prstGeom>
        </p:spPr>
      </p:pic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5590464" y="3450327"/>
            <a:ext cx="1624005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60" dirty="0" err="1">
                <a:solidFill>
                  <a:srgbClr val="006876"/>
                </a:solidFill>
                <a:latin typeface="Trebuchet MS" panose="020B0603020202020204" pitchFamily="34" charset="0"/>
              </a:rPr>
              <a:t>fas_time</a:t>
            </a:r>
            <a:endParaRPr lang="en-US" sz="1260" dirty="0">
              <a:solidFill>
                <a:srgbClr val="006876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5599698" y="1995637"/>
            <a:ext cx="1153329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60" dirty="0" err="1">
                <a:solidFill>
                  <a:srgbClr val="006876"/>
                </a:solidFill>
                <a:latin typeface="Trebuchet MS" panose="020B0603020202020204" pitchFamily="34" charset="0"/>
              </a:rPr>
              <a:t>FASvideoTube</a:t>
            </a:r>
            <a:endParaRPr lang="ru-RU" sz="1260" dirty="0">
              <a:solidFill>
                <a:srgbClr val="006876"/>
              </a:solidFill>
              <a:latin typeface="Trebuchet MS" panose="020B0603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65" y="3502565"/>
            <a:ext cx="527176" cy="527176"/>
          </a:xfrm>
          <a:prstGeom prst="rect">
            <a:avLst/>
          </a:prstGeom>
        </p:spPr>
      </p:pic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5590464" y="2672641"/>
            <a:ext cx="1748023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60" dirty="0">
                <a:solidFill>
                  <a:srgbClr val="006876"/>
                </a:solidFill>
                <a:latin typeface="Trebuchet MS" panose="020B0603020202020204" pitchFamily="34" charset="0"/>
              </a:rPr>
              <a:t>FAS Russia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04" y="2725923"/>
            <a:ext cx="517737" cy="53341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05" y="1959762"/>
            <a:ext cx="522937" cy="52293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10" y="1640541"/>
            <a:ext cx="753113" cy="8252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04" y="4191931"/>
            <a:ext cx="538394" cy="573272"/>
          </a:xfrm>
          <a:prstGeom prst="rect">
            <a:avLst/>
          </a:prstGeom>
        </p:spPr>
      </p:pic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5596061" y="4241871"/>
            <a:ext cx="1748023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60" dirty="0" err="1">
                <a:solidFill>
                  <a:srgbClr val="006876"/>
                </a:solidFill>
                <a:latin typeface="Trebuchet MS" panose="020B0603020202020204" pitchFamily="34" charset="0"/>
              </a:rPr>
              <a:t>fasrussia</a:t>
            </a:r>
            <a:endParaRPr lang="en-US" sz="1260" dirty="0">
              <a:solidFill>
                <a:srgbClr val="006876"/>
              </a:solidFill>
              <a:latin typeface="Trebuchet MS" panose="020B0603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49" y="2688456"/>
            <a:ext cx="541038" cy="56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6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>
          <a:xfrm>
            <a:off x="3473" y="75273"/>
            <a:ext cx="9144000" cy="410765"/>
          </a:xfrm>
        </p:spPr>
        <p:txBody>
          <a:bodyPr lIns="90000" tIns="45000" rIns="90000" bIns="45000" anchor="t"/>
          <a:lstStyle/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800" b="1" dirty="0" smtClean="0">
                <a:solidFill>
                  <a:srgbClr val="FFFFFF"/>
                </a:solidFill>
                <a:ea typeface="ＭＳ Ｐゴシック" pitchFamily="34" charset="-128"/>
              </a:rPr>
              <a:t>От Калининграда до Камчатки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546"/>
            <a:ext cx="9045278" cy="39500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2355726"/>
            <a:ext cx="7776542" cy="1080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5560">
            <a:noFill/>
            <a:prstDash val="solid"/>
          </a:ln>
        </p:spPr>
        <p:txBody>
          <a:bodyPr compatLnSpc="0"/>
          <a:lstStyle/>
          <a:p>
            <a:pPr algn="ctr">
              <a:spcBef>
                <a:spcPts val="0"/>
              </a:spcBef>
              <a:spcAft>
                <a:spcPts val="0"/>
              </a:spcAft>
              <a:defRPr sz="1800"/>
            </a:pPr>
            <a:r>
              <a:rPr lang="ru-RU" sz="2600" b="1" dirty="0" smtClean="0">
                <a:solidFill>
                  <a:schemeClr val="bg1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ФАС России имеет региональные отделения в 8</a:t>
            </a:r>
            <a:r>
              <a:rPr lang="ru-RU" sz="2600" b="1" dirty="0">
                <a:solidFill>
                  <a:schemeClr val="bg1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5</a:t>
            </a:r>
            <a:r>
              <a:rPr lang="ru-RU" sz="2600" b="1" dirty="0" smtClean="0">
                <a:solidFill>
                  <a:schemeClr val="bg1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субъектах РФ</a:t>
            </a:r>
            <a:endParaRPr lang="ru-RU" sz="2600" b="1" dirty="0">
              <a:solidFill>
                <a:schemeClr val="bg1"/>
              </a:solidFill>
              <a:latin typeface="Arial" pitchFamily="18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973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>
          <a:xfrm>
            <a:off x="-1538" y="51470"/>
            <a:ext cx="9144000" cy="410765"/>
          </a:xfrm>
        </p:spPr>
        <p:txBody>
          <a:bodyPr lIns="90000" tIns="45000" rIns="90000" bIns="45000" anchor="t"/>
          <a:lstStyle/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800" b="1" dirty="0" smtClean="0">
                <a:solidFill>
                  <a:srgbClr val="FFFFFF"/>
                </a:solidFill>
                <a:ea typeface="ＭＳ Ｐゴシック" pitchFamily="34" charset="-128"/>
              </a:rPr>
              <a:t>Полномочия ФАС России</a:t>
            </a:r>
          </a:p>
        </p:txBody>
      </p:sp>
      <p:sp>
        <p:nvSpPr>
          <p:cNvPr id="4099" name="Rectangle 4"/>
          <p:cNvSpPr>
            <a:spLocks noGrp="1"/>
          </p:cNvSpPr>
          <p:nvPr>
            <p:ph type="body" idx="4294967295"/>
          </p:nvPr>
        </p:nvSpPr>
        <p:spPr>
          <a:xfrm>
            <a:off x="2699793" y="789552"/>
            <a:ext cx="6192689" cy="2615804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600"/>
              </a:spcAft>
              <a:buSzPct val="45000"/>
              <a:buFont typeface="StarSymbol"/>
              <a:buNone/>
              <a:defRPr/>
            </a:pPr>
            <a:r>
              <a:rPr lang="ru-RU" sz="2000" b="1" dirty="0">
                <a:ea typeface="ＭＳ Ｐゴシック" pitchFamily="34" charset="-128"/>
                <a:cs typeface="Mangal" pitchFamily="18" charset="0"/>
              </a:rPr>
              <a:t> </a:t>
            </a:r>
            <a:r>
              <a:rPr lang="ru-RU" sz="2000" b="1" dirty="0" smtClean="0">
                <a:ea typeface="ＭＳ Ｐゴシック" pitchFamily="34" charset="-128"/>
                <a:cs typeface="Mangal" pitchFamily="18" charset="0"/>
              </a:rPr>
              <a:t>    </a:t>
            </a:r>
            <a:r>
              <a:rPr lang="ru-RU" sz="2000" b="1" u="sng" dirty="0" smtClean="0">
                <a:ea typeface="ＭＳ Ｐゴシック" pitchFamily="34" charset="-128"/>
                <a:cs typeface="Mangal" pitchFamily="18" charset="0"/>
              </a:rPr>
              <a:t>ФАС России осуществляет контроль за:</a:t>
            </a:r>
          </a:p>
          <a:p>
            <a:pPr>
              <a:spcBef>
                <a:spcPct val="0"/>
              </a:spcBef>
              <a:spcAft>
                <a:spcPts val="600"/>
              </a:spcAft>
              <a:buSzPct val="45000"/>
              <a:buFont typeface="Wingdings" pitchFamily="2" charset="2"/>
              <a:buChar char="ü"/>
              <a:defRPr/>
            </a:pPr>
            <a:r>
              <a:rPr lang="ru-RU" sz="1500" dirty="0" smtClean="0">
                <a:ea typeface="ＭＳ Ｐゴシック" pitchFamily="34" charset="-128"/>
                <a:cs typeface="Mangal" pitchFamily="18" charset="0"/>
              </a:rPr>
              <a:t>соблюдением антимонопольного </a:t>
            </a:r>
            <a:r>
              <a:rPr lang="ru-RU" sz="1500" dirty="0">
                <a:ea typeface="ＭＳ Ｐゴシック" pitchFamily="34" charset="-128"/>
                <a:cs typeface="Mangal" pitchFamily="18" charset="0"/>
              </a:rPr>
              <a:t>законодательства (защита конкуренции);</a:t>
            </a:r>
          </a:p>
          <a:p>
            <a:pPr>
              <a:spcBef>
                <a:spcPct val="0"/>
              </a:spcBef>
              <a:spcAft>
                <a:spcPts val="600"/>
              </a:spcAft>
              <a:buSzPct val="45000"/>
              <a:buFont typeface="Wingdings" pitchFamily="2" charset="2"/>
              <a:buChar char="ü"/>
              <a:defRPr/>
            </a:pPr>
            <a:r>
              <a:rPr lang="ru-RU" sz="1500" dirty="0" smtClean="0">
                <a:ea typeface="ＭＳ Ｐゴシック" pitchFamily="34" charset="-128"/>
                <a:cs typeface="Mangal" pitchFamily="18" charset="0"/>
              </a:rPr>
              <a:t>осуществлением государственных </a:t>
            </a:r>
            <a:r>
              <a:rPr lang="ru-RU" sz="1500" dirty="0">
                <a:ea typeface="ＭＳ Ｐゴシック" pitchFamily="34" charset="-128"/>
                <a:cs typeface="Mangal" pitchFamily="18" charset="0"/>
              </a:rPr>
              <a:t>закупок;</a:t>
            </a:r>
          </a:p>
          <a:p>
            <a:pPr>
              <a:spcBef>
                <a:spcPct val="0"/>
              </a:spcBef>
              <a:spcAft>
                <a:spcPts val="600"/>
              </a:spcAft>
              <a:buSzPct val="45000"/>
              <a:buFont typeface="Wingdings" pitchFamily="2" charset="2"/>
              <a:buChar char="ü"/>
              <a:defRPr/>
            </a:pPr>
            <a:r>
              <a:rPr lang="ru-RU" sz="1500" dirty="0" smtClean="0">
                <a:ea typeface="ＭＳ Ｐゴシック" pitchFamily="34" charset="-128"/>
                <a:cs typeface="Mangal" pitchFamily="18" charset="0"/>
              </a:rPr>
              <a:t>деятельностью естественных </a:t>
            </a:r>
            <a:r>
              <a:rPr lang="ru-RU" sz="1500" dirty="0">
                <a:ea typeface="ＭＳ Ｐゴシック" pitchFamily="34" charset="-128"/>
                <a:cs typeface="Mangal" pitchFamily="18" charset="0"/>
              </a:rPr>
              <a:t>монополий</a:t>
            </a:r>
            <a:r>
              <a:rPr lang="ru-RU" sz="1500" dirty="0" smtClean="0">
                <a:ea typeface="ＭＳ Ｐゴシック" pitchFamily="34" charset="-128"/>
                <a:cs typeface="Mangal" pitchFamily="18" charset="0"/>
              </a:rPr>
              <a:t>;</a:t>
            </a:r>
          </a:p>
          <a:p>
            <a:pPr>
              <a:spcBef>
                <a:spcPct val="0"/>
              </a:spcBef>
              <a:spcAft>
                <a:spcPts val="600"/>
              </a:spcAft>
              <a:buSzPct val="45000"/>
              <a:buFont typeface="Wingdings" pitchFamily="2" charset="2"/>
              <a:buChar char="ü"/>
              <a:defRPr/>
            </a:pPr>
            <a:r>
              <a:rPr lang="ru-RU" sz="1500" dirty="0" err="1">
                <a:ea typeface="ＭＳ Ｐゴシック" pitchFamily="34" charset="-128"/>
                <a:cs typeface="Mangal" pitchFamily="18" charset="0"/>
              </a:rPr>
              <a:t>а</a:t>
            </a:r>
            <a:r>
              <a:rPr lang="ru-RU" sz="1500" dirty="0" err="1" smtClean="0">
                <a:ea typeface="ＭＳ Ｐゴシック" pitchFamily="34" charset="-128"/>
                <a:cs typeface="Mangal" pitchFamily="18" charset="0"/>
              </a:rPr>
              <a:t>нтиконкурентными</a:t>
            </a:r>
            <a:r>
              <a:rPr lang="ru-RU" sz="1500" dirty="0" smtClean="0">
                <a:ea typeface="ＭＳ Ｐゴシック" pitchFamily="34" charset="-128"/>
                <a:cs typeface="Mangal" pitchFamily="18" charset="0"/>
              </a:rPr>
              <a:t> действиями органов власти</a:t>
            </a:r>
            <a:endParaRPr lang="ru-RU" sz="1500" dirty="0">
              <a:ea typeface="ＭＳ Ｐゴシック" pitchFamily="34" charset="-128"/>
              <a:cs typeface="Mangal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SzPct val="45000"/>
              <a:buFont typeface="Wingdings" pitchFamily="2" charset="2"/>
              <a:buChar char="ü"/>
              <a:defRPr/>
            </a:pPr>
            <a:r>
              <a:rPr lang="ru-RU" sz="1500" dirty="0" smtClean="0">
                <a:ea typeface="ＭＳ Ｐゴシック" pitchFamily="34" charset="-128"/>
                <a:cs typeface="Mangal" pitchFamily="18" charset="0"/>
              </a:rPr>
              <a:t>распределением на </a:t>
            </a:r>
            <a:r>
              <a:rPr lang="ru-RU" sz="1500" dirty="0">
                <a:ea typeface="ＭＳ Ｐゴシック" pitchFamily="34" charset="-128"/>
                <a:cs typeface="Mangal" pitchFamily="18" charset="0"/>
              </a:rPr>
              <a:t>конкурентной основе собственности, </a:t>
            </a:r>
            <a:r>
              <a:rPr lang="ru-RU" sz="1500" dirty="0" smtClean="0">
                <a:ea typeface="ＭＳ Ｐゴシック" pitchFamily="34" charset="-128"/>
                <a:cs typeface="Mangal" pitchFamily="18" charset="0"/>
              </a:rPr>
              <a:t>природных ресурсов (земля, недра, леса, биоресурсы и т.д.), прав;</a:t>
            </a:r>
          </a:p>
          <a:p>
            <a:pPr>
              <a:spcBef>
                <a:spcPct val="0"/>
              </a:spcBef>
              <a:spcAft>
                <a:spcPts val="600"/>
              </a:spcAft>
              <a:buSzPct val="45000"/>
              <a:buFont typeface="Wingdings" pitchFamily="2" charset="2"/>
              <a:buChar char="ü"/>
              <a:defRPr/>
            </a:pPr>
            <a:r>
              <a:rPr lang="ru-RU" sz="1500" dirty="0" smtClean="0">
                <a:ea typeface="ＭＳ Ｐゴシック" pitchFamily="34" charset="-128"/>
                <a:cs typeface="Mangal" pitchFamily="18" charset="0"/>
              </a:rPr>
              <a:t>соблюдением законодательства </a:t>
            </a:r>
            <a:r>
              <a:rPr lang="ru-RU" sz="1500" dirty="0">
                <a:ea typeface="ＭＳ Ｐゴシック" pitchFamily="34" charset="-128"/>
                <a:cs typeface="Mangal" pitchFamily="18" charset="0"/>
              </a:rPr>
              <a:t>в сфере </a:t>
            </a:r>
            <a:r>
              <a:rPr lang="ru-RU" sz="1500" dirty="0" smtClean="0">
                <a:ea typeface="ＭＳ Ｐゴシック" pitchFamily="34" charset="-128"/>
                <a:cs typeface="Mangal" pitchFamily="18" charset="0"/>
              </a:rPr>
              <a:t>рекламы и НДК;</a:t>
            </a:r>
          </a:p>
          <a:p>
            <a:pPr>
              <a:spcBef>
                <a:spcPct val="0"/>
              </a:spcBef>
              <a:spcAft>
                <a:spcPts val="600"/>
              </a:spcAft>
              <a:buSzPct val="45000"/>
              <a:buFont typeface="Wingdings" pitchFamily="2" charset="2"/>
              <a:buChar char="ü"/>
              <a:defRPr/>
            </a:pPr>
            <a:r>
              <a:rPr lang="ru-RU" sz="1500" dirty="0" smtClean="0">
                <a:ea typeface="ＭＳ Ｐゴシック" pitchFamily="34" charset="-128"/>
                <a:cs typeface="Mangal" pitchFamily="18" charset="0"/>
              </a:rPr>
              <a:t>соблюдением </a:t>
            </a:r>
            <a:r>
              <a:rPr lang="ru-RU" sz="1500" dirty="0">
                <a:ea typeface="ＭＳ Ｐゴシック" pitchFamily="34" charset="-128"/>
                <a:cs typeface="Mangal" pitchFamily="18" charset="0"/>
              </a:rPr>
              <a:t>законодательства о торговой деятельности;</a:t>
            </a:r>
          </a:p>
          <a:p>
            <a:pPr>
              <a:spcBef>
                <a:spcPct val="0"/>
              </a:spcBef>
              <a:spcAft>
                <a:spcPts val="600"/>
              </a:spcAft>
              <a:buSzPct val="45000"/>
              <a:buFont typeface="Wingdings" pitchFamily="2" charset="2"/>
              <a:buChar char="ü"/>
              <a:defRPr/>
            </a:pPr>
            <a:r>
              <a:rPr lang="ru-RU" sz="1500" dirty="0" smtClean="0">
                <a:ea typeface="ＭＳ Ｐゴシック" pitchFamily="34" charset="-128"/>
                <a:cs typeface="Mangal" pitchFamily="18" charset="0"/>
              </a:rPr>
              <a:t>осуществлением иностранных инвестиций (57-ФЗ).</a:t>
            </a:r>
          </a:p>
          <a:p>
            <a:pPr>
              <a:spcBef>
                <a:spcPct val="0"/>
              </a:spcBef>
              <a:spcAft>
                <a:spcPts val="600"/>
              </a:spcAft>
              <a:buSzPct val="45000"/>
              <a:buFont typeface="Wingdings" pitchFamily="2" charset="2"/>
              <a:buChar char="ü"/>
              <a:defRPr/>
            </a:pPr>
            <a:r>
              <a:rPr lang="ru-RU" sz="1500" dirty="0" smtClean="0">
                <a:ea typeface="ＭＳ Ｐゴシック" pitchFamily="34" charset="-128"/>
                <a:cs typeface="Mangal" pitchFamily="18" charset="0"/>
              </a:rPr>
              <a:t>соблюдением законодательства </a:t>
            </a:r>
            <a:r>
              <a:rPr lang="ru-RU" sz="1500" dirty="0">
                <a:ea typeface="ＭＳ Ｐゴシック" pitchFamily="34" charset="-128"/>
                <a:cs typeface="Mangal" pitchFamily="18" charset="0"/>
              </a:rPr>
              <a:t>в сфере </a:t>
            </a:r>
            <a:r>
              <a:rPr lang="ru-RU" sz="1500" dirty="0" smtClean="0">
                <a:ea typeface="ＭＳ Ｐゴシック" pitchFamily="34" charset="-128"/>
                <a:cs typeface="Mangal" pitchFamily="18" charset="0"/>
              </a:rPr>
              <a:t>гособоронзаказа;</a:t>
            </a:r>
          </a:p>
          <a:p>
            <a:pPr>
              <a:spcBef>
                <a:spcPct val="0"/>
              </a:spcBef>
              <a:spcAft>
                <a:spcPts val="600"/>
              </a:spcAft>
              <a:buSzPct val="45000"/>
              <a:buFont typeface="Wingdings" pitchFamily="2" charset="2"/>
              <a:buChar char="ü"/>
              <a:defRPr/>
            </a:pPr>
            <a:r>
              <a:rPr lang="ru-RU" sz="1500" dirty="0" smtClean="0">
                <a:ea typeface="ＭＳ Ｐゴシック" pitchFamily="34" charset="-128"/>
                <a:cs typeface="Mangal" pitchFamily="18" charset="0"/>
              </a:rPr>
              <a:t>тарифным регулированием.</a:t>
            </a:r>
            <a:endParaRPr lang="ru-RU" sz="1500" dirty="0">
              <a:ea typeface="ＭＳ Ｐゴシック" pitchFamily="34" charset="-128"/>
              <a:cs typeface="Mangal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SzPct val="45000"/>
              <a:buFont typeface="Wingdings" pitchFamily="2" charset="2"/>
              <a:buChar char="ü"/>
              <a:defRPr/>
            </a:pPr>
            <a:endParaRPr lang="ru-RU" sz="1800" dirty="0" smtClean="0">
              <a:ea typeface="ＭＳ Ｐゴシック" pitchFamily="34" charset="-128"/>
              <a:cs typeface="Mangal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304" y="1563638"/>
            <a:ext cx="2376488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9518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5081" y="121127"/>
            <a:ext cx="8993187" cy="282129"/>
          </a:xfrm>
        </p:spPr>
        <p:txBody>
          <a:bodyPr lIns="0" tIns="0" rIns="0" bIns="0" rtlCol="0">
            <a:spAutoFit/>
          </a:bodyPr>
          <a:lstStyle/>
          <a:p>
            <a:pPr marL="2828290" algn="r">
              <a:lnSpc>
                <a:spcPts val="2200"/>
              </a:lnSpc>
              <a:buSzPct val="45000"/>
              <a:defRPr/>
            </a:pPr>
            <a:r>
              <a:rPr lang="ru-RU" sz="2800" b="1" dirty="0">
                <a:solidFill>
                  <a:srgbClr val="FFFFFF"/>
                </a:solidFill>
                <a:ea typeface="ＭＳ Ｐゴシック" pitchFamily="34" charset="-128"/>
              </a:rPr>
              <a:t>ФАС России сегодня</a:t>
            </a:r>
            <a:endParaRPr sz="28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8294" y="1064822"/>
            <a:ext cx="8659812" cy="32624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ru-RU" sz="2700" b="1" dirty="0" smtClean="0">
                <a:solidFill>
                  <a:schemeClr val="accent2"/>
                </a:solidFill>
                <a:latin typeface="Arial" pitchFamily="34" charset="0"/>
              </a:rPr>
              <a:t>В 2015 году расширены полномочия </a:t>
            </a:r>
            <a:r>
              <a:rPr lang="ru-RU" sz="2700" b="1" dirty="0">
                <a:solidFill>
                  <a:schemeClr val="accent2"/>
                </a:solidFill>
                <a:latin typeface="Arial" pitchFamily="34" charset="0"/>
              </a:rPr>
              <a:t>ФАС </a:t>
            </a:r>
            <a:r>
              <a:rPr lang="ru-RU" sz="2700" b="1" dirty="0" smtClean="0">
                <a:solidFill>
                  <a:schemeClr val="accent2"/>
                </a:solidFill>
                <a:latin typeface="Arial" pitchFamily="34" charset="0"/>
              </a:rPr>
              <a:t>России:</a:t>
            </a:r>
            <a:endParaRPr lang="ru-RU" sz="2700" b="1" dirty="0">
              <a:solidFill>
                <a:schemeClr val="accent2"/>
              </a:solidFill>
              <a:latin typeface="Arial" pitchFamily="34" charset="0"/>
            </a:endParaRPr>
          </a:p>
          <a:p>
            <a:pPr eaLnBrk="0" hangingPunct="0">
              <a:defRPr/>
            </a:pPr>
            <a:endParaRPr lang="ru-RU" sz="2800" i="1" dirty="0">
              <a:solidFill>
                <a:schemeClr val="accent2"/>
              </a:solidFill>
              <a:latin typeface="Arial" pitchFamily="34" charset="0"/>
            </a:endParaRPr>
          </a:p>
          <a:p>
            <a:pPr marL="342900" indent="-342900" eaLnBrk="0" hangingPunct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100" dirty="0" smtClean="0">
                <a:solidFill>
                  <a:srgbClr val="008080"/>
                </a:solidFill>
                <a:latin typeface="Arial" pitchFamily="34" charset="0"/>
              </a:rPr>
              <a:t>Переданы функции </a:t>
            </a:r>
            <a:r>
              <a:rPr lang="ru-RU" sz="2100" dirty="0">
                <a:solidFill>
                  <a:srgbClr val="008080"/>
                </a:solidFill>
                <a:latin typeface="Arial" pitchFamily="34" charset="0"/>
              </a:rPr>
              <a:t>по контролю в сфере государственного оборонного заказа </a:t>
            </a:r>
            <a:r>
              <a:rPr lang="ru-RU" sz="2100" dirty="0" smtClean="0">
                <a:solidFill>
                  <a:srgbClr val="008080"/>
                </a:solidFill>
                <a:latin typeface="Arial" pitchFamily="34" charset="0"/>
              </a:rPr>
              <a:t>(новый </a:t>
            </a:r>
            <a:r>
              <a:rPr lang="ru-RU" sz="2100" dirty="0">
                <a:solidFill>
                  <a:srgbClr val="008080"/>
                </a:solidFill>
                <a:latin typeface="Arial" pitchFamily="34" charset="0"/>
              </a:rPr>
              <a:t>закон «О государственном оборонном заказе» (275-ФЗ) вступил в силу с 01 июля 2015 года);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100" dirty="0">
                <a:solidFill>
                  <a:srgbClr val="008080"/>
                </a:solidFill>
                <a:latin typeface="Arial" pitchFamily="34" charset="0"/>
              </a:rPr>
              <a:t>Переданы </a:t>
            </a:r>
            <a:r>
              <a:rPr lang="ru-RU" sz="2150" dirty="0">
                <a:solidFill>
                  <a:srgbClr val="008080"/>
                </a:solidFill>
                <a:latin typeface="Arial" pitchFamily="34" charset="0"/>
              </a:rPr>
              <a:t>функции</a:t>
            </a:r>
            <a:r>
              <a:rPr lang="ru-RU" sz="2100" dirty="0">
                <a:solidFill>
                  <a:srgbClr val="008080"/>
                </a:solidFill>
                <a:latin typeface="Arial" pitchFamily="34" charset="0"/>
              </a:rPr>
              <a:t> </a:t>
            </a:r>
            <a:r>
              <a:rPr lang="ru-RU" sz="2100" dirty="0" smtClean="0">
                <a:solidFill>
                  <a:srgbClr val="008080"/>
                </a:solidFill>
                <a:latin typeface="Arial" pitchFamily="34" charset="0"/>
              </a:rPr>
              <a:t>по контролю в </a:t>
            </a:r>
            <a:r>
              <a:rPr lang="ru-RU" sz="2100" dirty="0">
                <a:solidFill>
                  <a:srgbClr val="008080"/>
                </a:solidFill>
                <a:latin typeface="Arial" pitchFamily="34" charset="0"/>
              </a:rPr>
              <a:t>сфере тарифного регулирования  в связи  с упразднением Федеральной  службы по тарифам (ФСТ России) в соответствии с Указом  Президента Российской Федерации от 21 июля 2015 г. № 373</a:t>
            </a:r>
            <a:r>
              <a:rPr lang="ru-RU" sz="2100" dirty="0" smtClean="0">
                <a:solidFill>
                  <a:srgbClr val="008080"/>
                </a:solidFill>
                <a:latin typeface="Arial" pitchFamily="34" charset="0"/>
              </a:rPr>
              <a:t>.</a:t>
            </a:r>
            <a:endParaRPr lang="ru-RU" sz="2100" b="1" dirty="0">
              <a:solidFill>
                <a:srgbClr val="008080"/>
              </a:solidFill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1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179512" y="866349"/>
            <a:ext cx="44644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2"/>
                </a:solidFill>
                <a:latin typeface="+mn-lt"/>
              </a:rPr>
              <a:t>Соотношение численности сотрудников и количества законов,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контроль </a:t>
            </a:r>
            <a:r>
              <a:rPr lang="ru-RU" sz="2000" dirty="0">
                <a:solidFill>
                  <a:schemeClr val="accent2"/>
                </a:solidFill>
                <a:latin typeface="+mn-lt"/>
              </a:rPr>
              <a:t>соблюдения которых они </a:t>
            </a:r>
          </a:p>
          <a:p>
            <a:pPr>
              <a:defRPr/>
            </a:pPr>
            <a:r>
              <a:rPr lang="ru-RU" sz="2000" dirty="0">
                <a:solidFill>
                  <a:schemeClr val="accent2"/>
                </a:solidFill>
                <a:latin typeface="+mn-lt"/>
              </a:rPr>
              <a:t>осуществляют, 1992-20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1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5 </a:t>
            </a:r>
            <a:r>
              <a:rPr lang="ru-RU" sz="2000" dirty="0">
                <a:solidFill>
                  <a:schemeClr val="accent2"/>
                </a:solidFill>
                <a:latin typeface="+mn-lt"/>
              </a:rPr>
              <a:t>гг.</a:t>
            </a:r>
            <a:r>
              <a:rPr lang="ru-RU" sz="2000" dirty="0">
                <a:latin typeface="+mn-lt"/>
              </a:rPr>
              <a:t> </a:t>
            </a:r>
          </a:p>
        </p:txBody>
      </p:sp>
      <p:sp>
        <p:nvSpPr>
          <p:cNvPr id="7176" name="Rectangle 2"/>
          <p:cNvSpPr>
            <a:spLocks noGrp="1"/>
          </p:cNvSpPr>
          <p:nvPr>
            <p:ph type="title" idx="4294967295"/>
          </p:nvPr>
        </p:nvSpPr>
        <p:spPr>
          <a:xfrm>
            <a:off x="-12922" y="80755"/>
            <a:ext cx="9144000" cy="410765"/>
          </a:xfrm>
        </p:spPr>
        <p:txBody>
          <a:bodyPr lIns="90000" tIns="45000" rIns="90000" bIns="45000" anchor="t"/>
          <a:lstStyle/>
          <a:p>
            <a:pPr algn="r">
              <a:lnSpc>
                <a:spcPts val="2200"/>
              </a:lnSpc>
              <a:buSzPct val="45000"/>
            </a:pPr>
            <a:r>
              <a:rPr lang="ru-RU" sz="2800" b="1" dirty="0">
                <a:solidFill>
                  <a:srgbClr val="FFFFFF"/>
                </a:solidFill>
                <a:ea typeface="ＭＳ Ｐゴシック" pitchFamily="34" charset="-128"/>
              </a:rPr>
              <a:t>Администрирование законов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07449232"/>
              </p:ext>
            </p:extLst>
          </p:nvPr>
        </p:nvGraphicFramePr>
        <p:xfrm>
          <a:off x="155943" y="788115"/>
          <a:ext cx="8988057" cy="3757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757" y="4646167"/>
            <a:ext cx="628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259632" y="4677984"/>
            <a:ext cx="7668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333399"/>
                </a:solidFill>
                <a:latin typeface="+mn-lt"/>
              </a:rPr>
              <a:t>= закон, соблюдение которого контролируют антимонопольные органы</a:t>
            </a:r>
            <a:endParaRPr lang="ru-RU" sz="16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24678" y="4620058"/>
            <a:ext cx="8187242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4001191" y="3344509"/>
            <a:ext cx="576064" cy="27003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323850" y="3265049"/>
            <a:ext cx="576064" cy="27003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994649" y="3359706"/>
            <a:ext cx="576064" cy="27003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325217" y="3317392"/>
            <a:ext cx="576064" cy="27003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2645821" y="3601238"/>
            <a:ext cx="576064" cy="27003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24745" y="3432146"/>
            <a:ext cx="576064" cy="27003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rgbClr val="C0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359605" y="3335982"/>
            <a:ext cx="576064" cy="27003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686101" y="3360275"/>
            <a:ext cx="576064" cy="27003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30752" y="3399889"/>
            <a:ext cx="816756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2900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37313" y="3277785"/>
            <a:ext cx="582211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3500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014781" y="3324654"/>
            <a:ext cx="582211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3100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641026" y="3569445"/>
            <a:ext cx="582211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1804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328592" y="3242209"/>
            <a:ext cx="582211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3277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013737" y="3319857"/>
            <a:ext cx="582211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3190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701255" y="3316077"/>
            <a:ext cx="572336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3114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1789" y="2224840"/>
            <a:ext cx="2349972" cy="60125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0547" y="2264777"/>
            <a:ext cx="236121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Численность сотрудников антимонопольного органа</a:t>
            </a:r>
            <a:endParaRPr lang="ru-RU" sz="1300" dirty="0">
              <a:solidFill>
                <a:srgbClr val="C00000"/>
              </a:solidFill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1197976" y="2838600"/>
            <a:ext cx="0" cy="486054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368672" y="3302729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3184</a:t>
            </a:r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6027271" y="3197394"/>
            <a:ext cx="576064" cy="27003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49263" y="3186944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3436</a:t>
            </a:r>
            <a:endParaRPr lang="ru-RU" dirty="0"/>
          </a:p>
        </p:txBody>
      </p:sp>
      <p:sp>
        <p:nvSpPr>
          <p:cNvPr id="11" name="Дуга 10"/>
          <p:cNvSpPr/>
          <p:nvPr/>
        </p:nvSpPr>
        <p:spPr>
          <a:xfrm>
            <a:off x="1384179" y="3335982"/>
            <a:ext cx="768130" cy="66190"/>
          </a:xfrm>
          <a:prstGeom prst="arc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/>
          <p:nvPr/>
        </p:nvSpPr>
        <p:spPr>
          <a:xfrm>
            <a:off x="2176309" y="3429524"/>
            <a:ext cx="727634" cy="352519"/>
          </a:xfrm>
          <a:prstGeom prst="arc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уга 48"/>
          <p:cNvSpPr/>
          <p:nvPr/>
        </p:nvSpPr>
        <p:spPr>
          <a:xfrm>
            <a:off x="3489975" y="3286440"/>
            <a:ext cx="648498" cy="148131"/>
          </a:xfrm>
          <a:prstGeom prst="arc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/>
          <p:cNvSpPr/>
          <p:nvPr/>
        </p:nvSpPr>
        <p:spPr>
          <a:xfrm>
            <a:off x="6972423" y="3120024"/>
            <a:ext cx="579174" cy="157922"/>
          </a:xfrm>
          <a:prstGeom prst="arc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Дуга 52"/>
          <p:cNvSpPr/>
          <p:nvPr/>
        </p:nvSpPr>
        <p:spPr>
          <a:xfrm rot="11464895" flipV="1">
            <a:off x="5179981" y="3347406"/>
            <a:ext cx="643835" cy="208116"/>
          </a:xfrm>
          <a:prstGeom prst="arc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Дуга 53"/>
          <p:cNvSpPr/>
          <p:nvPr/>
        </p:nvSpPr>
        <p:spPr>
          <a:xfrm rot="1238785" flipH="1">
            <a:off x="978167" y="3368630"/>
            <a:ext cx="670480" cy="396341"/>
          </a:xfrm>
          <a:prstGeom prst="arc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Дуга 54"/>
          <p:cNvSpPr/>
          <p:nvPr/>
        </p:nvSpPr>
        <p:spPr>
          <a:xfrm flipH="1">
            <a:off x="3091962" y="3319871"/>
            <a:ext cx="593336" cy="592865"/>
          </a:xfrm>
          <a:prstGeom prst="arc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Дуга 55"/>
          <p:cNvSpPr/>
          <p:nvPr/>
        </p:nvSpPr>
        <p:spPr>
          <a:xfrm flipH="1">
            <a:off x="4559078" y="3367527"/>
            <a:ext cx="600589" cy="150434"/>
          </a:xfrm>
          <a:prstGeom prst="arc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724601" y="3059109"/>
            <a:ext cx="576064" cy="27003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725930" y="3060764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3893</a:t>
            </a:r>
            <a:endParaRPr lang="ru-RU" dirty="0"/>
          </a:p>
        </p:txBody>
      </p:sp>
      <p:sp>
        <p:nvSpPr>
          <p:cNvPr id="57" name="Дуга 56"/>
          <p:cNvSpPr/>
          <p:nvPr/>
        </p:nvSpPr>
        <p:spPr>
          <a:xfrm rot="19048573">
            <a:off x="5685076" y="3312139"/>
            <a:ext cx="426743" cy="224120"/>
          </a:xfrm>
          <a:prstGeom prst="arc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7390433" y="3148841"/>
            <a:ext cx="576064" cy="27003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398131" y="3129967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504</a:t>
            </a:r>
            <a:endParaRPr lang="ru-RU" dirty="0"/>
          </a:p>
        </p:txBody>
      </p:sp>
      <p:sp>
        <p:nvSpPr>
          <p:cNvPr id="60" name="Дуга 59"/>
          <p:cNvSpPr/>
          <p:nvPr/>
        </p:nvSpPr>
        <p:spPr>
          <a:xfrm>
            <a:off x="6052109" y="3197978"/>
            <a:ext cx="689922" cy="88462"/>
          </a:xfrm>
          <a:prstGeom prst="arc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8078722" y="3148995"/>
            <a:ext cx="576064" cy="27003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8070332" y="3148841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504</a:t>
            </a:r>
            <a:endParaRPr lang="ru-RU" dirty="0"/>
          </a:p>
        </p:txBody>
      </p:sp>
      <p:sp>
        <p:nvSpPr>
          <p:cNvPr id="64" name="Дуга 63"/>
          <p:cNvSpPr/>
          <p:nvPr/>
        </p:nvSpPr>
        <p:spPr>
          <a:xfrm>
            <a:off x="7872607" y="3274282"/>
            <a:ext cx="204586" cy="34289"/>
          </a:xfrm>
          <a:prstGeom prst="arc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46913" y="4935141"/>
            <a:ext cx="2133600" cy="2286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29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52536" y="103517"/>
            <a:ext cx="9144000" cy="282129"/>
          </a:xfrm>
        </p:spPr>
        <p:txBody>
          <a:bodyPr lIns="0" tIns="0" rIns="0" bIns="0" rtlCol="0">
            <a:spAutoFit/>
          </a:bodyPr>
          <a:lstStyle/>
          <a:p>
            <a:pPr marL="2828290" algn="r">
              <a:lnSpc>
                <a:spcPts val="2200"/>
              </a:lnSpc>
              <a:buSzPct val="45000"/>
              <a:defRPr/>
            </a:pPr>
            <a:r>
              <a:rPr lang="ru-RU" sz="2800" b="1" dirty="0" smtClean="0">
                <a:solidFill>
                  <a:srgbClr val="FFFFFF"/>
                </a:solidFill>
                <a:ea typeface="ＭＳ Ｐゴシック" pitchFamily="34" charset="-128"/>
              </a:rPr>
              <a:t>Синергия полномочий</a:t>
            </a:r>
            <a:endParaRPr sz="28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1267" name="object 4"/>
          <p:cNvSpPr txBox="1">
            <a:spLocks noChangeArrowheads="1"/>
          </p:cNvSpPr>
          <p:nvPr/>
        </p:nvSpPr>
        <p:spPr bwMode="auto">
          <a:xfrm>
            <a:off x="467544" y="1247766"/>
            <a:ext cx="4915272" cy="32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514350" indent="-5143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Антимонопольное регулирование</a:t>
            </a:r>
            <a:endParaRPr lang="ru-RU" altLang="ru-RU" sz="28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marL="514350" indent="-5143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Тарифная политика</a:t>
            </a:r>
            <a:endParaRPr lang="ru-RU" altLang="ru-RU" sz="28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marL="514350" indent="-5143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Инвестиционная политика</a:t>
            </a:r>
            <a:endParaRPr lang="ru-RU" altLang="ru-RU" sz="28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marL="514350" indent="-5143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Политика </a:t>
            </a:r>
            <a:r>
              <a:rPr lang="ru-RU" altLang="ru-RU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в области </a:t>
            </a:r>
            <a:r>
              <a:rPr lang="ru-RU" altLang="ru-RU" sz="2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государственного заказа</a:t>
            </a:r>
            <a:endParaRPr lang="ru-RU" altLang="ru-RU" sz="2800" b="1" dirty="0">
              <a:solidFill>
                <a:srgbClr val="008080"/>
              </a:solidFill>
              <a:latin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574" y="1707654"/>
            <a:ext cx="2544988" cy="172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Прямоугольник 1"/>
          <p:cNvSpPr>
            <a:spLocks noChangeArrowheads="1"/>
          </p:cNvSpPr>
          <p:nvPr/>
        </p:nvSpPr>
        <p:spPr bwMode="auto">
          <a:xfrm>
            <a:off x="179513" y="789552"/>
            <a:ext cx="8856985" cy="460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solidFill>
                  <a:srgbClr val="333399"/>
                </a:solidFill>
                <a:latin typeface="Arial" panose="020B0604020202020204" pitchFamily="34" charset="0"/>
              </a:rPr>
              <a:t>2006 г. – «первый антимонопольный пакет»</a:t>
            </a:r>
          </a:p>
          <a:p>
            <a:pPr algn="just" eaLnBrk="1" hangingPunct="1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solidFill>
                  <a:srgbClr val="333399"/>
                </a:solidFill>
                <a:latin typeface="Arial" panose="020B0604020202020204" pitchFamily="34" charset="0"/>
              </a:rPr>
              <a:t>2009 г. – «второй антимонопольный пакет»</a:t>
            </a:r>
          </a:p>
          <a:p>
            <a:pPr algn="just" eaLnBrk="1" hangingPunct="1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solidFill>
                  <a:srgbClr val="333399"/>
                </a:solidFill>
                <a:latin typeface="Arial" panose="020B0604020202020204" pitchFamily="34" charset="0"/>
              </a:rPr>
              <a:t>2012 г. – «третий антимонопольный пакет»</a:t>
            </a:r>
          </a:p>
          <a:p>
            <a:pPr eaLnBrk="1" hangingPunct="1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2015 г. – «ЧЕТВЕРТЫЙ АНТИМОНОПОЛЬНЫЙ ПАКЕТ»  </a:t>
            </a:r>
            <a:r>
              <a:rPr lang="en-US" altLang="ru-RU" sz="1600" dirty="0" smtClean="0">
                <a:solidFill>
                  <a:srgbClr val="333399"/>
                </a:solidFill>
                <a:latin typeface="Arial" panose="020B0604020202020204" pitchFamily="34" charset="0"/>
              </a:rPr>
              <a:t>(</a:t>
            </a:r>
            <a:r>
              <a:rPr lang="ru-RU" altLang="ru-RU" sz="1600" dirty="0" smtClean="0">
                <a:solidFill>
                  <a:srgbClr val="333399"/>
                </a:solidFill>
                <a:latin typeface="Arial" panose="020B0604020202020204" pitchFamily="34" charset="0"/>
              </a:rPr>
              <a:t>принят </a:t>
            </a:r>
            <a:r>
              <a:rPr lang="ru-RU" altLang="ru-RU" sz="1600" dirty="0">
                <a:solidFill>
                  <a:srgbClr val="333399"/>
                </a:solidFill>
                <a:latin typeface="Arial" panose="020B0604020202020204" pitchFamily="34" charset="0"/>
              </a:rPr>
              <a:t>и вступил в силу 5 января 2016 г</a:t>
            </a:r>
            <a:r>
              <a:rPr lang="ru-RU" altLang="ru-RU" sz="1600" dirty="0" smtClean="0">
                <a:solidFill>
                  <a:srgbClr val="333399"/>
                </a:solidFill>
                <a:latin typeface="Arial" panose="020B0604020202020204" pitchFamily="34" charset="0"/>
              </a:rPr>
              <a:t>.)</a:t>
            </a:r>
            <a:endParaRPr lang="ru-RU" altLang="ru-RU" sz="1600" dirty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marL="0" indent="0" algn="ctr" eaLnBrk="1" hangingPunct="1">
              <a:lnSpc>
                <a:spcPct val="115000"/>
              </a:lnSpc>
              <a:spcAft>
                <a:spcPts val="1200"/>
              </a:spcAft>
            </a:pPr>
            <a:r>
              <a:rPr lang="ru-RU" altLang="ru-RU" sz="16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Что </a:t>
            </a:r>
            <a:r>
              <a:rPr lang="ru-RU" altLang="ru-RU" sz="1600" b="1" dirty="0">
                <a:solidFill>
                  <a:srgbClr val="333399"/>
                </a:solidFill>
                <a:latin typeface="Arial" panose="020B0604020202020204" pitchFamily="34" charset="0"/>
              </a:rPr>
              <a:t>поменялось?</a:t>
            </a:r>
          </a:p>
          <a:p>
            <a:pPr marL="285750" indent="-285750" algn="just" eaLnBrk="1" hangingPunct="1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333399"/>
                </a:solidFill>
                <a:latin typeface="Arial" panose="020B0604020202020204" pitchFamily="34" charset="0"/>
              </a:rPr>
              <a:t>Значительно </a:t>
            </a:r>
            <a:r>
              <a:rPr lang="ru-RU" altLang="ru-RU" sz="1600" dirty="0">
                <a:solidFill>
                  <a:srgbClr val="333399"/>
                </a:solidFill>
                <a:latin typeface="Arial" panose="020B0604020202020204" pitchFamily="34" charset="0"/>
              </a:rPr>
              <a:t>расширен перечень нарушений, по которым выдаются предупреждения (дискриминация, нарушения органов власти, недобросовестная конкуренция)</a:t>
            </a:r>
          </a:p>
          <a:p>
            <a:pPr marL="285750" indent="-285750" algn="just" eaLnBrk="1" hangingPunct="1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333399"/>
                </a:solidFill>
                <a:latin typeface="Arial" panose="020B0604020202020204" pitchFamily="34" charset="0"/>
              </a:rPr>
              <a:t>ФАС </a:t>
            </a:r>
            <a:r>
              <a:rPr lang="ru-RU" altLang="ru-RU" sz="1600" dirty="0">
                <a:solidFill>
                  <a:srgbClr val="333399"/>
                </a:solidFill>
                <a:latin typeface="Arial" panose="020B0604020202020204" pitchFamily="34" charset="0"/>
              </a:rPr>
              <a:t>России концентрируется на нарушениях, имеющих значение для защиты и развития конкуренции в целом, прав предпринимателей и неопределенного круг потребителей (отказ от «дел дачников»)</a:t>
            </a:r>
          </a:p>
          <a:p>
            <a:pPr algn="just" eaLnBrk="1" hangingPunct="1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ru-RU" altLang="ru-RU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7414" name="Rectangle 2"/>
          <p:cNvSpPr>
            <a:spLocks noGrp="1"/>
          </p:cNvSpPr>
          <p:nvPr>
            <p:ph type="title" idx="4294967295"/>
          </p:nvPr>
        </p:nvSpPr>
        <p:spPr>
          <a:xfrm>
            <a:off x="-2417340" y="115933"/>
            <a:ext cx="11556776" cy="410765"/>
          </a:xfrm>
        </p:spPr>
        <p:txBody>
          <a:bodyPr lIns="90000" tIns="45000" rIns="90000" bIns="45000" anchor="t"/>
          <a:lstStyle/>
          <a:p>
            <a:pPr marL="2828290" algn="r">
              <a:lnSpc>
                <a:spcPts val="2200"/>
              </a:lnSpc>
              <a:buSzPct val="45000"/>
              <a:buFont typeface="StarSymbol"/>
              <a:buNone/>
              <a:defRPr/>
            </a:pPr>
            <a:r>
              <a:rPr lang="ru-RU" altLang="ru-RU" sz="2800" b="1" dirty="0" smtClean="0">
                <a:solidFill>
                  <a:srgbClr val="FFFFFF"/>
                </a:solidFill>
                <a:ea typeface="ＭＳ Ｐゴシック" pitchFamily="34" charset="-128"/>
              </a:rPr>
              <a:t>Радикальная модернизация </a:t>
            </a:r>
            <a:r>
              <a:rPr lang="ru-RU" altLang="ru-RU" sz="2800" b="1" dirty="0">
                <a:solidFill>
                  <a:srgbClr val="FFFFFF"/>
                </a:solidFill>
                <a:ea typeface="ＭＳ Ｐゴシック" pitchFamily="34" charset="-128"/>
              </a:rPr>
              <a:t>законодательства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04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/>
          </p:cNvSpPr>
          <p:nvPr>
            <p:ph type="title" idx="4294967295"/>
          </p:nvPr>
        </p:nvSpPr>
        <p:spPr>
          <a:xfrm>
            <a:off x="470388" y="123478"/>
            <a:ext cx="8673612" cy="379168"/>
          </a:xfrm>
        </p:spPr>
        <p:txBody>
          <a:bodyPr vert="horz" wrap="square" lIns="83077" tIns="41538" rIns="83077" bIns="41538" numCol="1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ts val="2031"/>
              </a:lnSpc>
              <a:buSzPct val="45000"/>
            </a:pPr>
            <a:r>
              <a:rPr lang="ru-RU" altLang="ru-RU" sz="2800" b="1" dirty="0">
                <a:solidFill>
                  <a:srgbClr val="FFFFFF"/>
                </a:solidFill>
              </a:rPr>
              <a:t>Орган предупредительного контроля</a:t>
            </a:r>
          </a:p>
        </p:txBody>
      </p:sp>
      <p:sp>
        <p:nvSpPr>
          <p:cNvPr id="5124" name="Текст 1"/>
          <p:cNvSpPr>
            <a:spLocks noGrp="1"/>
          </p:cNvSpPr>
          <p:nvPr>
            <p:ph type="body" sz="quarter" idx="3"/>
          </p:nvPr>
        </p:nvSpPr>
        <p:spPr>
          <a:xfrm>
            <a:off x="323528" y="951570"/>
            <a:ext cx="8497766" cy="1085850"/>
          </a:xfrm>
        </p:spPr>
        <p:txBody>
          <a:bodyPr/>
          <a:lstStyle/>
          <a:p>
            <a:pPr algn="just"/>
            <a:r>
              <a:rPr lang="ru-RU" altLang="ru-RU" sz="2200" dirty="0" smtClean="0">
                <a:solidFill>
                  <a:srgbClr val="008080"/>
                </a:solidFill>
              </a:rPr>
              <a:t>С 5 января 2016 года стартовали изменения в антимонопольное законодательство, которые завершили трансформацию ФАС России в орган предупредительного контроля.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96D7D-B978-4365-85C9-85207FD9B93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203011"/>
              </p:ext>
            </p:extLst>
          </p:nvPr>
        </p:nvGraphicFramePr>
        <p:xfrm>
          <a:off x="443831" y="2139702"/>
          <a:ext cx="3456384" cy="248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1560" y="2193709"/>
            <a:ext cx="31356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0" i="0" u="none" strike="noStrike" kern="1200" spc="0" baseline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выданных предупреждений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130711"/>
              </p:ext>
            </p:extLst>
          </p:nvPr>
        </p:nvGraphicFramePr>
        <p:xfrm>
          <a:off x="4289487" y="2139702"/>
          <a:ext cx="4820166" cy="2677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97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23999</TotalTime>
  <Words>1501</Words>
  <Application>Microsoft Office PowerPoint</Application>
  <PresentationFormat>Экран (16:9)</PresentationFormat>
  <Paragraphs>204</Paragraphs>
  <Slides>22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MS PGothic</vt:lpstr>
      <vt:lpstr>MS PGothic</vt:lpstr>
      <vt:lpstr>Arial</vt:lpstr>
      <vt:lpstr>Calibri</vt:lpstr>
      <vt:lpstr>Mangal</vt:lpstr>
      <vt:lpstr>StarSymbol</vt:lpstr>
      <vt:lpstr>Tahoma</vt:lpstr>
      <vt:lpstr>Times New Roman</vt:lpstr>
      <vt:lpstr>Trebuchet MS</vt:lpstr>
      <vt:lpstr>Wingdings</vt:lpstr>
      <vt:lpstr>Оформление по умолчанию</vt:lpstr>
      <vt:lpstr>Презентация PowerPoint</vt:lpstr>
      <vt:lpstr>Презентация PowerPoint</vt:lpstr>
      <vt:lpstr>От Калининграда до Камчатки</vt:lpstr>
      <vt:lpstr>Полномочия ФАС России</vt:lpstr>
      <vt:lpstr>ФАС России сегодня</vt:lpstr>
      <vt:lpstr>Администрирование законов</vt:lpstr>
      <vt:lpstr>Синергия полномочий</vt:lpstr>
      <vt:lpstr>Радикальная модернизация законодательства</vt:lpstr>
      <vt:lpstr>Орган предупредительного контроля</vt:lpstr>
      <vt:lpstr>Презентация PowerPoint</vt:lpstr>
      <vt:lpstr>Национальный план развития конкуренции</vt:lpstr>
      <vt:lpstr>С 2005 года ФАС России укрепляет свои позиции в Рейтинге эффективности конкурентных ведомств Международного издания «Всемирный обзор по конкуренции»  </vt:lpstr>
      <vt:lpstr>Основные виды нарушений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«Цифровые» картели</vt:lpstr>
      <vt:lpstr>Презентация PowerPoint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Самолысов П.В.</dc:creator>
  <cp:lastModifiedBy>Силкова Дарья Павловна</cp:lastModifiedBy>
  <cp:revision>1270</cp:revision>
  <cp:lastPrinted>2017-09-06T08:53:08Z</cp:lastPrinted>
  <dcterms:created xsi:type="dcterms:W3CDTF">2012-02-14T15:20:51Z</dcterms:created>
  <dcterms:modified xsi:type="dcterms:W3CDTF">2017-09-06T09:15:15Z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Итоги работы ФАС России в 2009 году и задачи на 2010 год</vt:lpwstr>
  </property>
  <property fmtid="{D5CDD505-2E9C-101B-9397-08002B2CF9AE}" pid="3" name="Owner">
    <vt:lpwstr/>
  </property>
  <property fmtid="{D5CDD505-2E9C-101B-9397-08002B2CF9AE}" pid="4" name="Status">
    <vt:lpwstr/>
  </property>
</Properties>
</file>