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49" r:id="rId2"/>
    <p:sldMasterId id="2147484683" r:id="rId3"/>
    <p:sldMasterId id="2147484695" r:id="rId4"/>
  </p:sldMasterIdLst>
  <p:notesMasterIdLst>
    <p:notesMasterId r:id="rId13"/>
  </p:notesMasterIdLst>
  <p:handoutMasterIdLst>
    <p:handoutMasterId r:id="rId14"/>
  </p:handoutMasterIdLst>
  <p:sldIdLst>
    <p:sldId id="456" r:id="rId5"/>
    <p:sldId id="336" r:id="rId6"/>
    <p:sldId id="466" r:id="rId7"/>
    <p:sldId id="469" r:id="rId8"/>
    <p:sldId id="461" r:id="rId9"/>
    <p:sldId id="463" r:id="rId10"/>
    <p:sldId id="403" r:id="rId11"/>
    <p:sldId id="402" r:id="rId12"/>
  </p:sldIdLst>
  <p:sldSz cx="9144000" cy="6858000" type="screen4x3"/>
  <p:notesSz cx="6797675" cy="9926638"/>
  <p:defaultTextStyle>
    <a:defPPr>
      <a:defRPr lang="de-AT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EB6A1B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EB6A1B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EB6A1B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EB6A1B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EB6A1B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EB6A1B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EB6A1B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EB6A1B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EB6A1B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A1B"/>
    <a:srgbClr val="F4391A"/>
    <a:srgbClr val="99FFCC"/>
    <a:srgbClr val="0066FF"/>
    <a:srgbClr val="3399F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5" autoAdjust="0"/>
    <p:restoredTop sz="93846" autoAdjust="0"/>
  </p:normalViewPr>
  <p:slideViewPr>
    <p:cSldViewPr showGuides="1">
      <p:cViewPr varScale="1">
        <p:scale>
          <a:sx n="106" d="100"/>
          <a:sy n="106" d="100"/>
        </p:scale>
        <p:origin x="-12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1596" y="-84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9" tIns="45648" rIns="91299" bIns="4564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9" tIns="45648" rIns="91299" bIns="4564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9" tIns="45648" rIns="91299" bIns="4564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9" tIns="45648" rIns="91299" bIns="4564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F2381F3-2527-45E5-8ED6-FB31676578FB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256964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9" tIns="45648" rIns="91299" bIns="4564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9" tIns="45648" rIns="91299" bIns="4564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6463"/>
            <a:ext cx="543560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9" tIns="45648" rIns="91299" bIns="456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Textmasterformate durch Klicken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9" tIns="45648" rIns="91299" bIns="4564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9" tIns="45648" rIns="91299" bIns="4564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8A76653-AA82-4146-9E04-6E93A9BBE400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097100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6600" indent="-2794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66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38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10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082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54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6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8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E7EC6E20-0BEB-4960-8FDC-EDE6CC6663BB}" type="slidenum">
              <a:rPr lang="de-AT" altLang="de-DE" smtClean="0"/>
              <a:pPr>
                <a:spcBef>
                  <a:spcPct val="0"/>
                </a:spcBef>
              </a:pPr>
              <a:t>1</a:t>
            </a:fld>
            <a:endParaRPr lang="de-AT" altLang="de-DE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6600" indent="-2794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66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38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10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082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54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6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8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6AC45B66-E185-417B-959E-38C436ACD7F7}" type="slidenum">
              <a:rPr lang="de-AT" altLang="de-DE" smtClean="0"/>
              <a:pPr>
                <a:spcBef>
                  <a:spcPct val="0"/>
                </a:spcBef>
              </a:pPr>
              <a:t>2</a:t>
            </a:fld>
            <a:endParaRPr lang="de-AT" altLang="de-DE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6600" indent="-2794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66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38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10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082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54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6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8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6C2E2FD-314F-45D0-BF87-F0F790527CF9}" type="slidenum">
              <a:rPr lang="de-AT" altLang="de-DE" smtClean="0"/>
              <a:pPr>
                <a:spcBef>
                  <a:spcPct val="0"/>
                </a:spcBef>
              </a:pPr>
              <a:t>3</a:t>
            </a:fld>
            <a:endParaRPr lang="de-AT" altLang="de-DE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6600" indent="-2794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66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38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10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082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54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6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8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6C2E2FD-314F-45D0-BF87-F0F790527CF9}" type="slidenum">
              <a:rPr lang="de-AT" altLang="de-DE" smtClean="0"/>
              <a:pPr>
                <a:spcBef>
                  <a:spcPct val="0"/>
                </a:spcBef>
              </a:pPr>
              <a:t>4</a:t>
            </a:fld>
            <a:endParaRPr lang="de-AT" altLang="de-DE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6600" indent="-2794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66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38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10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082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54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6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8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F6C2E2FD-314F-45D0-BF87-F0F790527CF9}" type="slidenum">
              <a:rPr lang="de-AT" altLang="de-DE" smtClean="0"/>
              <a:pPr>
                <a:spcBef>
                  <a:spcPct val="0"/>
                </a:spcBef>
              </a:pPr>
              <a:t>5</a:t>
            </a:fld>
            <a:endParaRPr lang="de-AT" altLang="de-DE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6600" indent="-2794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66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38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1050" indent="-2222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082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654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26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79850" indent="-2222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072ACEAB-E88E-44F5-9B76-E44BFC7D8940}" type="slidenum">
              <a:rPr lang="de-DE" altLang="de-DE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de-DE" altLang="de-DE" smtClean="0">
              <a:solidFill>
                <a:srgbClr val="000000"/>
              </a:solidFill>
            </a:endParaRPr>
          </a:p>
        </p:txBody>
      </p:sp>
      <p:sp>
        <p:nvSpPr>
          <p:cNvPr id="54275" name="Rectangle 7"/>
          <p:cNvSpPr txBox="1">
            <a:spLocks noGrp="1" noChangeArrowheads="1"/>
          </p:cNvSpPr>
          <p:nvPr/>
        </p:nvSpPr>
        <p:spPr bwMode="auto">
          <a:xfrm>
            <a:off x="3852863" y="9434513"/>
            <a:ext cx="29448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94" tIns="47751" rIns="95494" bIns="47751" anchor="b"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FD84703-15F3-4097-9130-85C8163BD528}" type="slidenum">
              <a:rPr lang="en-GB" altLang="de-DE" sz="1300" b="0">
                <a:solidFill>
                  <a:srgbClr val="000000"/>
                </a:solidFill>
                <a:cs typeface="Arial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GB" altLang="de-DE" sz="1300" b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42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4275"/>
          </a:xfrm>
          <a:ln/>
        </p:spPr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875"/>
            <a:ext cx="4984750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494" tIns="47751" rIns="95494" bIns="47751"/>
          <a:lstStyle/>
          <a:p>
            <a:pPr eaLnBrk="1" hangingPunct="1"/>
            <a:endParaRPr lang="de-AT" altLang="de-DE" noProof="1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A8B9C-2653-4A5C-8873-86104B0E0776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329203885"/>
      </p:ext>
    </p:extLst>
  </p:cSld>
  <p:clrMapOvr>
    <a:masterClrMapping/>
  </p:clrMapOvr>
  <p:transition spd="med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53340-CFB4-4F3E-877B-38AFCF888235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518724319"/>
      </p:ext>
    </p:extLst>
  </p:cSld>
  <p:clrMapOvr>
    <a:masterClrMapping/>
  </p:clrMapOvr>
  <p:transition spd="med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0AB54-29F7-4D62-BEDB-54E64E5F1365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991404555"/>
      </p:ext>
    </p:extLst>
  </p:cSld>
  <p:clrMapOvr>
    <a:masterClrMapping/>
  </p:clrMapOvr>
  <p:transition spd="med"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884C0-3EF2-46A6-97B9-5D63781BC568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83975961"/>
      </p:ext>
    </p:extLst>
  </p:cSld>
  <p:clrMapOvr>
    <a:masterClrMapping/>
  </p:clrMapOvr>
  <p:transition spd="med">
    <p:cover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D6564-7787-4DF1-867E-D1AC011AF7D7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594615553"/>
      </p:ext>
    </p:extLst>
  </p:cSld>
  <p:clrMapOvr>
    <a:masterClrMapping/>
  </p:clrMapOvr>
  <p:transition spd="med">
    <p:cover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B785E-080F-42EF-BF8F-FEACCB3C870A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226777426"/>
      </p:ext>
    </p:extLst>
  </p:cSld>
  <p:clrMapOvr>
    <a:masterClrMapping/>
  </p:clrMapOvr>
  <p:transition spd="med">
    <p:cover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7ED48-98DB-495A-AE11-6232E27137A8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403634052"/>
      </p:ext>
    </p:extLst>
  </p:cSld>
  <p:clrMapOvr>
    <a:masterClrMapping/>
  </p:clrMapOvr>
  <p:transition spd="med">
    <p:cover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B5587-9625-43D0-AD20-FE3C4623F898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98891172"/>
      </p:ext>
    </p:extLst>
  </p:cSld>
  <p:clrMapOvr>
    <a:masterClrMapping/>
  </p:clrMapOvr>
  <p:transition spd="med">
    <p:cover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560B8-90B8-4CD0-9F4F-8424206E139E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92258044"/>
      </p:ext>
    </p:extLst>
  </p:cSld>
  <p:clrMapOvr>
    <a:masterClrMapping/>
  </p:clrMapOvr>
  <p:transition spd="med">
    <p:cover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67F3F-34C7-4162-B504-10951DCC7937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500188072"/>
      </p:ext>
    </p:extLst>
  </p:cSld>
  <p:clrMapOvr>
    <a:masterClrMapping/>
  </p:clrMapOvr>
  <p:transition spd="med">
    <p:cover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A5769-AEC7-4A49-AE9D-250F64FA7462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24887211"/>
      </p:ext>
    </p:extLst>
  </p:cSld>
  <p:clrMapOvr>
    <a:masterClrMapping/>
  </p:clrMapOvr>
  <p:transition spd="med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141A3-A7FD-4618-9383-CB401045A9CA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896786293"/>
      </p:ext>
    </p:extLst>
  </p:cSld>
  <p:clrMapOvr>
    <a:masterClrMapping/>
  </p:clrMapOvr>
  <p:transition spd="med">
    <p:cover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2F074-A762-4F01-9B87-9A303DD7AB27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35412033"/>
      </p:ext>
    </p:extLst>
  </p:cSld>
  <p:clrMapOvr>
    <a:masterClrMapping/>
  </p:clrMapOvr>
  <p:transition spd="med">
    <p:cover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B5791-F7AA-4A63-A841-71F42FDFF7AF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4087919229"/>
      </p:ext>
    </p:extLst>
  </p:cSld>
  <p:clrMapOvr>
    <a:masterClrMapping/>
  </p:clrMapOvr>
  <p:transition spd="med">
    <p:cover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60684-077B-42C9-A30C-CA4AC6CBC528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132966467"/>
      </p:ext>
    </p:extLst>
  </p:cSld>
  <p:clrMapOvr>
    <a:masterClrMapping/>
  </p:clrMapOvr>
  <p:transition spd="med">
    <p:cover dir="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2CE89-0C4E-4525-9B1F-1661FFCA7C38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371304939"/>
      </p:ext>
    </p:extLst>
  </p:cSld>
  <p:clrMapOvr>
    <a:masterClrMapping/>
  </p:clrMapOvr>
  <p:transition spd="med">
    <p:cover dir="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46E35CD9-0200-4102-B6F8-32D6D7B37B8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30350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65B7B8DB-27DC-463B-99E5-51D7F077A51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549135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8C06C63C-790F-4136-957A-DB2A026F9BA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463612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B049CB53-817E-4E8A-B836-9487BB51771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149653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33F175DB-7202-4B6C-A43B-2B46E756765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489124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379695F4-7E7E-4DF8-A4D5-932CE58F114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5539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C6658-0380-4CB2-B1A2-17C0E011CB08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104253658"/>
      </p:ext>
    </p:extLst>
  </p:cSld>
  <p:clrMapOvr>
    <a:masterClrMapping/>
  </p:clrMapOvr>
  <p:transition spd="med">
    <p:cover dir="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AC4B4A69-B821-4D31-A3BD-0C54F1DA0B4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247765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76682E03-9709-4869-A69F-9A2F87B52CB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791552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A096215A-60BA-45A2-85E5-42ADB749B5F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4943079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4BA8514B-C16D-4158-B34E-EF38EA392FE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918405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36E57B60-7225-4AE7-908E-4F9505D13F6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623126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882D033F-4F0D-4BE6-95FA-9E6AA56A18F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829767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D2BAB3B3-E28C-4643-AEC8-E3CFA810747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365877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A0EDE042-5915-4DFE-A0C7-6DF8A0FA639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243299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1C849343-7446-4F54-BADB-F54E9CBFA34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362610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8279DD0-1103-479D-96A7-CA045582454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29959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9E141-63E6-4322-8AEF-ADD624A4C5BF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687940299"/>
      </p:ext>
    </p:extLst>
  </p:cSld>
  <p:clrMapOvr>
    <a:masterClrMapping/>
  </p:clrMapOvr>
  <p:transition spd="med">
    <p:cover dir="d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3063B54-CDB5-4287-8F23-A0723AF50C9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54134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38E60974-3341-4300-A3FB-71956C823A3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850252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953F3182-CDE8-4ADC-B005-01263166407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013752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06368306-E874-454C-996E-DD63586A295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433041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56945BF7-30C6-4761-BDCD-6C737343A07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0108345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pPr>
              <a:defRPr/>
            </a:pPr>
            <a:fld id="{E50EA444-6849-4728-AFB9-C893BF468A3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3563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2C800-A73A-4CFC-9983-591B30229821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3118362479"/>
      </p:ext>
    </p:extLst>
  </p:cSld>
  <p:clrMapOvr>
    <a:masterClrMapping/>
  </p:clrMapOvr>
  <p:transition spd="med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DBDD5-409B-4BB7-AE3A-CFBD912DBB06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584140825"/>
      </p:ext>
    </p:extLst>
  </p:cSld>
  <p:clrMapOvr>
    <a:masterClrMapping/>
  </p:clrMapOvr>
  <p:transition spd="med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22CFF-B137-43A9-9A1D-97A095A03E4C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314674743"/>
      </p:ext>
    </p:extLst>
  </p:cSld>
  <p:clrMapOvr>
    <a:masterClrMapping/>
  </p:clrMapOvr>
  <p:transition spd="med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824B0-2D19-446D-87CD-52FC01F78BC7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651326856"/>
      </p:ext>
    </p:extLst>
  </p:cSld>
  <p:clrMapOvr>
    <a:masterClrMapping/>
  </p:clrMapOvr>
  <p:transition spd="med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40DEB-50CB-4344-A77C-56512649AB7A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767109951"/>
      </p:ext>
    </p:extLst>
  </p:cSld>
  <p:clrMapOvr>
    <a:masterClrMapping/>
  </p:clrMapOvr>
  <p:transition spd="med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Textmasterformate durch Klicken bearbeiten</a:t>
            </a:r>
          </a:p>
          <a:p>
            <a:pPr lvl="1"/>
            <a:r>
              <a:rPr lang="de-AT" altLang="de-DE" smtClean="0"/>
              <a:t>Zweite Ebene</a:t>
            </a:r>
          </a:p>
          <a:p>
            <a:pPr lvl="2"/>
            <a:r>
              <a:rPr lang="de-AT" altLang="de-DE" smtClean="0"/>
              <a:t>Dritte Ebene</a:t>
            </a:r>
          </a:p>
          <a:p>
            <a:pPr lvl="3"/>
            <a:r>
              <a:rPr lang="de-AT" altLang="de-DE" smtClean="0"/>
              <a:t>Vierte Ebene</a:t>
            </a:r>
          </a:p>
          <a:p>
            <a:pPr lvl="4"/>
            <a:r>
              <a:rPr lang="de-AT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6EBDE91-82A3-4FAF-88E1-1B53A97F1C22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  <p:pic>
        <p:nvPicPr>
          <p:cNvPr id="1031" name="Picture 7" descr="EagleAustria013"/>
          <p:cNvPicPr>
            <a:picLocks noChangeAspect="1" noChangeArrowheads="1"/>
          </p:cNvPicPr>
          <p:nvPr/>
        </p:nvPicPr>
        <p:blipFill>
          <a:blip r:embed="rId1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1773238"/>
            <a:ext cx="4392612" cy="394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8948" r:id="rId1"/>
    <p:sldLayoutId id="2147498949" r:id="rId2"/>
    <p:sldLayoutId id="2147498950" r:id="rId3"/>
    <p:sldLayoutId id="2147498951" r:id="rId4"/>
    <p:sldLayoutId id="2147498952" r:id="rId5"/>
    <p:sldLayoutId id="2147498953" r:id="rId6"/>
    <p:sldLayoutId id="2147498954" r:id="rId7"/>
    <p:sldLayoutId id="2147498955" r:id="rId8"/>
    <p:sldLayoutId id="2147498956" r:id="rId9"/>
    <p:sldLayoutId id="2147498957" r:id="rId10"/>
    <p:sldLayoutId id="2147498958" r:id="rId11"/>
    <p:sldLayoutId id="2147498959" r:id="rId12"/>
  </p:sldLayoutIdLst>
  <p:transition spd="med">
    <p:cover dir="d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Textmasterformate durch Klicken bearbeiten</a:t>
            </a:r>
          </a:p>
          <a:p>
            <a:pPr lvl="1"/>
            <a:r>
              <a:rPr lang="de-AT" altLang="de-DE" smtClean="0"/>
              <a:t>Zweite Ebene</a:t>
            </a:r>
          </a:p>
          <a:p>
            <a:pPr lvl="2"/>
            <a:r>
              <a:rPr lang="de-AT" altLang="de-DE" smtClean="0"/>
              <a:t>Dritte Ebene</a:t>
            </a:r>
          </a:p>
          <a:p>
            <a:pPr lvl="3"/>
            <a:r>
              <a:rPr lang="de-AT" altLang="de-DE" smtClean="0"/>
              <a:t>Vierte Ebene</a:t>
            </a:r>
          </a:p>
          <a:p>
            <a:pPr lvl="4"/>
            <a:r>
              <a:rPr lang="de-AT" altLang="de-DE" smtClean="0"/>
              <a:t>Fünfte Ebene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C06C0BA-545E-4BAB-BA92-EF466A7496BC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8937" r:id="rId1"/>
    <p:sldLayoutId id="2147498938" r:id="rId2"/>
    <p:sldLayoutId id="2147498939" r:id="rId3"/>
    <p:sldLayoutId id="2147498940" r:id="rId4"/>
    <p:sldLayoutId id="2147498941" r:id="rId5"/>
    <p:sldLayoutId id="2147498942" r:id="rId6"/>
    <p:sldLayoutId id="2147498943" r:id="rId7"/>
    <p:sldLayoutId id="2147498944" r:id="rId8"/>
    <p:sldLayoutId id="2147498945" r:id="rId9"/>
    <p:sldLayoutId id="2147498946" r:id="rId10"/>
    <p:sldLayoutId id="2147498947" r:id="rId11"/>
  </p:sldLayoutIdLst>
  <p:transition spd="med">
    <p:cover dir="d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6A8370B-2C33-4CC6-9FDA-12E7E0D9FC4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8960" r:id="rId1"/>
    <p:sldLayoutId id="2147498961" r:id="rId2"/>
    <p:sldLayoutId id="2147498962" r:id="rId3"/>
    <p:sldLayoutId id="2147498963" r:id="rId4"/>
    <p:sldLayoutId id="2147498964" r:id="rId5"/>
    <p:sldLayoutId id="2147498965" r:id="rId6"/>
    <p:sldLayoutId id="2147498966" r:id="rId7"/>
    <p:sldLayoutId id="2147498967" r:id="rId8"/>
    <p:sldLayoutId id="2147498968" r:id="rId9"/>
    <p:sldLayoutId id="2147498969" r:id="rId10"/>
    <p:sldLayoutId id="214749897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4099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C79E5A-CFA7-41EF-9B39-00BABA522A9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8971" r:id="rId1"/>
    <p:sldLayoutId id="2147498972" r:id="rId2"/>
    <p:sldLayoutId id="2147498973" r:id="rId3"/>
    <p:sldLayoutId id="2147498974" r:id="rId4"/>
    <p:sldLayoutId id="2147498975" r:id="rId5"/>
    <p:sldLayoutId id="2147498976" r:id="rId6"/>
    <p:sldLayoutId id="2147498977" r:id="rId7"/>
    <p:sldLayoutId id="2147498978" r:id="rId8"/>
    <p:sldLayoutId id="2147498979" r:id="rId9"/>
    <p:sldLayoutId id="2147498980" r:id="rId10"/>
    <p:sldLayoutId id="214749898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witter.com/BWB_WETTBEWERB" TargetMode="External"/><Relationship Id="rId2" Type="http://schemas.openxmlformats.org/officeDocument/2006/relationships/hyperlink" Target="http://www.bwb.gv.at/" TargetMode="Externa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6" descr="\\BWAVIEVS05\Profiles$\becka.V2\Desktop\TB 2016\Bilder TB 2016\Frontcover TB 201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6525" y="-490538"/>
            <a:ext cx="9280525" cy="772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1387475"/>
            <a:ext cx="7200900" cy="4202113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de-DE" sz="700" dirty="0" smtClean="0"/>
          </a:p>
          <a:p>
            <a:pPr eaLnBrk="1" hangingPunct="1">
              <a:spcBef>
                <a:spcPct val="0"/>
              </a:spcBef>
            </a:pPr>
            <a:endParaRPr lang="en-GB" altLang="de-DE" sz="4000" b="1" dirty="0" smtClean="0"/>
          </a:p>
          <a:p>
            <a:pPr eaLnBrk="1" hangingPunct="1">
              <a:spcBef>
                <a:spcPct val="0"/>
              </a:spcBef>
            </a:pPr>
            <a:r>
              <a:rPr lang="en-GB" altLang="de-DE" sz="3400" b="1" dirty="0" smtClean="0"/>
              <a:t>“Competitive Assessment of Digital Markets”</a:t>
            </a:r>
          </a:p>
          <a:p>
            <a:pPr eaLnBrk="1" hangingPunct="1">
              <a:spcBef>
                <a:spcPct val="0"/>
              </a:spcBef>
            </a:pPr>
            <a:endParaRPr lang="en-GB" altLang="de-DE" sz="2000" dirty="0" smtClean="0"/>
          </a:p>
          <a:p>
            <a:pPr eaLnBrk="1" hangingPunct="1">
              <a:spcBef>
                <a:spcPct val="0"/>
              </a:spcBef>
            </a:pPr>
            <a:endParaRPr lang="en-GB" altLang="de-DE" sz="2400" b="1" dirty="0" smtClean="0"/>
          </a:p>
          <a:p>
            <a:pPr eaLnBrk="1" hangingPunct="1">
              <a:spcBef>
                <a:spcPct val="0"/>
              </a:spcBef>
            </a:pPr>
            <a:endParaRPr lang="en-GB" altLang="de-DE" b="1" dirty="0" smtClean="0"/>
          </a:p>
          <a:p>
            <a:pPr eaLnBrk="1" hangingPunct="1">
              <a:spcBef>
                <a:spcPct val="0"/>
              </a:spcBef>
            </a:pPr>
            <a:endParaRPr lang="en-GB" altLang="de-DE" sz="2400" b="1" dirty="0" smtClean="0"/>
          </a:p>
          <a:p>
            <a:pPr eaLnBrk="1" hangingPunct="1">
              <a:spcBef>
                <a:spcPct val="0"/>
              </a:spcBef>
            </a:pPr>
            <a:r>
              <a:rPr lang="en-GB" altLang="de-DE" sz="2400" b="1" dirty="0" smtClean="0"/>
              <a:t>9th session ICT working group</a:t>
            </a:r>
          </a:p>
          <a:p>
            <a:pPr eaLnBrk="1" hangingPunct="1">
              <a:spcBef>
                <a:spcPct val="0"/>
              </a:spcBef>
            </a:pPr>
            <a:r>
              <a:rPr lang="en-GB" altLang="de-DE" sz="1800" b="1" dirty="0" smtClean="0"/>
              <a:t>19 September 2017</a:t>
            </a:r>
          </a:p>
          <a:p>
            <a:pPr eaLnBrk="1" hangingPunct="1">
              <a:spcBef>
                <a:spcPct val="0"/>
              </a:spcBef>
            </a:pPr>
            <a:endParaRPr lang="en-GB" altLang="de-DE" sz="1800" b="1" dirty="0" smtClean="0"/>
          </a:p>
          <a:p>
            <a:pPr eaLnBrk="1" hangingPunct="1">
              <a:spcBef>
                <a:spcPct val="0"/>
              </a:spcBef>
            </a:pPr>
            <a:r>
              <a:rPr lang="en-GB" altLang="de-DE" sz="2000" b="1" dirty="0" smtClean="0"/>
              <a:t>Dr. Theodor Thanner</a:t>
            </a:r>
            <a:br>
              <a:rPr lang="en-GB" altLang="de-DE" sz="2000" b="1" dirty="0" smtClean="0"/>
            </a:br>
            <a:r>
              <a:rPr lang="en-GB" altLang="de-DE" sz="1600" b="1" dirty="0" smtClean="0"/>
              <a:t>Director General for Competition</a:t>
            </a:r>
          </a:p>
          <a:p>
            <a:pPr eaLnBrk="1" hangingPunct="1">
              <a:spcBef>
                <a:spcPct val="0"/>
              </a:spcBef>
            </a:pPr>
            <a:endParaRPr lang="en-GB" altLang="de-DE" sz="2000" b="1" dirty="0" smtClean="0"/>
          </a:p>
          <a:p>
            <a:pPr eaLnBrk="1" hangingPunct="1">
              <a:spcBef>
                <a:spcPct val="0"/>
              </a:spcBef>
            </a:pPr>
            <a:endParaRPr lang="en-GB" altLang="de-DE" sz="2000" dirty="0" smtClean="0"/>
          </a:p>
          <a:p>
            <a:pPr eaLnBrk="1" hangingPunct="1">
              <a:lnSpc>
                <a:spcPct val="90000"/>
              </a:lnSpc>
            </a:pPr>
            <a:endParaRPr lang="en-GB" altLang="de-DE" sz="2000" b="1" dirty="0" smtClean="0"/>
          </a:p>
          <a:p>
            <a:pPr algn="l" eaLnBrk="1" hangingPunct="1">
              <a:spcBef>
                <a:spcPct val="0"/>
              </a:spcBef>
            </a:pPr>
            <a:endParaRPr lang="en-GB" altLang="de-DE" sz="1800" dirty="0" smtClean="0"/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0" y="23955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800" b="0"/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1676400" y="2628900"/>
            <a:ext cx="18415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AT" altLang="de-DE" sz="1100" b="0">
              <a:ea typeface="Times New Roman" pitchFamily="18" charset="0"/>
              <a:cs typeface="Arial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de-AT" altLang="de-DE" sz="2400" b="0">
              <a:ea typeface="Times New Roman" pitchFamily="18" charset="0"/>
              <a:cs typeface="Arial" charset="0"/>
            </a:endParaRPr>
          </a:p>
        </p:txBody>
      </p:sp>
      <p:pic>
        <p:nvPicPr>
          <p:cNvPr id="39942" name="Picture 2" descr="\\BWAVIEVS05\Profiles$\becka.V2\Desktop\BWB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509588"/>
            <a:ext cx="3671888" cy="87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\\BWAVIEVS05\Profiles$\becka.V2\Desktop\BWB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0"/>
            <a:ext cx="248443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3225" cy="1143000"/>
          </a:xfrm>
        </p:spPr>
        <p:txBody>
          <a:bodyPr/>
          <a:lstStyle/>
          <a:p>
            <a:pPr algn="l"/>
            <a:r>
              <a:rPr lang="en-GB" altLang="de-DE" sz="4000" smtClean="0"/>
              <a:t>Introduction</a:t>
            </a:r>
          </a:p>
        </p:txBody>
      </p:sp>
      <p:sp>
        <p:nvSpPr>
          <p:cNvPr id="40964" name="Inhaltsplatzhalt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19256" cy="4824958"/>
          </a:xfrm>
        </p:spPr>
        <p:txBody>
          <a:bodyPr/>
          <a:lstStyle/>
          <a:p>
            <a:pPr algn="just">
              <a:defRPr/>
            </a:pPr>
            <a:r>
              <a:rPr lang="en-US" altLang="de-DE" sz="1800" dirty="0" smtClean="0"/>
              <a:t>Digitalisation </a:t>
            </a:r>
            <a:r>
              <a:rPr lang="en-US" altLang="de-DE" sz="1800" dirty="0"/>
              <a:t>is a cross-sector phenomenon </a:t>
            </a:r>
            <a:r>
              <a:rPr lang="en-US" altLang="de-DE" sz="1800" dirty="0" smtClean="0"/>
              <a:t>that can help to spur economic growth after years of moderation. </a:t>
            </a:r>
            <a:endParaRPr lang="en-US" altLang="de-DE" sz="1800" dirty="0" smtClean="0"/>
          </a:p>
          <a:p>
            <a:pPr algn="just">
              <a:defRPr/>
            </a:pPr>
            <a:endParaRPr lang="en-US" altLang="de-DE" sz="1800" dirty="0" smtClean="0"/>
          </a:p>
          <a:p>
            <a:pPr algn="just">
              <a:defRPr/>
            </a:pPr>
            <a:r>
              <a:rPr lang="en-US" altLang="de-DE" sz="1800" dirty="0" smtClean="0"/>
              <a:t>While </a:t>
            </a:r>
            <a:r>
              <a:rPr lang="en-US" altLang="de-DE" sz="1800" dirty="0" smtClean="0"/>
              <a:t>new business models can spur growth, direct and indirect network effects may also facilitate a quick accumulation of market </a:t>
            </a:r>
            <a:r>
              <a:rPr lang="en-US" altLang="de-DE" sz="1800" dirty="0"/>
              <a:t>power. </a:t>
            </a:r>
            <a:endParaRPr lang="en-US" altLang="de-DE" sz="1800" dirty="0" smtClean="0"/>
          </a:p>
          <a:p>
            <a:pPr algn="just">
              <a:defRPr/>
            </a:pPr>
            <a:endParaRPr lang="en-US" altLang="de-DE" sz="1800" dirty="0" smtClean="0"/>
          </a:p>
          <a:p>
            <a:pPr algn="just">
              <a:defRPr/>
            </a:pPr>
            <a:r>
              <a:rPr lang="en-US" altLang="de-DE" sz="1800" dirty="0" smtClean="0"/>
              <a:t>Relations </a:t>
            </a:r>
            <a:r>
              <a:rPr lang="en-US" altLang="de-DE" sz="1800" dirty="0" smtClean="0"/>
              <a:t>between companies and customers are often complicated, giving rise to new substantial </a:t>
            </a:r>
            <a:r>
              <a:rPr lang="en-US" altLang="de-DE" sz="1800" dirty="0"/>
              <a:t>and procedural </a:t>
            </a:r>
            <a:r>
              <a:rPr lang="en-US" altLang="de-DE" sz="1800" dirty="0" smtClean="0"/>
              <a:t>questions in the assessment of anti-competitive conduct in digital markets. </a:t>
            </a:r>
            <a:endParaRPr lang="en-US" altLang="de-DE" sz="1800" dirty="0" smtClean="0"/>
          </a:p>
          <a:p>
            <a:pPr algn="just">
              <a:defRPr/>
            </a:pPr>
            <a:endParaRPr lang="en-US" altLang="de-DE" sz="1800" dirty="0"/>
          </a:p>
          <a:p>
            <a:pPr algn="just">
              <a:defRPr/>
            </a:pPr>
            <a:r>
              <a:rPr lang="en-US" altLang="de-DE" sz="1800" dirty="0" smtClean="0"/>
              <a:t>Digital </a:t>
            </a:r>
            <a:r>
              <a:rPr lang="en-US" altLang="de-DE" sz="1800" dirty="0" smtClean="0"/>
              <a:t>businesses often operate globally, so there is a need for close cooperation between National Competition Authorities (“NCAs”) to ensure consistency. </a:t>
            </a:r>
            <a:endParaRPr lang="en-GB" altLang="de-DE" sz="1800" dirty="0"/>
          </a:p>
          <a:p>
            <a:pPr lvl="1">
              <a:defRPr/>
            </a:pPr>
            <a:endParaRPr lang="en-GB" altLang="de-DE" sz="1800" dirty="0" smtClean="0"/>
          </a:p>
        </p:txBody>
      </p:sp>
      <p:sp>
        <p:nvSpPr>
          <p:cNvPr id="40965" name="Foliennummernplatzhalt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9572A9-C514-4FD6-A81E-036EFB477D27}" type="slidenum">
              <a:rPr lang="de-AT" altLang="de-DE" sz="12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de-AT" altLang="de-DE" sz="1200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\\BWAVIEVS05\Profiles$\becka.V2\Desktop\BWB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0"/>
            <a:ext cx="248443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143000"/>
          </a:xfrm>
        </p:spPr>
        <p:txBody>
          <a:bodyPr/>
          <a:lstStyle/>
          <a:p>
            <a:pPr algn="l"/>
            <a:r>
              <a:rPr lang="en-GB" altLang="de-DE" sz="2800" dirty="0" smtClean="0"/>
              <a:t>Selected competition issues in digital markets (1)</a:t>
            </a:r>
          </a:p>
        </p:txBody>
      </p:sp>
      <p:sp>
        <p:nvSpPr>
          <p:cNvPr id="43012" name="Inhaltsplatzhalt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/>
          <a:p>
            <a:r>
              <a:rPr lang="en-US" altLang="de-DE" sz="2000" b="1" dirty="0" smtClean="0"/>
              <a:t>Bundling and Tying</a:t>
            </a:r>
          </a:p>
          <a:p>
            <a:pPr lvl="1"/>
            <a:r>
              <a:rPr lang="en-US" altLang="de-DE" sz="1600" dirty="0" smtClean="0"/>
              <a:t>Bundling and tying may be beneficial to consumers, if goods are complements or if there are cost savings from joint production.</a:t>
            </a:r>
          </a:p>
          <a:p>
            <a:pPr lvl="1"/>
            <a:r>
              <a:rPr lang="en-US" altLang="de-DE" sz="1600" dirty="0" smtClean="0"/>
              <a:t>Bundling and tying may be harmful to consumers if it leads to foreclosure and/or price discrimination, eg COMP/AT.39530 </a:t>
            </a:r>
            <a:r>
              <a:rPr lang="en-US" altLang="de-DE" sz="1600" i="1" dirty="0" smtClean="0"/>
              <a:t>Microsoft - Tying</a:t>
            </a:r>
            <a:r>
              <a:rPr lang="en-US" altLang="de-DE" sz="1600" dirty="0" smtClean="0"/>
              <a:t>. </a:t>
            </a:r>
            <a:endParaRPr lang="en-US" altLang="de-DE" sz="2000" dirty="0"/>
          </a:p>
          <a:p>
            <a:endParaRPr lang="en-US" altLang="de-DE" sz="2000" dirty="0" smtClean="0"/>
          </a:p>
          <a:p>
            <a:r>
              <a:rPr lang="en-US" altLang="de-DE" sz="2000" b="1" dirty="0" smtClean="0"/>
              <a:t>Algorithmic collusion</a:t>
            </a:r>
          </a:p>
          <a:p>
            <a:pPr lvl="1"/>
            <a:r>
              <a:rPr lang="en-US" altLang="de-DE" sz="1600" dirty="0" smtClean="0"/>
              <a:t>Price disparities are seen as market inefficiencies and pricing algorithms may help to overcome these inefficiencies.</a:t>
            </a:r>
          </a:p>
          <a:p>
            <a:pPr lvl="1"/>
            <a:r>
              <a:rPr lang="en-US" altLang="de-DE" sz="1600" dirty="0" smtClean="0"/>
              <a:t>Pricing algorithms may also facilitate explicit or tacit collusion because they allow instantaneous detection and punishment of deviations.</a:t>
            </a:r>
          </a:p>
          <a:p>
            <a:pPr lvl="1"/>
            <a:r>
              <a:rPr lang="en-US" altLang="de-DE" sz="1600" dirty="0" smtClean="0"/>
              <a:t>NCAs are only beginning to gain case experience (eg </a:t>
            </a:r>
            <a:r>
              <a:rPr lang="en-US" altLang="de-DE" sz="1600" i="1" dirty="0" smtClean="0"/>
              <a:t>David </a:t>
            </a:r>
            <a:r>
              <a:rPr lang="en-US" altLang="de-DE" sz="1600" i="1" dirty="0" err="1" smtClean="0"/>
              <a:t>Topkins</a:t>
            </a:r>
            <a:r>
              <a:rPr lang="en-US" altLang="de-DE" sz="1600" dirty="0" smtClean="0"/>
              <a:t> and </a:t>
            </a:r>
            <a:r>
              <a:rPr lang="en-US" altLang="de-DE" sz="1600" i="1" dirty="0" smtClean="0"/>
              <a:t>Trod</a:t>
            </a:r>
            <a:r>
              <a:rPr lang="en-US" altLang="de-DE" sz="1600" dirty="0" smtClean="0"/>
              <a:t>, US </a:t>
            </a:r>
            <a:r>
              <a:rPr lang="en-US" altLang="de-DE" sz="1600" dirty="0" err="1" smtClean="0"/>
              <a:t>DoJ</a:t>
            </a:r>
            <a:r>
              <a:rPr lang="en-US" altLang="de-DE" sz="1600" dirty="0" smtClean="0"/>
              <a:t>)</a:t>
            </a:r>
          </a:p>
        </p:txBody>
      </p:sp>
      <p:sp>
        <p:nvSpPr>
          <p:cNvPr id="43013" name="Foliennummernplatzhalt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5CF2E0-7BCA-4A12-9AA7-5B7DBD94DCA2}" type="slidenum">
              <a:rPr lang="de-AT" altLang="de-DE" sz="12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de-AT" altLang="de-DE" sz="1200" smtClean="0"/>
          </a:p>
        </p:txBody>
      </p:sp>
    </p:spTree>
    <p:extLst>
      <p:ext uri="{BB962C8B-B14F-4D97-AF65-F5344CB8AC3E}">
        <p14:creationId xmlns:p14="http://schemas.microsoft.com/office/powerpoint/2010/main" val="14494568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\\BWAVIEVS05\Profiles$\becka.V2\Desktop\BWB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0"/>
            <a:ext cx="248443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143000"/>
          </a:xfrm>
        </p:spPr>
        <p:txBody>
          <a:bodyPr/>
          <a:lstStyle/>
          <a:p>
            <a:pPr algn="l"/>
            <a:r>
              <a:rPr lang="en-GB" altLang="de-DE" sz="2800" dirty="0" smtClean="0"/>
              <a:t>Selected competition issues in digital markets (2)</a:t>
            </a:r>
          </a:p>
        </p:txBody>
      </p:sp>
      <p:sp>
        <p:nvSpPr>
          <p:cNvPr id="43012" name="Inhaltsplatzhalt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en-US" altLang="de-DE" sz="1800" b="1" dirty="0" smtClean="0"/>
              <a:t>Two-sided platforms</a:t>
            </a:r>
          </a:p>
          <a:p>
            <a:pPr lvl="1" algn="just"/>
            <a:r>
              <a:rPr lang="en-US" altLang="de-DE" sz="1600" dirty="0" smtClean="0"/>
              <a:t>Market intermediaries are two-sided platforms if they connect different end-user groups who benefit from transacting with each other (indirect network externalities). Formally, platforms are two-sided if the price structure (which user group pays what?) matters for user’s participation decision (Rochet/</a:t>
            </a:r>
            <a:r>
              <a:rPr lang="en-US" altLang="de-DE" sz="1600" dirty="0" err="1" smtClean="0"/>
              <a:t>Tirole</a:t>
            </a:r>
            <a:r>
              <a:rPr lang="en-US" altLang="de-DE" sz="1600" dirty="0" smtClean="0"/>
              <a:t>, 2006).</a:t>
            </a:r>
          </a:p>
          <a:p>
            <a:pPr lvl="1"/>
            <a:r>
              <a:rPr lang="en-US" altLang="de-DE" sz="1600" dirty="0" smtClean="0"/>
              <a:t>Examples (user groups in parentheses)</a:t>
            </a:r>
          </a:p>
          <a:p>
            <a:pPr lvl="2"/>
            <a:r>
              <a:rPr lang="en-US" altLang="de-DE" sz="1600" dirty="0" smtClean="0"/>
              <a:t>card payment networks </a:t>
            </a:r>
            <a:r>
              <a:rPr lang="en-US" altLang="de-DE" sz="1600" dirty="0"/>
              <a:t>(card users, retailers), </a:t>
            </a:r>
          </a:p>
          <a:p>
            <a:pPr lvl="2"/>
            <a:r>
              <a:rPr lang="en-US" altLang="de-DE" sz="1600" dirty="0" err="1" smtClean="0"/>
              <a:t>Ebay</a:t>
            </a:r>
            <a:r>
              <a:rPr lang="en-US" altLang="de-DE" sz="1600" dirty="0" smtClean="0"/>
              <a:t>, Amazon marketplace </a:t>
            </a:r>
            <a:r>
              <a:rPr lang="en-US" altLang="de-DE" sz="1600" dirty="0"/>
              <a:t>(buyers and sellers</a:t>
            </a:r>
            <a:r>
              <a:rPr lang="en-US" altLang="de-DE" sz="1600" dirty="0" smtClean="0"/>
              <a:t>),</a:t>
            </a:r>
          </a:p>
          <a:p>
            <a:pPr lvl="2"/>
            <a:r>
              <a:rPr lang="en-US" altLang="de-DE" sz="1600" dirty="0" smtClean="0"/>
              <a:t>booking platforms (guests and hotels),</a:t>
            </a:r>
            <a:endParaRPr lang="en-US" altLang="de-DE" sz="1600" dirty="0"/>
          </a:p>
          <a:p>
            <a:pPr lvl="2"/>
            <a:r>
              <a:rPr lang="en-US" altLang="de-DE" sz="1600" dirty="0" smtClean="0"/>
              <a:t>news </a:t>
            </a:r>
            <a:r>
              <a:rPr lang="en-US" altLang="de-DE" sz="1600" dirty="0"/>
              <a:t>media (readers and advertisers</a:t>
            </a:r>
            <a:r>
              <a:rPr lang="en-US" altLang="de-DE" sz="1600" dirty="0" smtClean="0"/>
              <a:t>),</a:t>
            </a:r>
          </a:p>
          <a:p>
            <a:pPr lvl="2"/>
            <a:r>
              <a:rPr lang="en-US" altLang="de-DE" sz="1600" dirty="0" smtClean="0"/>
              <a:t>dating platforms (men and women),</a:t>
            </a:r>
          </a:p>
          <a:p>
            <a:pPr lvl="2"/>
            <a:r>
              <a:rPr lang="en-US" altLang="de-DE" sz="1600" dirty="0" smtClean="0"/>
              <a:t>operating systems (users and software/app developers),</a:t>
            </a:r>
          </a:p>
          <a:p>
            <a:pPr lvl="1"/>
            <a:endParaRPr lang="en-US" altLang="de-DE" sz="1600" dirty="0" smtClean="0"/>
          </a:p>
          <a:p>
            <a:pPr lvl="1"/>
            <a:r>
              <a:rPr lang="en-US" altLang="de-DE" sz="1600" dirty="0" smtClean="0"/>
              <a:t>Platforms </a:t>
            </a:r>
            <a:r>
              <a:rPr lang="en-US" altLang="de-DE" sz="1600" dirty="0"/>
              <a:t>may find it optimal to cross-subsidize user groups to maximize participation. This </a:t>
            </a:r>
            <a:r>
              <a:rPr lang="en-US" altLang="de-DE" sz="1600" dirty="0" smtClean="0"/>
              <a:t>might </a:t>
            </a:r>
            <a:r>
              <a:rPr lang="en-US" altLang="de-DE" sz="1600" dirty="0"/>
              <a:t>be optimal from a social welfare </a:t>
            </a:r>
            <a:r>
              <a:rPr lang="en-US" altLang="de-DE" sz="1600" dirty="0" smtClean="0"/>
              <a:t>perspective, but cross-</a:t>
            </a:r>
            <a:r>
              <a:rPr lang="en-US" altLang="de-DE" sz="1600" dirty="0" err="1" smtClean="0"/>
              <a:t>subsdization</a:t>
            </a:r>
            <a:r>
              <a:rPr lang="en-US" altLang="de-DE" sz="1600" dirty="0" smtClean="0"/>
              <a:t> might also be excessive (eg. </a:t>
            </a:r>
            <a:r>
              <a:rPr lang="en-US" altLang="de-DE" sz="1600" i="1" dirty="0" err="1" smtClean="0"/>
              <a:t>Mastercard</a:t>
            </a:r>
            <a:r>
              <a:rPr lang="en-US" altLang="de-DE" sz="1600" dirty="0" smtClean="0"/>
              <a:t>, </a:t>
            </a:r>
            <a:r>
              <a:rPr lang="en-US" altLang="de-DE" sz="1600" i="1" dirty="0" smtClean="0"/>
              <a:t>Visa MIF </a:t>
            </a:r>
            <a:r>
              <a:rPr lang="en-US" altLang="de-DE" sz="1600" dirty="0" smtClean="0"/>
              <a:t>etc.).</a:t>
            </a:r>
            <a:endParaRPr lang="en-US" altLang="de-DE" sz="1600" dirty="0"/>
          </a:p>
          <a:p>
            <a:pPr lvl="2"/>
            <a:endParaRPr lang="en-US" altLang="de-DE" sz="1400" dirty="0"/>
          </a:p>
        </p:txBody>
      </p:sp>
      <p:sp>
        <p:nvSpPr>
          <p:cNvPr id="43013" name="Foliennummernplatzhalt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5CF2E0-7BCA-4A12-9AA7-5B7DBD94DCA2}" type="slidenum">
              <a:rPr lang="de-AT" altLang="de-DE" sz="12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de-AT" altLang="de-DE" sz="1200" dirty="0" smtClean="0"/>
          </a:p>
        </p:txBody>
      </p:sp>
    </p:spTree>
    <p:extLst>
      <p:ext uri="{BB962C8B-B14F-4D97-AF65-F5344CB8AC3E}">
        <p14:creationId xmlns:p14="http://schemas.microsoft.com/office/powerpoint/2010/main" val="234684326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\\BWAVIEVS05\Profiles$\becka.V2\Desktop\BWB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0"/>
            <a:ext cx="248443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143000"/>
          </a:xfrm>
        </p:spPr>
        <p:txBody>
          <a:bodyPr/>
          <a:lstStyle/>
          <a:p>
            <a:pPr algn="l"/>
            <a:r>
              <a:rPr lang="en-GB" altLang="de-DE" sz="2800" dirty="0" smtClean="0"/>
              <a:t>Market definition in digital markets</a:t>
            </a:r>
          </a:p>
        </p:txBody>
      </p:sp>
      <p:sp>
        <p:nvSpPr>
          <p:cNvPr id="4301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de-DE" sz="2000" b="1" dirty="0" smtClean="0"/>
              <a:t>Two-sided markets</a:t>
            </a:r>
          </a:p>
          <a:p>
            <a:pPr lvl="1" algn="just"/>
            <a:r>
              <a:rPr lang="en-US" altLang="de-DE" sz="1800" dirty="0" smtClean="0"/>
              <a:t>Modified versions of the hypothetical monopolist test might be needed, where a symmetric 5-10% price increase is applied to all user groups  (</a:t>
            </a:r>
            <a:r>
              <a:rPr lang="en-US" altLang="de-DE" sz="1800" dirty="0" err="1" smtClean="0"/>
              <a:t>Emch</a:t>
            </a:r>
            <a:r>
              <a:rPr lang="en-US" altLang="de-DE" sz="1800" dirty="0" smtClean="0"/>
              <a:t>/Thompson 2006).</a:t>
            </a:r>
          </a:p>
          <a:p>
            <a:pPr lvl="1" algn="just"/>
            <a:r>
              <a:rPr lang="en-US" altLang="de-DE" sz="1800" dirty="0" smtClean="0"/>
              <a:t>Different user groups might be seen as part of the same market (</a:t>
            </a:r>
            <a:r>
              <a:rPr lang="en-US" altLang="de-DE" sz="1800" dirty="0" err="1" smtClean="0"/>
              <a:t>Filistrucci</a:t>
            </a:r>
            <a:r>
              <a:rPr lang="en-US" altLang="de-DE" sz="1800" dirty="0" smtClean="0"/>
              <a:t> et al 2014). </a:t>
            </a:r>
          </a:p>
          <a:p>
            <a:pPr lvl="1" algn="just"/>
            <a:r>
              <a:rPr lang="en-US" altLang="de-DE" sz="1800" dirty="0" smtClean="0"/>
              <a:t>Market definition was an issue in the Commissions card network cases (</a:t>
            </a:r>
            <a:r>
              <a:rPr lang="en-US" altLang="de-DE" sz="1800" dirty="0" err="1" smtClean="0"/>
              <a:t>Mastercard</a:t>
            </a:r>
            <a:r>
              <a:rPr lang="en-US" altLang="de-DE" sz="1800" dirty="0" smtClean="0"/>
              <a:t>, Visa MIF, Visa Europe, </a:t>
            </a:r>
            <a:r>
              <a:rPr lang="en-US" altLang="de-DE" sz="1800" dirty="0" err="1" smtClean="0"/>
              <a:t>Mastercard</a:t>
            </a:r>
            <a:r>
              <a:rPr lang="en-US" altLang="de-DE" sz="1800" dirty="0" smtClean="0"/>
              <a:t> II).</a:t>
            </a:r>
          </a:p>
          <a:p>
            <a:endParaRPr lang="en-US" altLang="de-DE" sz="1800" dirty="0" smtClean="0"/>
          </a:p>
          <a:p>
            <a:r>
              <a:rPr lang="en-US" altLang="de-DE" sz="2000" b="1" dirty="0" smtClean="0"/>
              <a:t>Bundle products </a:t>
            </a:r>
          </a:p>
          <a:p>
            <a:pPr lvl="1" algn="just"/>
            <a:r>
              <a:rPr lang="en-US" altLang="de-DE" sz="1800" dirty="0" smtClean="0"/>
              <a:t>Bundles might constitute a distinct product market. </a:t>
            </a:r>
          </a:p>
          <a:p>
            <a:pPr lvl="1" algn="just"/>
            <a:r>
              <a:rPr lang="en-US" altLang="de-DE" sz="1800" dirty="0" smtClean="0"/>
              <a:t>Consideration of markets for triple play and quadruple play offers (eg COMP/M.7000 </a:t>
            </a:r>
            <a:r>
              <a:rPr lang="en-US" altLang="de-DE" sz="1800" i="1" dirty="0" smtClean="0"/>
              <a:t>Liberty Global/</a:t>
            </a:r>
            <a:r>
              <a:rPr lang="en-US" altLang="de-DE" sz="1800" i="1" dirty="0" err="1" smtClean="0"/>
              <a:t>Ziggo</a:t>
            </a:r>
            <a:r>
              <a:rPr lang="en-US" altLang="de-DE" sz="1800" dirty="0" smtClean="0"/>
              <a:t>, COMP/M.7421  </a:t>
            </a:r>
            <a:r>
              <a:rPr lang="en-US" altLang="de-DE" sz="1800" i="1" dirty="0" smtClean="0"/>
              <a:t>Orange/</a:t>
            </a:r>
            <a:r>
              <a:rPr lang="en-US" altLang="de-DE" sz="1800" i="1" dirty="0" err="1" smtClean="0"/>
              <a:t>Jazztel</a:t>
            </a:r>
            <a:r>
              <a:rPr lang="en-US" altLang="de-DE" sz="1800" dirty="0" smtClean="0"/>
              <a:t>);</a:t>
            </a:r>
          </a:p>
        </p:txBody>
      </p:sp>
      <p:sp>
        <p:nvSpPr>
          <p:cNvPr id="43013" name="Foliennummernplatzhalter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5CF2E0-7BCA-4A12-9AA7-5B7DBD94DCA2}" type="slidenum">
              <a:rPr lang="de-AT" altLang="de-DE" sz="12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de-AT" altLang="de-DE" sz="1200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altLang="de-DE" sz="4000" smtClean="0"/>
              <a:t>Conclusion</a:t>
            </a:r>
          </a:p>
        </p:txBody>
      </p:sp>
      <p:sp>
        <p:nvSpPr>
          <p:cNvPr id="46083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altLang="de-DE" sz="2000" dirty="0" smtClean="0"/>
              <a:t>New regulation may overly restrict competition in digital markets. To unlock economic growth, NCAs should rely on a flexible, case-by-case approach. </a:t>
            </a:r>
          </a:p>
          <a:p>
            <a:pPr algn="just"/>
            <a:endParaRPr lang="en-GB" altLang="de-DE" sz="2000" dirty="0" smtClean="0"/>
          </a:p>
          <a:p>
            <a:pPr algn="just"/>
            <a:r>
              <a:rPr lang="en-GB" altLang="de-DE" sz="2000" dirty="0" smtClean="0"/>
              <a:t>There are many existing economic tools that can be used by NCAs to delineate digital markets and to assess the effectiveness of competition in this markets.</a:t>
            </a:r>
          </a:p>
          <a:p>
            <a:pPr algn="just"/>
            <a:endParaRPr lang="en-GB" altLang="de-DE" sz="2000" dirty="0" smtClean="0"/>
          </a:p>
          <a:p>
            <a:pPr algn="just"/>
            <a:r>
              <a:rPr lang="en-GB" altLang="de-DE" sz="2000" dirty="0" smtClean="0"/>
              <a:t>As NCAs gain more case experience, it will become easier to apply these economic tools and to assess cases in a consistent way. </a:t>
            </a:r>
          </a:p>
          <a:p>
            <a:pPr algn="just"/>
            <a:endParaRPr lang="en-GB" altLang="de-DE" dirty="0"/>
          </a:p>
        </p:txBody>
      </p:sp>
      <p:sp>
        <p:nvSpPr>
          <p:cNvPr id="46084" name="Foliennummernplatzhalt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30C6F34-410B-4F94-B2CE-14606D68A0E7}" type="slidenum">
              <a:rPr lang="de-AT" altLang="de-DE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de-AT" altLang="de-DE" sz="1400" smtClean="0"/>
          </a:p>
        </p:txBody>
      </p:sp>
      <p:pic>
        <p:nvPicPr>
          <p:cNvPr id="46085" name="Picture 2" descr="\\BWAVIEVS05\Profiles$\becka.V2\Desktop\BWB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0"/>
            <a:ext cx="248443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hteck 23"/>
          <p:cNvSpPr/>
          <p:nvPr/>
        </p:nvSpPr>
        <p:spPr bwMode="gray">
          <a:xfrm>
            <a:off x="7362141" y="1432049"/>
            <a:ext cx="1183337" cy="377026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perspectiveRelaxed">
                <a:rot lat="3216920" lon="18441394" rev="6897346"/>
              </a:camera>
              <a:lightRig rig="threePt" dir="t"/>
            </a:scene3d>
            <a:sp3d extrusionH="285750">
              <a:bevelT w="25400" h="25400"/>
            </a:sp3d>
          </a:bodyPr>
          <a:lstStyle/>
          <a:p>
            <a:pPr algn="ctr" eaLnBrk="1" hangingPunct="1">
              <a:defRPr/>
            </a:pPr>
            <a:r>
              <a:rPr lang="en-US" sz="23900" dirty="0">
                <a:ln w="12700">
                  <a:noFill/>
                  <a:prstDash val="solid"/>
                </a:ln>
                <a:solidFill>
                  <a:srgbClr val="E6E6E6"/>
                </a:solidFill>
                <a:effectLst>
                  <a:outerShdw blurRad="215900" dist="12700" dir="2700000" algn="tl" rotWithShape="0">
                    <a:prstClr val="black">
                      <a:alpha val="70000"/>
                    </a:prstClr>
                  </a:outerShdw>
                </a:effectLst>
                <a:cs typeface="Arial" charset="0"/>
              </a:rPr>
              <a:t>!</a:t>
            </a:r>
          </a:p>
        </p:txBody>
      </p:sp>
      <p:sp>
        <p:nvSpPr>
          <p:cNvPr id="27" name="Rechteck 26"/>
          <p:cNvSpPr/>
          <p:nvPr/>
        </p:nvSpPr>
        <p:spPr bwMode="gray">
          <a:xfrm>
            <a:off x="454741" y="1556791"/>
            <a:ext cx="1015021" cy="31547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perspectiveRelaxed">
                <a:rot lat="20289142" lon="17477284" rev="5199779"/>
              </a:camera>
              <a:lightRig rig="threePt" dir="t"/>
            </a:scene3d>
            <a:sp3d extrusionH="285750">
              <a:bevelT w="25400" h="25400"/>
            </a:sp3d>
          </a:bodyPr>
          <a:lstStyle/>
          <a:p>
            <a:pPr algn="ctr" eaLnBrk="1" hangingPunct="1">
              <a:defRPr/>
            </a:pPr>
            <a:r>
              <a:rPr lang="en-US" sz="19900" dirty="0">
                <a:ln w="12700">
                  <a:noFill/>
                  <a:prstDash val="solid"/>
                </a:ln>
                <a:solidFill>
                  <a:srgbClr val="E6E6E6"/>
                </a:solidFill>
                <a:effectLst>
                  <a:outerShdw blurRad="215900" dist="12700" dir="2700000" algn="tl" rotWithShape="0">
                    <a:prstClr val="black">
                      <a:alpha val="70000"/>
                    </a:prstClr>
                  </a:outerShdw>
                </a:effectLst>
                <a:cs typeface="Arial" charset="0"/>
              </a:rPr>
              <a:t>!</a:t>
            </a:r>
          </a:p>
        </p:txBody>
      </p:sp>
      <p:sp>
        <p:nvSpPr>
          <p:cNvPr id="28" name="Rechteck 27"/>
          <p:cNvSpPr/>
          <p:nvPr/>
        </p:nvSpPr>
        <p:spPr bwMode="gray">
          <a:xfrm>
            <a:off x="6159052" y="1116867"/>
            <a:ext cx="761747" cy="221599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perspectiveRelaxed">
                <a:rot lat="785949" lon="17359409" rev="5509202"/>
              </a:camera>
              <a:lightRig rig="threePt" dir="t"/>
            </a:scene3d>
            <a:sp3d extrusionH="215900">
              <a:bevelT w="25400" h="25400"/>
            </a:sp3d>
          </a:bodyPr>
          <a:lstStyle/>
          <a:p>
            <a:pPr algn="ctr" eaLnBrk="1" hangingPunct="1">
              <a:defRPr/>
            </a:pPr>
            <a:r>
              <a:rPr lang="en-US" sz="13800" dirty="0">
                <a:ln w="12700">
                  <a:noFill/>
                  <a:prstDash val="solid"/>
                </a:ln>
                <a:solidFill>
                  <a:srgbClr val="FFFFFF"/>
                </a:solidFill>
                <a:effectLst>
                  <a:outerShdw blurRad="215900" dist="12700" dir="2700000" algn="tl" rotWithShape="0">
                    <a:prstClr val="black">
                      <a:alpha val="70000"/>
                    </a:prstClr>
                  </a:outerShdw>
                </a:effectLst>
                <a:cs typeface="Arial" charset="0"/>
              </a:rPr>
              <a:t>!</a:t>
            </a:r>
          </a:p>
        </p:txBody>
      </p:sp>
      <p:sp>
        <p:nvSpPr>
          <p:cNvPr id="30" name="Rechteck 29"/>
          <p:cNvSpPr/>
          <p:nvPr/>
        </p:nvSpPr>
        <p:spPr bwMode="gray">
          <a:xfrm>
            <a:off x="2771800" y="417512"/>
            <a:ext cx="761747" cy="221599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perspectiveRelaxed">
                <a:rot lat="17670334" lon="3279169" rev="18116806"/>
              </a:camera>
              <a:lightRig rig="threePt" dir="t">
                <a:rot lat="0" lon="0" rev="13200000"/>
              </a:lightRig>
            </a:scene3d>
            <a:sp3d extrusionH="190500">
              <a:bevelT w="25400" h="25400"/>
            </a:sp3d>
          </a:bodyPr>
          <a:lstStyle/>
          <a:p>
            <a:pPr algn="ctr" eaLnBrk="1" hangingPunct="1">
              <a:defRPr/>
            </a:pPr>
            <a:r>
              <a:rPr lang="en-US" sz="13800" dirty="0">
                <a:ln w="12700">
                  <a:noFill/>
                  <a:prstDash val="solid"/>
                </a:ln>
                <a:solidFill>
                  <a:srgbClr val="E6E6E6"/>
                </a:solidFill>
                <a:effectLst>
                  <a:outerShdw blurRad="215900" dist="12700" dir="2700000" algn="tl" rotWithShape="0">
                    <a:prstClr val="black">
                      <a:alpha val="70000"/>
                    </a:prstClr>
                  </a:outerShdw>
                </a:effectLst>
                <a:cs typeface="Arial" charset="0"/>
              </a:rPr>
              <a:t>!</a:t>
            </a:r>
          </a:p>
        </p:txBody>
      </p:sp>
      <p:sp>
        <p:nvSpPr>
          <p:cNvPr id="31" name="Rechteck 30"/>
          <p:cNvSpPr/>
          <p:nvPr/>
        </p:nvSpPr>
        <p:spPr bwMode="gray">
          <a:xfrm>
            <a:off x="1495319" y="1112002"/>
            <a:ext cx="665568" cy="186204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perspectiveRelaxed">
                <a:rot lat="20420090" lon="16780881" rev="5266741"/>
              </a:camera>
              <a:lightRig rig="threePt" dir="t"/>
            </a:scene3d>
            <a:sp3d extrusionH="158750">
              <a:bevelT w="25400" h="25400"/>
            </a:sp3d>
          </a:bodyPr>
          <a:lstStyle/>
          <a:p>
            <a:pPr algn="ctr" eaLnBrk="1" hangingPunct="1">
              <a:defRPr/>
            </a:pPr>
            <a:r>
              <a:rPr lang="en-US" sz="11500" dirty="0">
                <a:ln w="12700">
                  <a:noFill/>
                  <a:prstDash val="solid"/>
                </a:ln>
                <a:solidFill>
                  <a:srgbClr val="FFFFFF"/>
                </a:solidFill>
                <a:effectLst>
                  <a:outerShdw blurRad="215900" dist="12700" dir="2700000" algn="tl" rotWithShape="0">
                    <a:prstClr val="black">
                      <a:alpha val="70000"/>
                    </a:prstClr>
                  </a:outerShdw>
                </a:effectLst>
                <a:cs typeface="Arial" charset="0"/>
              </a:rPr>
              <a:t>!</a:t>
            </a:r>
          </a:p>
        </p:txBody>
      </p:sp>
      <p:sp>
        <p:nvSpPr>
          <p:cNvPr id="32" name="Rechteck 31"/>
          <p:cNvSpPr/>
          <p:nvPr/>
        </p:nvSpPr>
        <p:spPr bwMode="gray">
          <a:xfrm>
            <a:off x="7879911" y="978459"/>
            <a:ext cx="665567" cy="186204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perspectiveRelaxed">
                <a:rot lat="4268736" lon="3311397" rev="14011558"/>
              </a:camera>
              <a:lightRig rig="threePt" dir="t">
                <a:rot lat="0" lon="0" rev="7800000"/>
              </a:lightRig>
            </a:scene3d>
            <a:sp3d extrusionH="158750">
              <a:bevelT w="25400" h="25400"/>
            </a:sp3d>
          </a:bodyPr>
          <a:lstStyle/>
          <a:p>
            <a:pPr algn="ctr" eaLnBrk="1" hangingPunct="1">
              <a:defRPr/>
            </a:pPr>
            <a:r>
              <a:rPr lang="en-US" sz="11500" dirty="0">
                <a:ln w="12700">
                  <a:noFill/>
                  <a:prstDash val="solid"/>
                </a:ln>
                <a:solidFill>
                  <a:srgbClr val="E6E6E6"/>
                </a:solidFill>
                <a:effectLst>
                  <a:outerShdw blurRad="215900" dist="12700" dir="2700000" algn="tl" rotWithShape="0">
                    <a:prstClr val="black">
                      <a:alpha val="70000"/>
                    </a:prstClr>
                  </a:outerShdw>
                </a:effectLst>
                <a:cs typeface="Arial" charset="0"/>
              </a:rPr>
              <a:t>!</a:t>
            </a:r>
          </a:p>
        </p:txBody>
      </p:sp>
      <p:sp>
        <p:nvSpPr>
          <p:cNvPr id="35" name="Rechteck 34"/>
          <p:cNvSpPr/>
          <p:nvPr/>
        </p:nvSpPr>
        <p:spPr bwMode="gray">
          <a:xfrm>
            <a:off x="7261953" y="3317180"/>
            <a:ext cx="1383712" cy="450892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perspectiveRelaxed">
                <a:rot lat="19188035" lon="19196580" rev="2724996"/>
              </a:camera>
              <a:lightRig rig="threePt" dir="t"/>
            </a:scene3d>
            <a:sp3d extrusionH="381000">
              <a:bevelT w="25400" h="25400"/>
            </a:sp3d>
          </a:bodyPr>
          <a:lstStyle/>
          <a:p>
            <a:pPr algn="ctr" eaLnBrk="1" hangingPunct="1">
              <a:defRPr/>
            </a:pPr>
            <a:r>
              <a:rPr lang="en-US" sz="28700" dirty="0">
                <a:ln w="12700">
                  <a:noFill/>
                  <a:prstDash val="solid"/>
                </a:ln>
                <a:solidFill>
                  <a:srgbClr val="E6E6E6"/>
                </a:solidFill>
                <a:effectLst>
                  <a:outerShdw blurRad="215900" dist="12700" dir="2700000" algn="tl" rotWithShape="0">
                    <a:prstClr val="black">
                      <a:alpha val="70000"/>
                    </a:prstClr>
                  </a:outerShdw>
                </a:effectLst>
                <a:cs typeface="Arial" charset="0"/>
              </a:rPr>
              <a:t>!</a:t>
            </a:r>
          </a:p>
        </p:txBody>
      </p:sp>
      <p:sp>
        <p:nvSpPr>
          <p:cNvPr id="42" name="Rechteck 41"/>
          <p:cNvSpPr/>
          <p:nvPr/>
        </p:nvSpPr>
        <p:spPr bwMode="gray">
          <a:xfrm>
            <a:off x="682373" y="3501008"/>
            <a:ext cx="1269899" cy="4093428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  <a:scene3d>
              <a:camera prst="perspectiveRelaxed">
                <a:rot lat="20427507" lon="3392954" rev="17768812"/>
              </a:camera>
              <a:lightRig rig="threePt" dir="t">
                <a:rot lat="0" lon="0" rev="8400000"/>
              </a:lightRig>
            </a:scene3d>
            <a:sp3d extrusionH="381000">
              <a:bevelT w="25400" h="25400"/>
            </a:sp3d>
          </a:bodyPr>
          <a:lstStyle/>
          <a:p>
            <a:pPr algn="ctr" eaLnBrk="1" hangingPunct="1">
              <a:defRPr/>
            </a:pPr>
            <a:r>
              <a:rPr lang="en-US" sz="26000" dirty="0">
                <a:ln w="12700">
                  <a:noFill/>
                  <a:prstDash val="solid"/>
                </a:ln>
                <a:solidFill>
                  <a:srgbClr val="FFFFFF"/>
                </a:solidFill>
                <a:effectLst>
                  <a:outerShdw blurRad="215900" dist="12700" dir="2700000" algn="tl" rotWithShape="0">
                    <a:prstClr val="black">
                      <a:alpha val="70000"/>
                    </a:prstClr>
                  </a:outerShdw>
                </a:effectLst>
                <a:cs typeface="Arial" charset="0"/>
              </a:rPr>
              <a:t>!</a:t>
            </a:r>
          </a:p>
        </p:txBody>
      </p:sp>
      <p:sp>
        <p:nvSpPr>
          <p:cNvPr id="33" name="_color1"/>
          <p:cNvSpPr/>
          <p:nvPr/>
        </p:nvSpPr>
        <p:spPr bwMode="gray">
          <a:xfrm>
            <a:off x="3569653" y="1164376"/>
            <a:ext cx="1851719" cy="393954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perspectiveHeroicExtremeLeftFacing" fov="1800000">
                <a:rot lat="896495" lon="0" rev="0"/>
              </a:camera>
              <a:lightRig rig="threePt" dir="t"/>
            </a:scene3d>
            <a:sp3d extrusionH="635000">
              <a:bevelT w="50800" h="50800"/>
              <a:bevelB w="25400" h="25400"/>
            </a:sp3d>
          </a:bodyPr>
          <a:lstStyle/>
          <a:p>
            <a:pPr algn="ctr" eaLnBrk="1" hangingPunct="1">
              <a:defRPr/>
            </a:pPr>
            <a:r>
              <a:rPr lang="en-US" sz="25000" dirty="0">
                <a:ln w="12700">
                  <a:noFill/>
                  <a:prstDash val="solid"/>
                </a:ln>
                <a:solidFill>
                  <a:srgbClr val="4F81BD">
                    <a:lumMod val="20000"/>
                    <a:lumOff val="80000"/>
                  </a:srgbClr>
                </a:solidFill>
                <a:cs typeface="Arial" charset="0"/>
              </a:rPr>
              <a:t>?</a:t>
            </a:r>
          </a:p>
        </p:txBody>
      </p:sp>
      <p:sp>
        <p:nvSpPr>
          <p:cNvPr id="14" name="Oval 99"/>
          <p:cNvSpPr>
            <a:spLocks noChangeArrowheads="1"/>
          </p:cNvSpPr>
          <p:nvPr/>
        </p:nvSpPr>
        <p:spPr bwMode="gray">
          <a:xfrm>
            <a:off x="3868544" y="4391120"/>
            <a:ext cx="1224136" cy="1180523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noFill/>
            <a:prstDash val="lgDash"/>
            <a:round/>
            <a:headEnd/>
            <a:tailEnd/>
          </a:ln>
          <a:effectLst>
            <a:outerShdw blurRad="127000" algn="ct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432000" h="432000"/>
          </a:sp3d>
        </p:spPr>
        <p:txBody>
          <a:bodyPr wrap="none" lIns="0" tIns="0" rIns="0" bIns="0" anchor="ctr"/>
          <a:lstStyle/>
          <a:p>
            <a:pPr algn="ctr" eaLnBrk="1" hangingPunct="1">
              <a:defRPr/>
            </a:pPr>
            <a:r>
              <a:rPr lang="en-US" sz="1200" dirty="0">
                <a:solidFill>
                  <a:srgbClr val="FFFFFF"/>
                </a:solidFill>
                <a:effectLst>
                  <a:outerShdw blurRad="190500" algn="ctr" rotWithShape="0">
                    <a:prstClr val="black">
                      <a:alpha val="50000"/>
                    </a:prstClr>
                  </a:outerShdw>
                </a:effectLst>
                <a:cs typeface="Arial" charset="0"/>
              </a:rPr>
              <a:t>Questions?</a:t>
            </a:r>
          </a:p>
        </p:txBody>
      </p:sp>
      <p:sp>
        <p:nvSpPr>
          <p:cNvPr id="47118" name="Textfeld 14"/>
          <p:cNvSpPr txBox="1">
            <a:spLocks noChangeArrowheads="1"/>
          </p:cNvSpPr>
          <p:nvPr/>
        </p:nvSpPr>
        <p:spPr bwMode="auto">
          <a:xfrm>
            <a:off x="809625" y="1743075"/>
            <a:ext cx="6553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AT" altLang="de-DE" sz="1800" b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800" b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  <p:pic>
        <p:nvPicPr>
          <p:cNvPr id="47119" name="Picture 2" descr="\\BWAVIEVS05\Profiles$\becka.V2\Desktop\BWB 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0"/>
            <a:ext cx="2484437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26" name="Gruppieren 30"/>
          <p:cNvGrpSpPr>
            <a:grpSpLocks/>
          </p:cNvGrpSpPr>
          <p:nvPr/>
        </p:nvGrpSpPr>
        <p:grpSpPr bwMode="auto">
          <a:xfrm>
            <a:off x="4402138" y="1900238"/>
            <a:ext cx="3919537" cy="3727450"/>
            <a:chOff x="5074629" y="2089476"/>
            <a:chExt cx="3367088" cy="3202370"/>
          </a:xfrm>
          <a:solidFill>
            <a:schemeClr val="accent6">
              <a:lumMod val="75000"/>
            </a:schemeClr>
          </a:solidFill>
        </p:grpSpPr>
        <p:sp>
          <p:nvSpPr>
            <p:cNvPr id="4" name="Ellipse 3"/>
            <p:cNvSpPr/>
            <p:nvPr/>
          </p:nvSpPr>
          <p:spPr bwMode="gray">
            <a:xfrm rot="20700000">
              <a:off x="6186525" y="4873714"/>
              <a:ext cx="1917040" cy="418132"/>
            </a:xfrm>
            <a:prstGeom prst="ellipse">
              <a:avLst/>
            </a:prstGeom>
            <a:grpFill/>
            <a:ln w="12700">
              <a:noFill/>
              <a:round/>
              <a:headEnd/>
              <a:tailEnd/>
            </a:ln>
            <a:effectLst>
              <a:softEdge rad="63500"/>
            </a:effectLst>
          </p:spPr>
          <p:txBody>
            <a:bodyPr anchor="ctr"/>
            <a:lstStyle/>
            <a:p>
              <a:pPr algn="ctr" eaLnBrk="1" hangingPunct="1">
                <a:defRPr/>
              </a:pPr>
              <a:endParaRPr lang="en-US" sz="1800" b="0" dirty="0">
                <a:solidFill>
                  <a:prstClr val="black"/>
                </a:solidFill>
                <a:cs typeface="Arial" charset="0"/>
              </a:endParaRPr>
            </a:p>
          </p:txBody>
        </p:sp>
        <p:grpSp>
          <p:nvGrpSpPr>
            <p:cNvPr id="5" name="Gruppieren 51"/>
            <p:cNvGrpSpPr/>
            <p:nvPr/>
          </p:nvGrpSpPr>
          <p:grpSpPr bwMode="gray">
            <a:xfrm rot="20700000">
              <a:off x="5074629" y="2089476"/>
              <a:ext cx="3367088" cy="3047006"/>
              <a:chOff x="4867275" y="2168525"/>
              <a:chExt cx="3367088" cy="3047006"/>
            </a:xfrm>
            <a:grp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6" name="Freeform 14"/>
              <p:cNvSpPr>
                <a:spLocks/>
              </p:cNvSpPr>
              <p:nvPr/>
            </p:nvSpPr>
            <p:spPr bwMode="gray">
              <a:xfrm>
                <a:off x="4867275" y="2168525"/>
                <a:ext cx="3367088" cy="3036887"/>
              </a:xfrm>
              <a:custGeom>
                <a:avLst/>
                <a:gdLst/>
                <a:ahLst/>
                <a:cxnLst>
                  <a:cxn ang="0">
                    <a:pos x="346" y="0"/>
                  </a:cxn>
                  <a:cxn ang="0">
                    <a:pos x="0" y="346"/>
                  </a:cxn>
                  <a:cxn ang="0">
                    <a:pos x="141" y="624"/>
                  </a:cxn>
                  <a:cxn ang="0">
                    <a:pos x="219" y="624"/>
                  </a:cxn>
                  <a:cxn ang="0">
                    <a:pos x="39" y="344"/>
                  </a:cxn>
                  <a:cxn ang="0">
                    <a:pos x="346" y="37"/>
                  </a:cxn>
                  <a:cxn ang="0">
                    <a:pos x="653" y="344"/>
                  </a:cxn>
                  <a:cxn ang="0">
                    <a:pos x="473" y="624"/>
                  </a:cxn>
                  <a:cxn ang="0">
                    <a:pos x="551" y="624"/>
                  </a:cxn>
                  <a:cxn ang="0">
                    <a:pos x="692" y="346"/>
                  </a:cxn>
                  <a:cxn ang="0">
                    <a:pos x="346" y="0"/>
                  </a:cxn>
                </a:cxnLst>
                <a:rect l="0" t="0" r="r" b="b"/>
                <a:pathLst>
                  <a:path w="692" h="624">
                    <a:moveTo>
                      <a:pt x="346" y="0"/>
                    </a:moveTo>
                    <a:cubicBezTo>
                      <a:pt x="155" y="0"/>
                      <a:pt x="0" y="155"/>
                      <a:pt x="0" y="346"/>
                    </a:cubicBezTo>
                    <a:cubicBezTo>
                      <a:pt x="0" y="460"/>
                      <a:pt x="56" y="561"/>
                      <a:pt x="141" y="624"/>
                    </a:cubicBezTo>
                    <a:cubicBezTo>
                      <a:pt x="219" y="624"/>
                      <a:pt x="219" y="624"/>
                      <a:pt x="219" y="624"/>
                    </a:cubicBezTo>
                    <a:cubicBezTo>
                      <a:pt x="113" y="576"/>
                      <a:pt x="39" y="469"/>
                      <a:pt x="39" y="344"/>
                    </a:cubicBezTo>
                    <a:cubicBezTo>
                      <a:pt x="39" y="174"/>
                      <a:pt x="176" y="37"/>
                      <a:pt x="346" y="37"/>
                    </a:cubicBezTo>
                    <a:cubicBezTo>
                      <a:pt x="516" y="37"/>
                      <a:pt x="653" y="174"/>
                      <a:pt x="653" y="344"/>
                    </a:cubicBezTo>
                    <a:cubicBezTo>
                      <a:pt x="653" y="469"/>
                      <a:pt x="579" y="576"/>
                      <a:pt x="473" y="624"/>
                    </a:cubicBezTo>
                    <a:cubicBezTo>
                      <a:pt x="551" y="624"/>
                      <a:pt x="551" y="624"/>
                      <a:pt x="551" y="624"/>
                    </a:cubicBezTo>
                    <a:cubicBezTo>
                      <a:pt x="636" y="561"/>
                      <a:pt x="692" y="460"/>
                      <a:pt x="692" y="346"/>
                    </a:cubicBezTo>
                    <a:cubicBezTo>
                      <a:pt x="692" y="155"/>
                      <a:pt x="537" y="0"/>
                      <a:pt x="346" y="0"/>
                    </a:cubicBezTo>
                    <a:close/>
                  </a:path>
                </a:pathLst>
              </a:cu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 b="0" dirty="0">
                  <a:solidFill>
                    <a:prstClr val="black"/>
                  </a:solidFill>
                  <a:cs typeface="Arial" charset="0"/>
                </a:endParaRPr>
              </a:p>
            </p:txBody>
          </p:sp>
          <p:sp>
            <p:nvSpPr>
              <p:cNvPr id="7" name="Freeform 15"/>
              <p:cNvSpPr>
                <a:spLocks/>
              </p:cNvSpPr>
              <p:nvPr/>
            </p:nvSpPr>
            <p:spPr bwMode="gray">
              <a:xfrm>
                <a:off x="5056188" y="2347913"/>
                <a:ext cx="2987675" cy="2808287"/>
              </a:xfrm>
              <a:custGeom>
                <a:avLst/>
                <a:gdLst/>
                <a:ahLst/>
                <a:cxnLst>
                  <a:cxn ang="0">
                    <a:pos x="614" y="307"/>
                  </a:cxn>
                  <a:cxn ang="0">
                    <a:pos x="307" y="0"/>
                  </a:cxn>
                  <a:cxn ang="0">
                    <a:pos x="0" y="307"/>
                  </a:cxn>
                  <a:cxn ang="0">
                    <a:pos x="161" y="577"/>
                  </a:cxn>
                  <a:cxn ang="0">
                    <a:pos x="453" y="577"/>
                  </a:cxn>
                  <a:cxn ang="0">
                    <a:pos x="614" y="307"/>
                  </a:cxn>
                </a:cxnLst>
                <a:rect l="0" t="0" r="r" b="b"/>
                <a:pathLst>
                  <a:path w="614" h="577">
                    <a:moveTo>
                      <a:pt x="614" y="307"/>
                    </a:moveTo>
                    <a:cubicBezTo>
                      <a:pt x="614" y="137"/>
                      <a:pt x="477" y="0"/>
                      <a:pt x="307" y="0"/>
                    </a:cubicBezTo>
                    <a:cubicBezTo>
                      <a:pt x="137" y="0"/>
                      <a:pt x="0" y="137"/>
                      <a:pt x="0" y="307"/>
                    </a:cubicBezTo>
                    <a:cubicBezTo>
                      <a:pt x="0" y="424"/>
                      <a:pt x="65" y="525"/>
                      <a:pt x="161" y="577"/>
                    </a:cubicBezTo>
                    <a:cubicBezTo>
                      <a:pt x="453" y="577"/>
                      <a:pt x="453" y="577"/>
                      <a:pt x="453" y="577"/>
                    </a:cubicBezTo>
                    <a:cubicBezTo>
                      <a:pt x="549" y="525"/>
                      <a:pt x="614" y="424"/>
                      <a:pt x="614" y="307"/>
                    </a:cubicBezTo>
                    <a:close/>
                  </a:path>
                </a:pathLst>
              </a:custGeom>
              <a:grpFill/>
              <a:ln w="28575">
                <a:solidFill>
                  <a:srgbClr val="A6A6A6"/>
                </a:solidFill>
                <a:round/>
                <a:headEnd/>
                <a:tailEnd/>
              </a:ln>
              <a:effectLst>
                <a:outerShdw blurRad="215900" sx="102000" sy="102000" algn="ctr" rotWithShape="0">
                  <a:prstClr val="black">
                    <a:alpha val="34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h="25400"/>
              </a:sp3d>
            </p:spPr>
            <p:txBody>
              <a:bodyPr tIns="144000" anchor="ctr"/>
              <a:lstStyle/>
              <a:p>
                <a:pPr algn="ctr" eaLnBrk="1" hangingPunct="1">
                  <a:defRPr/>
                </a:pPr>
                <a:r>
                  <a:rPr lang="en-US" sz="2800" dirty="0">
                    <a:solidFill>
                      <a:srgbClr val="FFFFFF"/>
                    </a:solidFill>
                    <a:cs typeface="Arial" charset="0"/>
                  </a:rPr>
                  <a:t>Many thanks for your attention!</a:t>
                </a:r>
              </a:p>
            </p:txBody>
          </p:sp>
          <p:sp>
            <p:nvSpPr>
              <p:cNvPr id="8" name="Freeform 16"/>
              <p:cNvSpPr>
                <a:spLocks/>
              </p:cNvSpPr>
              <p:nvPr/>
            </p:nvSpPr>
            <p:spPr bwMode="gray">
              <a:xfrm>
                <a:off x="5550364" y="4885331"/>
                <a:ext cx="1995488" cy="330200"/>
              </a:xfrm>
              <a:custGeom>
                <a:avLst/>
                <a:gdLst/>
                <a:ahLst/>
                <a:cxnLst>
                  <a:cxn ang="0">
                    <a:pos x="410" y="68"/>
                  </a:cxn>
                  <a:cxn ang="0">
                    <a:pos x="0" y="68"/>
                  </a:cxn>
                  <a:cxn ang="0">
                    <a:pos x="205" y="0"/>
                  </a:cxn>
                  <a:cxn ang="0">
                    <a:pos x="410" y="68"/>
                  </a:cxn>
                </a:cxnLst>
                <a:rect l="0" t="0" r="r" b="b"/>
                <a:pathLst>
                  <a:path w="410" h="68">
                    <a:moveTo>
                      <a:pt x="410" y="68"/>
                    </a:moveTo>
                    <a:cubicBezTo>
                      <a:pt x="0" y="68"/>
                      <a:pt x="0" y="68"/>
                      <a:pt x="0" y="68"/>
                    </a:cubicBezTo>
                    <a:cubicBezTo>
                      <a:pt x="57" y="26"/>
                      <a:pt x="128" y="0"/>
                      <a:pt x="205" y="0"/>
                    </a:cubicBezTo>
                    <a:cubicBezTo>
                      <a:pt x="282" y="0"/>
                      <a:pt x="353" y="26"/>
                      <a:pt x="410" y="68"/>
                    </a:cubicBezTo>
                    <a:close/>
                  </a:path>
                </a:pathLst>
              </a:custGeom>
              <a:grpFill/>
              <a:ln w="38100">
                <a:noFill/>
                <a:round/>
                <a:headEnd/>
                <a:tailEnd/>
              </a:ln>
              <a:effectLst>
                <a:outerShdw blurRad="190500" dir="13500000" algn="br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 eaLnBrk="1" hangingPunct="1">
                  <a:defRPr/>
                </a:pPr>
                <a:endParaRPr lang="en-US" sz="1800" b="0" dirty="0">
                  <a:solidFill>
                    <a:prstClr val="black"/>
                  </a:solidFill>
                  <a:cs typeface="Arial" charset="0"/>
                </a:endParaRPr>
              </a:p>
            </p:txBody>
          </p:sp>
        </p:grpSp>
      </p:grpSp>
      <p:sp>
        <p:nvSpPr>
          <p:cNvPr id="48131" name="Rechteck 8"/>
          <p:cNvSpPr>
            <a:spLocks noChangeArrowheads="1"/>
          </p:cNvSpPr>
          <p:nvPr/>
        </p:nvSpPr>
        <p:spPr bwMode="auto">
          <a:xfrm>
            <a:off x="323850" y="1916113"/>
            <a:ext cx="4572000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n-US" altLang="de-DE" sz="1800">
                <a:latin typeface="Arial" charset="0"/>
                <a:cs typeface="Arial" charset="0"/>
              </a:rPr>
              <a:t>Dr. Theodor Thanner</a:t>
            </a:r>
            <a:endParaRPr lang="en-US" altLang="de-DE" sz="1400">
              <a:latin typeface="Arial" charset="0"/>
              <a:cs typeface="Arial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altLang="de-DE" sz="1400">
                <a:latin typeface="Arial" charset="0"/>
                <a:cs typeface="Arial" charset="0"/>
              </a:rPr>
              <a:t>Director General for Competition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de-DE" sz="140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1400">
                <a:latin typeface="Arial" charset="0"/>
                <a:cs typeface="Arial" charset="0"/>
              </a:rPr>
              <a:t>Federal Competition Authority</a:t>
            </a:r>
            <a:br>
              <a:rPr lang="en-US" altLang="de-DE" sz="1400">
                <a:latin typeface="Arial" charset="0"/>
                <a:cs typeface="Arial" charset="0"/>
              </a:rPr>
            </a:br>
            <a:r>
              <a:rPr lang="en-US" altLang="de-DE" sz="1400">
                <a:latin typeface="Arial" charset="0"/>
                <a:cs typeface="Arial" charset="0"/>
              </a:rPr>
              <a:t>1030 Vienna, Austria, Radetzkystraße 2</a:t>
            </a:r>
            <a:br>
              <a:rPr lang="en-US" altLang="de-DE" sz="1400">
                <a:latin typeface="Arial" charset="0"/>
                <a:cs typeface="Arial" charset="0"/>
              </a:rPr>
            </a:br>
            <a:r>
              <a:rPr lang="en-US" altLang="de-DE" sz="1400">
                <a:latin typeface="Arial" charset="0"/>
                <a:cs typeface="Arial" charset="0"/>
              </a:rPr>
              <a:t>Tel.: 0043 (01) 245 08-0 </a:t>
            </a:r>
            <a:br>
              <a:rPr lang="en-US" altLang="de-DE" sz="1400">
                <a:latin typeface="Arial" charset="0"/>
                <a:cs typeface="Arial" charset="0"/>
              </a:rPr>
            </a:br>
            <a:r>
              <a:rPr lang="en-US" altLang="de-DE" sz="1400">
                <a:latin typeface="Arial" charset="0"/>
                <a:cs typeface="Arial" charset="0"/>
              </a:rPr>
              <a:t>Fax: 0043 (01) 587 42 00 </a:t>
            </a:r>
            <a:r>
              <a:rPr lang="en-US" altLang="de-DE" sz="1200">
                <a:solidFill>
                  <a:srgbClr val="595959"/>
                </a:solidFill>
                <a:latin typeface="Arial" charset="0"/>
                <a:cs typeface="Arial" charset="0"/>
              </a:rPr>
              <a:t/>
            </a:r>
            <a:br>
              <a:rPr lang="en-US" altLang="de-DE" sz="1200">
                <a:solidFill>
                  <a:srgbClr val="595959"/>
                </a:solidFill>
                <a:latin typeface="Arial" charset="0"/>
                <a:cs typeface="Arial" charset="0"/>
              </a:rPr>
            </a:br>
            <a:r>
              <a:rPr lang="en-US" altLang="de-DE" sz="1200" b="0">
                <a:solidFill>
                  <a:srgbClr val="000000"/>
                </a:solidFill>
                <a:latin typeface="Arial" charset="0"/>
                <a:cs typeface="Arial" charset="0"/>
              </a:rPr>
              <a:t>  </a:t>
            </a:r>
            <a:br>
              <a:rPr lang="en-US" altLang="de-DE" sz="1200" b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altLang="de-DE" sz="1400" b="0" u="sng">
                <a:solidFill>
                  <a:srgbClr val="000000"/>
                </a:solidFill>
                <a:latin typeface="Arial" charset="0"/>
                <a:cs typeface="Arial" charset="0"/>
                <a:hlinkClick r:id="rId2"/>
              </a:rPr>
              <a:t>http://www.bwb.gv.at</a:t>
            </a:r>
            <a:r>
              <a:rPr lang="en-US" altLang="de-DE" sz="1400" b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br>
              <a:rPr lang="en-US" altLang="de-DE" sz="1400" b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altLang="de-DE" sz="1400" b="0" u="sng">
                <a:solidFill>
                  <a:srgbClr val="000000"/>
                </a:solidFill>
                <a:latin typeface="Arial" charset="0"/>
                <a:cs typeface="Arial" charset="0"/>
                <a:hlinkClick r:id="rId3"/>
              </a:rPr>
              <a:t>https://twitter.com/BWB_WETTBEWERB</a:t>
            </a:r>
            <a:r>
              <a:rPr lang="en-US" altLang="de-DE" sz="1400" b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endParaRPr lang="en-US" altLang="de-DE" sz="1200" b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pic>
        <p:nvPicPr>
          <p:cNvPr id="48132" name="Picture 2" descr="\\BWAVIEVS05\Profiles$\becka.V2\Desktop\BWB 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0"/>
            <a:ext cx="3203575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 Thanner Verwertertag">
  <a:themeElements>
    <a:clrScheme name="Präsentation Thanner Verwerterta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äsentation Thanner Verwerterta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rgbClr val="EB6A1B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rgbClr val="EB6A1B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äsentation Thanner Verwerterta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Thanner Verwerterta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Thanner Verwerterta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Thanner Verwerterta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Thanner Verwerterta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Thanner Verwerterta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Thanner Verwerterta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Thanner Verwerterta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Thanner Verwerterta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Thanner Verwerterta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Thanner Verwerterta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Thanner Verwerterta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rgbClr val="EB6A1B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rgbClr val="EB6A1B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Thanner Verwertertag</Template>
  <TotalTime>0</TotalTime>
  <Words>602</Words>
  <Application>Microsoft Office PowerPoint</Application>
  <PresentationFormat>Bildschirmpräsentation (4:3)</PresentationFormat>
  <Paragraphs>87</Paragraphs>
  <Slides>8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Präsentation Thanner Verwertertag</vt:lpstr>
      <vt:lpstr>Benutzerdefiniertes Design</vt:lpstr>
      <vt:lpstr>Larissa-Design</vt:lpstr>
      <vt:lpstr>1_Larissa-Design</vt:lpstr>
      <vt:lpstr>PowerPoint-Präsentation</vt:lpstr>
      <vt:lpstr>Introduction</vt:lpstr>
      <vt:lpstr>Selected competition issues in digital markets (1)</vt:lpstr>
      <vt:lpstr>Selected competition issues in digital markets (2)</vt:lpstr>
      <vt:lpstr>Market definition in digital markets</vt:lpstr>
      <vt:lpstr>Conclusion</vt:lpstr>
      <vt:lpstr>PowerPoint-Präsentation</vt:lpstr>
      <vt:lpstr>PowerPoint-Präsentation</vt:lpstr>
    </vt:vector>
  </TitlesOfParts>
  <Company>BMWA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Edelmann, Bettina</dc:creator>
  <cp:lastModifiedBy>Erharter, Dominik</cp:lastModifiedBy>
  <cp:revision>873</cp:revision>
  <cp:lastPrinted>2016-11-11T10:27:36Z</cp:lastPrinted>
  <dcterms:created xsi:type="dcterms:W3CDTF">2008-06-02T12:20:18Z</dcterms:created>
  <dcterms:modified xsi:type="dcterms:W3CDTF">2017-09-07T13:28:32Z</dcterms:modified>
</cp:coreProperties>
</file>