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Interstate-Regular"/>
          <a:ea typeface="Interstate-Regular"/>
          <a:cs typeface="Interstate-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4834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484252" y="6337300"/>
            <a:ext cx="301909" cy="30734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289925" y="4540250"/>
            <a:ext cx="884238" cy="1890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3" y="0"/>
                </a:moveTo>
                <a:lnTo>
                  <a:pt x="0" y="17592"/>
                </a:lnTo>
                <a:lnTo>
                  <a:pt x="21600" y="21600"/>
                </a:lnTo>
                <a:lnTo>
                  <a:pt x="20863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EKABET KURUMU LOGO.png" descr="REKABET KURUMU 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312" y="6237287"/>
            <a:ext cx="1295401" cy="4810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468312" y="6021387"/>
            <a:ext cx="7991476" cy="71439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88350" y="5849937"/>
            <a:ext cx="301908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state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85749" y="1238250"/>
            <a:ext cx="2557464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31" name="Shape 31"/>
          <p:cNvSpPr/>
          <p:nvPr/>
        </p:nvSpPr>
        <p:spPr>
          <a:xfrm>
            <a:off x="1220" y="1578317"/>
            <a:ext cx="6987643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49580">
              <a:defRPr sz="1600" b="1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defRPr>
            </a:pPr>
            <a:r>
              <a:rPr lang="tr-TR" sz="3400" dirty="0" err="1" smtClean="0"/>
              <a:t>The</a:t>
            </a:r>
            <a:r>
              <a:rPr lang="tr-TR" sz="3400" dirty="0" smtClean="0"/>
              <a:t> </a:t>
            </a:r>
            <a:r>
              <a:rPr lang="tr-TR" sz="3400" dirty="0" err="1" smtClean="0"/>
              <a:t>Results</a:t>
            </a:r>
            <a:r>
              <a:rPr lang="tr-TR" sz="3400" dirty="0" smtClean="0"/>
              <a:t> of </a:t>
            </a:r>
            <a:r>
              <a:rPr lang="tr-TR" sz="3400" dirty="0" err="1" smtClean="0"/>
              <a:t>TCA’s</a:t>
            </a:r>
            <a:r>
              <a:rPr lang="tr-TR" sz="3400" dirty="0" smtClean="0"/>
              <a:t> </a:t>
            </a:r>
            <a:r>
              <a:rPr lang="en-US" sz="3400" dirty="0" smtClean="0"/>
              <a:t>TV Broadcasting Sector Inquiry in the Era of Digitalization and Convergence</a:t>
            </a:r>
            <a:endParaRPr lang="en-US" sz="3400" dirty="0"/>
          </a:p>
        </p:txBody>
      </p:sp>
      <p:sp>
        <p:nvSpPr>
          <p:cNvPr id="32" name="Shape 32"/>
          <p:cNvSpPr/>
          <p:nvPr/>
        </p:nvSpPr>
        <p:spPr>
          <a:xfrm>
            <a:off x="1762024" y="4779776"/>
            <a:ext cx="2888157" cy="61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49580">
              <a:defRPr sz="2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latin typeface="+mj-lt"/>
                <a:ea typeface="+mj-ea"/>
                <a:cs typeface="+mj-cs"/>
                <a:sym typeface="Times New Roman"/>
              </a:rPr>
              <a:t>RECEP GÜNDÜZ</a:t>
            </a:r>
          </a:p>
          <a:p>
            <a:pPr algn="ctr" defTabSz="449580">
              <a:defRPr sz="1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500" b="1" dirty="0">
                <a:latin typeface="+mj-lt"/>
                <a:ea typeface="+mj-ea"/>
                <a:cs typeface="+mj-cs"/>
                <a:sym typeface="Times New Roman"/>
              </a:rPr>
              <a:t>COMPETITION EXPERT (TCA)</a:t>
            </a:r>
          </a:p>
        </p:txBody>
      </p:sp>
      <p:sp>
        <p:nvSpPr>
          <p:cNvPr id="33" name="Shape 33"/>
          <p:cNvSpPr/>
          <p:nvPr/>
        </p:nvSpPr>
        <p:spPr>
          <a:xfrm>
            <a:off x="60933" y="6154472"/>
            <a:ext cx="692793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r>
              <a:rPr dirty="0"/>
              <a:t>The opinions expressed in this presentation are the speaker's own and do not reflect the view of the Turkish Competition Authority.</a:t>
            </a:r>
          </a:p>
        </p:txBody>
      </p:sp>
      <p:sp>
        <p:nvSpPr>
          <p:cNvPr id="34" name="Shape 34"/>
          <p:cNvSpPr/>
          <p:nvPr/>
        </p:nvSpPr>
        <p:spPr>
          <a:xfrm>
            <a:off x="1599084" y="4064533"/>
            <a:ext cx="3626953" cy="39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49580">
              <a:lnSpc>
                <a:spcPct val="115000"/>
              </a:lnSpc>
              <a:defRPr sz="17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>
                <a:sym typeface="Times New Roman"/>
              </a:rPr>
              <a:t>19th September 2017  </a:t>
            </a:r>
            <a:r>
              <a:rPr lang="tr-TR" dirty="0" err="1" smtClean="0"/>
              <a:t>Veliky</a:t>
            </a:r>
            <a:r>
              <a:rPr lang="tr-TR" dirty="0" smtClean="0"/>
              <a:t> </a:t>
            </a:r>
            <a:r>
              <a:rPr lang="tr-TR" dirty="0" err="1" smtClean="0"/>
              <a:t>Novgorod</a:t>
            </a:r>
            <a:endParaRPr dirty="0"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1587" y="0"/>
            <a:ext cx="9113838" cy="538164"/>
            <a:chOff x="0" y="0"/>
            <a:chExt cx="8026400" cy="538163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0"/>
              <a:ext cx="8026400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en-US" alt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TO PRIMARY CONTENT IN BROADCASTING</a:t>
              </a:r>
              <a:endParaRPr lang="en-US" dirty="0"/>
            </a:p>
          </p:txBody>
        </p:sp>
      </p:grpSp>
      <p:sp>
        <p:nvSpPr>
          <p:cNvPr id="129" name="Shape 129"/>
          <p:cNvSpPr/>
          <p:nvPr/>
        </p:nvSpPr>
        <p:spPr>
          <a:xfrm>
            <a:off x="3259137" y="6376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969240" y="2053648"/>
            <a:ext cx="7800686" cy="388995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Movie Content 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rights of Hollywood Studio’s movies. 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Dealing Agreements 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such major competitive concerns </a:t>
            </a:r>
          </a:p>
          <a:p>
            <a:pPr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Sport Content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broadcasting rights for Turkish Football Super League 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Pay TV Platform owns the right since 2001 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2014 TCA granted exemption on the condition that the content should be delivered to other broadcasters via sublicensing</a:t>
            </a:r>
          </a:p>
          <a:p>
            <a:pPr lvl="1" algn="just" hangingPunct="1">
              <a:defRPr/>
            </a:pP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need for more competitive bidding structure </a:t>
            </a:r>
          </a:p>
          <a:p>
            <a:pPr lvl="1" algn="just" hangingPunct="1">
              <a:defRPr/>
            </a:pPr>
            <a:endParaRPr lang="tr-TR" alt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1">
              <a:buFontTx/>
              <a:buNone/>
              <a:defRPr/>
            </a:pPr>
            <a:endParaRPr lang="tr-TR" alt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ollywood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98141"/>
            <a:ext cx="3778395" cy="1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ürkiye süper lig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72" y="538164"/>
            <a:ext cx="4281053" cy="15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8"/>
          <p:cNvGrpSpPr/>
          <p:nvPr/>
        </p:nvGrpSpPr>
        <p:grpSpPr>
          <a:xfrm>
            <a:off x="1587" y="0"/>
            <a:ext cx="9031577" cy="538164"/>
            <a:chOff x="0" y="0"/>
            <a:chExt cx="8026400" cy="538163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0"/>
              <a:ext cx="8026400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tr-TR" alt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AND RECOMMENDATIONS </a:t>
              </a:r>
              <a:endParaRPr lang="tr-TR" dirty="0"/>
            </a:p>
          </p:txBody>
        </p:sp>
      </p:grpSp>
      <p:sp>
        <p:nvSpPr>
          <p:cNvPr id="139" name="Shape 139"/>
          <p:cNvSpPr/>
          <p:nvPr/>
        </p:nvSpPr>
        <p:spPr>
          <a:xfrm>
            <a:off x="3259137" y="6376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16081" y="677502"/>
            <a:ext cx="8002588" cy="50561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increase competition between transmission platforms, to ensure development of alternative infrastructures</a:t>
            </a:r>
          </a:p>
          <a:p>
            <a:pPr lvl="1" algn="just" hangingPunct="1">
              <a:defRPr/>
            </a:pPr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obstacles in front of transition to terrestrial digital broadcasting,</a:t>
            </a:r>
            <a:endParaRPr lang="en-US" altLang="tr-TR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algn="just" hangingPunct="1">
              <a:defRPr/>
            </a:pPr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penetration of cable TV and internet infrastructure,</a:t>
            </a:r>
          </a:p>
          <a:p>
            <a:pPr lvl="1" algn="just" hangingPunct="1">
              <a:defRPr/>
            </a:pPr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broadband Internet infrastructure, especially fiber infrastructure,</a:t>
            </a:r>
          </a:p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Improving the network competition including intra-platform competition and making the telecommunication market more efficient and competitive,</a:t>
            </a:r>
          </a:p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Tender of Turkish Super League live broadcasting rights with more competitive bidding design.</a:t>
            </a:r>
          </a:p>
          <a:p>
            <a:pPr lvl="1" algn="just" hangingPunct="1">
              <a:defRPr/>
            </a:pPr>
            <a:endParaRPr lang="tr-TR" altLang="tr-TR" sz="1000" dirty="0" smtClean="0">
              <a:latin typeface="Times New Roman" panose="02020603050405020304" pitchFamily="18" charset="0"/>
            </a:endParaRPr>
          </a:p>
          <a:p>
            <a:pPr lvl="1" algn="just" hangingPunct="1">
              <a:defRPr/>
            </a:pPr>
            <a:endParaRPr lang="tr-TR" altLang="tr-TR" sz="1000" dirty="0" smtClean="0">
              <a:latin typeface="Times New Roman" panose="02020603050405020304" pitchFamily="18" charset="0"/>
            </a:endParaRPr>
          </a:p>
          <a:p>
            <a:pPr lvl="1" algn="just" hangingPunct="1">
              <a:defRPr/>
            </a:pPr>
            <a:endParaRPr lang="tr-TR" altLang="tr-T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hangingPunct="1">
              <a:defRPr/>
            </a:pPr>
            <a:endParaRPr lang="tr-TR" altLang="tr-T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hangingPunct="1">
              <a:defRPr/>
            </a:pPr>
            <a:endParaRPr lang="tr-TR" altLang="tr-TR" sz="10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85749" y="1238250"/>
            <a:ext cx="2557464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154" name="Shape 154"/>
          <p:cNvSpPr/>
          <p:nvPr/>
        </p:nvSpPr>
        <p:spPr>
          <a:xfrm>
            <a:off x="1884346" y="2292375"/>
            <a:ext cx="35441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r>
              <a:rPr sz="3600" i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THANK  </a:t>
            </a:r>
            <a:r>
              <a:rPr sz="3600" i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YOU</a:t>
            </a:r>
            <a:endParaRPr sz="3600" i="1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23203" y="4915314"/>
            <a:ext cx="348588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  <a:p>
            <a:r>
              <a:rPr sz="2400" dirty="0"/>
              <a:t>rgunduz@rekabet.gov.tr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>
            <a:off x="0" y="190471"/>
            <a:ext cx="2606723" cy="692151"/>
            <a:chOff x="0" y="-106391"/>
            <a:chExt cx="2220913" cy="692150"/>
          </a:xfrm>
        </p:grpSpPr>
        <p:sp>
          <p:nvSpPr>
            <p:cNvPr id="36" name="Shape 36"/>
            <p:cNvSpPr/>
            <p:nvPr/>
          </p:nvSpPr>
          <p:spPr>
            <a:xfrm>
              <a:off x="0" y="-106391"/>
              <a:ext cx="2220913" cy="69215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0"/>
              <a:ext cx="2220913" cy="3913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OUTLINE </a:t>
              </a:r>
            </a:p>
          </p:txBody>
        </p:sp>
      </p:grpSp>
      <p:pic>
        <p:nvPicPr>
          <p:cNvPr id="3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5225" y="6499225"/>
            <a:ext cx="358775" cy="384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" name="Group 42"/>
          <p:cNvGrpSpPr/>
          <p:nvPr/>
        </p:nvGrpSpPr>
        <p:grpSpPr>
          <a:xfrm>
            <a:off x="5794541" y="296368"/>
            <a:ext cx="3125456" cy="2798164"/>
            <a:chOff x="0" y="0"/>
            <a:chExt cx="3125455" cy="2798162"/>
          </a:xfrm>
        </p:grpSpPr>
        <p:sp>
          <p:nvSpPr>
            <p:cNvPr id="40" name="Shape 40"/>
            <p:cNvSpPr/>
            <p:nvPr/>
          </p:nvSpPr>
          <p:spPr>
            <a:xfrm rot="20676940">
              <a:off x="241133" y="311644"/>
              <a:ext cx="2643189" cy="2174876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676940">
              <a:off x="4549" y="343598"/>
              <a:ext cx="2643189" cy="3913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4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612" y="1011237"/>
            <a:ext cx="1962151" cy="1470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Group 58"/>
          <p:cNvGrpSpPr/>
          <p:nvPr/>
        </p:nvGrpSpPr>
        <p:grpSpPr>
          <a:xfrm>
            <a:off x="219024" y="1674451"/>
            <a:ext cx="6919124" cy="3893838"/>
            <a:chOff x="-31800" y="-3787"/>
            <a:chExt cx="6919122" cy="2982879"/>
          </a:xfrm>
        </p:grpSpPr>
        <p:grpSp>
          <p:nvGrpSpPr>
            <p:cNvPr id="48" name="Group 48"/>
            <p:cNvGrpSpPr/>
            <p:nvPr/>
          </p:nvGrpSpPr>
          <p:grpSpPr>
            <a:xfrm>
              <a:off x="61911" y="-3787"/>
              <a:ext cx="4805365" cy="519725"/>
              <a:chOff x="0" y="-3786"/>
              <a:chExt cx="4805363" cy="519724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600076" y="-3786"/>
                <a:ext cx="4205287" cy="485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4202" tIns="24202" rIns="24202" bIns="24202" numCol="1" anchor="ctr">
                <a:spAutoFit/>
              </a:bodyPr>
              <a:lstStyle>
                <a:lvl1pPr>
                  <a:defRPr sz="1900" b="1">
                    <a:solidFill>
                      <a:srgbClr val="26262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tr-TR" i="1" dirty="0" smtClean="0">
                    <a:latin typeface="+mj-lt"/>
                  </a:rPr>
                  <a:t>THE NEED FOR A SECTOR INQUIRY IN THE TV BORADCAST SECTOR</a:t>
                </a:r>
                <a:endParaRPr i="1" dirty="0">
                  <a:latin typeface="+mj-lt"/>
                </a:endParaRPr>
              </a:p>
            </p:txBody>
          </p:sp>
          <p:grpSp>
            <p:nvGrpSpPr>
              <p:cNvPr id="47" name="Group 47"/>
              <p:cNvGrpSpPr/>
              <p:nvPr/>
            </p:nvGrpSpPr>
            <p:grpSpPr>
              <a:xfrm>
                <a:off x="0" y="0"/>
                <a:ext cx="600077" cy="515938"/>
                <a:chOff x="0" y="0"/>
                <a:chExt cx="600076" cy="515937"/>
              </a:xfrm>
            </p:grpSpPr>
            <p:sp>
              <p:nvSpPr>
                <p:cNvPr id="45" name="Shape 45"/>
                <p:cNvSpPr/>
                <p:nvPr/>
              </p:nvSpPr>
              <p:spPr>
                <a:xfrm>
                  <a:off x="-1" y="0"/>
                  <a:ext cx="600077" cy="515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lnTo>
                        <a:pt x="21600" y="0"/>
                      </a:lnTo>
                      <a:lnTo>
                        <a:pt x="21600" y="10800"/>
                      </a:ln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63500" dist="19050" dir="5400000" rotWithShape="0">
                    <a:srgbClr val="000000">
                      <a:alpha val="62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0" y="97948"/>
                  <a:ext cx="600076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I</a:t>
                  </a:r>
                </a:p>
              </p:txBody>
            </p:sp>
          </p:grpSp>
        </p:grpSp>
        <p:grpSp>
          <p:nvGrpSpPr>
            <p:cNvPr id="57" name="Group 57"/>
            <p:cNvGrpSpPr/>
            <p:nvPr/>
          </p:nvGrpSpPr>
          <p:grpSpPr>
            <a:xfrm>
              <a:off x="-31800" y="1256457"/>
              <a:ext cx="6919122" cy="1722635"/>
              <a:chOff x="-62901" y="248816"/>
              <a:chExt cx="6919120" cy="1722634"/>
            </a:xfrm>
          </p:grpSpPr>
          <p:grpSp>
            <p:nvGrpSpPr>
              <p:cNvPr id="51" name="Group 51"/>
              <p:cNvGrpSpPr/>
              <p:nvPr/>
            </p:nvGrpSpPr>
            <p:grpSpPr>
              <a:xfrm>
                <a:off x="-62901" y="248816"/>
                <a:ext cx="603251" cy="495301"/>
                <a:chOff x="0" y="0"/>
                <a:chExt cx="603250" cy="495300"/>
              </a:xfrm>
            </p:grpSpPr>
            <p:sp>
              <p:nvSpPr>
                <p:cNvPr id="49" name="Shape 49"/>
                <p:cNvSpPr/>
                <p:nvPr/>
              </p:nvSpPr>
              <p:spPr>
                <a:xfrm>
                  <a:off x="-1" y="0"/>
                  <a:ext cx="603251" cy="495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lnTo>
                        <a:pt x="21600" y="0"/>
                      </a:lnTo>
                      <a:lnTo>
                        <a:pt x="21600" y="10800"/>
                      </a:ln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63500" dist="19050" dir="5400000" rotWithShape="0">
                    <a:srgbClr val="000000">
                      <a:alpha val="62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0" y="87630"/>
                  <a:ext cx="603250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r>
                    <a:t>II</a:t>
                  </a:r>
                </a:p>
              </p:txBody>
            </p:sp>
          </p:grpSp>
          <p:sp>
            <p:nvSpPr>
              <p:cNvPr id="52" name="Shape 52"/>
              <p:cNvSpPr/>
              <p:nvPr/>
            </p:nvSpPr>
            <p:spPr>
              <a:xfrm>
                <a:off x="590355" y="1594673"/>
                <a:ext cx="6265864" cy="26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4202" tIns="24202" rIns="24202" bIns="24202" numCol="1" anchor="ctr">
                <a:spAutoFit/>
              </a:bodyPr>
              <a:lstStyle>
                <a:lvl1pPr algn="just">
                  <a:defRPr sz="1900" b="1" i="1">
                    <a:solidFill>
                      <a:srgbClr val="26262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tr-TR" dirty="0" smtClean="0">
                    <a:latin typeface="+mj-lt"/>
                  </a:rPr>
                  <a:t>RESULTS AND RECOMMONDATIONS IN THE REPORT</a:t>
                </a:r>
                <a:endParaRPr dirty="0">
                  <a:latin typeface="+mj-lt"/>
                </a:endParaRPr>
              </a:p>
            </p:txBody>
          </p:sp>
          <p:grpSp>
            <p:nvGrpSpPr>
              <p:cNvPr id="55" name="Group 55"/>
              <p:cNvGrpSpPr/>
              <p:nvPr/>
            </p:nvGrpSpPr>
            <p:grpSpPr>
              <a:xfrm>
                <a:off x="-41470" y="1479323"/>
                <a:ext cx="560389" cy="492127"/>
                <a:chOff x="0" y="0"/>
                <a:chExt cx="560387" cy="492126"/>
              </a:xfrm>
            </p:grpSpPr>
            <p:sp>
              <p:nvSpPr>
                <p:cNvPr id="53" name="Shape 53"/>
                <p:cNvSpPr/>
                <p:nvPr/>
              </p:nvSpPr>
              <p:spPr>
                <a:xfrm>
                  <a:off x="0" y="0"/>
                  <a:ext cx="560388" cy="4921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lnTo>
                        <a:pt x="21600" y="0"/>
                      </a:lnTo>
                      <a:lnTo>
                        <a:pt x="21600" y="10800"/>
                      </a:ln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outerShdw blurRad="63500" dist="19050" dir="5400000" rotWithShape="0">
                    <a:srgbClr val="000000">
                      <a:alpha val="62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0" y="86042"/>
                  <a:ext cx="56038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1500" b="1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III</a:t>
                  </a:r>
                </a:p>
              </p:txBody>
            </p:sp>
          </p:grpSp>
          <p:sp>
            <p:nvSpPr>
              <p:cNvPr id="56" name="Shape 56"/>
              <p:cNvSpPr/>
              <p:nvPr/>
            </p:nvSpPr>
            <p:spPr>
              <a:xfrm>
                <a:off x="651717" y="288566"/>
                <a:ext cx="5634037" cy="261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4202" tIns="24202" rIns="24202" bIns="24202" numCol="1" anchor="ctr">
                <a:spAutoFit/>
              </a:bodyPr>
              <a:lstStyle>
                <a:lvl1pPr>
                  <a:defRPr sz="1900" b="1">
                    <a:solidFill>
                      <a:srgbClr val="26262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tr-TR" i="1" dirty="0" smtClean="0">
                    <a:latin typeface="+mj-lt"/>
                  </a:rPr>
                  <a:t>FINDINGS OF THE SECTOR INQUIRY</a:t>
                </a:r>
                <a:endParaRPr i="1" dirty="0">
                  <a:latin typeface="+mj-lt"/>
                </a:endParaRPr>
              </a:p>
            </p:txBody>
          </p:sp>
        </p:grpSp>
      </p:grpSp>
      <p:sp>
        <p:nvSpPr>
          <p:cNvPr id="59" name="Shape 59"/>
          <p:cNvSpPr/>
          <p:nvPr/>
        </p:nvSpPr>
        <p:spPr>
          <a:xfrm>
            <a:off x="2990850" y="6376987"/>
            <a:ext cx="255746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0" y="85725"/>
            <a:ext cx="6209731" cy="538164"/>
            <a:chOff x="0" y="0"/>
            <a:chExt cx="5724525" cy="538163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5724525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724525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altLang="tr-TR" sz="2400" dirty="0" smtClean="0">
                  <a:latin typeface="Times New Roman" panose="02020603050405020304" pitchFamily="18" charset="0"/>
                </a:rPr>
                <a:t>THE NEED FOR A SECTOR INQUIRY</a:t>
              </a:r>
              <a:endParaRPr lang="en-US" dirty="0"/>
            </a:p>
          </p:txBody>
        </p:sp>
      </p:grpSp>
      <p:sp>
        <p:nvSpPr>
          <p:cNvPr id="64" name="Shape 64"/>
          <p:cNvSpPr/>
          <p:nvPr/>
        </p:nvSpPr>
        <p:spPr>
          <a:xfrm>
            <a:off x="0" y="1023937"/>
            <a:ext cx="3995738" cy="45366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prstDash val="sysDot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 smtClean="0">
                <a:latin typeface="Times New Roman" panose="02020603050405020304" pitchFamily="18" charset="0"/>
                <a:ea typeface="+mn-ea"/>
                <a:cs typeface="+mn-cs"/>
              </a:rPr>
              <a:t>Technological Developments and Convergence: Transformation of the Broadcasting Industry 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 smtClean="0">
                <a:latin typeface="Times New Roman" panose="02020603050405020304" pitchFamily="18" charset="0"/>
              </a:rPr>
              <a:t>Digitalization </a:t>
            </a:r>
            <a:r>
              <a:rPr lang="en-US" altLang="tr-TR" sz="1900" dirty="0">
                <a:latin typeface="Times New Roman" panose="02020603050405020304" pitchFamily="18" charset="0"/>
              </a:rPr>
              <a:t>of the content 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>
                <a:latin typeface="Times New Roman" panose="02020603050405020304" pitchFamily="18" charset="0"/>
              </a:rPr>
              <a:t>IP Based Networks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>
                <a:latin typeface="Times New Roman" panose="02020603050405020304" pitchFamily="18" charset="0"/>
              </a:rPr>
              <a:t>Spread of High Speed Broadband Networks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>
                <a:latin typeface="Times New Roman" panose="02020603050405020304" pitchFamily="18" charset="0"/>
              </a:rPr>
              <a:t>The emerge of 3N </a:t>
            </a:r>
            <a:r>
              <a:rPr lang="tr-TR" altLang="tr-TR" sz="1900" dirty="0" err="1">
                <a:latin typeface="Times New Roman" panose="02020603050405020304" pitchFamily="18" charset="0"/>
              </a:rPr>
              <a:t>and</a:t>
            </a:r>
            <a:r>
              <a:rPr lang="en-US" altLang="tr-TR" sz="1900" dirty="0">
                <a:latin typeface="Times New Roman" panose="02020603050405020304" pitchFamily="18" charset="0"/>
              </a:rPr>
              <a:t> 4N Technologies</a:t>
            </a:r>
          </a:p>
          <a:p>
            <a:pPr marL="342900" lvl="0" indent="-34290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>
                <a:latin typeface="Times New Roman" panose="02020603050405020304" pitchFamily="18" charset="0"/>
                <a:ea typeface="+mn-ea"/>
                <a:cs typeface="+mn-cs"/>
              </a:rPr>
              <a:t>Newly Emerged Bottlenecks and Competition Issues </a:t>
            </a:r>
          </a:p>
          <a:p>
            <a:pPr marL="342900" lvl="0" indent="-342900" eaLnBrk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tr-TR" sz="1900" dirty="0">
                <a:latin typeface="Times New Roman" panose="02020603050405020304" pitchFamily="18" charset="0"/>
                <a:ea typeface="+mn-ea"/>
                <a:cs typeface="+mn-cs"/>
              </a:rPr>
              <a:t>The Aim of the Inquiry: To understand fundamentals of the new structure and to act accordingly</a:t>
            </a:r>
          </a:p>
        </p:txBody>
      </p:sp>
      <p:sp>
        <p:nvSpPr>
          <p:cNvPr id="68" name="Shape 68"/>
          <p:cNvSpPr/>
          <p:nvPr/>
        </p:nvSpPr>
        <p:spPr>
          <a:xfrm>
            <a:off x="2916237" y="6353175"/>
            <a:ext cx="2557464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69" y="1986179"/>
            <a:ext cx="4645033" cy="261214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-1" y="-1"/>
            <a:ext cx="8354291" cy="538164"/>
            <a:chOff x="-1" y="0"/>
            <a:chExt cx="3665180" cy="538163"/>
          </a:xfrm>
        </p:grpSpPr>
        <p:sp>
          <p:nvSpPr>
            <p:cNvPr id="70" name="Shape 70"/>
            <p:cNvSpPr/>
            <p:nvPr/>
          </p:nvSpPr>
          <p:spPr>
            <a:xfrm>
              <a:off x="-1" y="0"/>
              <a:ext cx="366518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0" y="0"/>
              <a:ext cx="3665179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altLang="tr-TR" sz="2400" dirty="0">
                  <a:latin typeface="Times New Roman" panose="02020603050405020304" pitchFamily="18" charset="0"/>
                </a:rPr>
                <a:t>Overview of the </a:t>
              </a:r>
              <a:r>
                <a:rPr lang="tr-TR" altLang="tr-TR" sz="2400" dirty="0" smtClean="0">
                  <a:latin typeface="Times New Roman" panose="02020603050405020304" pitchFamily="18" charset="0"/>
                </a:rPr>
                <a:t>New-</a:t>
              </a:r>
              <a:r>
                <a:rPr lang="tr-TR" altLang="tr-TR" sz="2400" dirty="0" err="1" smtClean="0">
                  <a:latin typeface="Times New Roman" panose="02020603050405020304" pitchFamily="18" charset="0"/>
                </a:rPr>
                <a:t>Generation</a:t>
              </a:r>
              <a:r>
                <a:rPr lang="tr-TR" altLang="tr-TR" sz="24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tr-TR" sz="2400" dirty="0" smtClean="0">
                  <a:latin typeface="Times New Roman" panose="02020603050405020304" pitchFamily="18" charset="0"/>
                </a:rPr>
                <a:t>Broadcasting</a:t>
              </a:r>
              <a:r>
                <a:rPr lang="tr-TR" altLang="tr-TR" sz="2400" dirty="0" smtClean="0">
                  <a:latin typeface="Times New Roman" panose="02020603050405020304" pitchFamily="18" charset="0"/>
                </a:rPr>
                <a:t> </a:t>
              </a:r>
              <a:endParaRPr dirty="0"/>
            </a:p>
          </p:txBody>
        </p:sp>
      </p:grpSp>
      <p:sp>
        <p:nvSpPr>
          <p:cNvPr id="77" name="Shape 77"/>
          <p:cNvSpPr/>
          <p:nvPr/>
        </p:nvSpPr>
        <p:spPr>
          <a:xfrm>
            <a:off x="3132137" y="63261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62735"/>
              </p:ext>
            </p:extLst>
          </p:nvPr>
        </p:nvGraphicFramePr>
        <p:xfrm>
          <a:off x="1" y="1918565"/>
          <a:ext cx="8354290" cy="415325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41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3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Telecommunication</a:t>
                      </a:r>
                      <a:r>
                        <a:rPr lang="en-US" sz="1500" b="1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Industry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New-Generation</a:t>
                      </a:r>
                      <a:r>
                        <a:rPr lang="en-US" sz="1500" b="1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Converged Structure 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8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Sıngle purpose infrastructures (transmission of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only voice, only data </a:t>
                      </a:r>
                      <a:r>
                        <a:rPr lang="en-US" sz="1500" baseline="0" noProof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Multi-purposed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infrastructures 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(The transmission of data, voice and video all together over a single infrastructure)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1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PSTN, TV broadcasting and mobile infrastructures 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 – based networks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(supply of voice , video and mobile services all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together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Vertically organized sector 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Elimination of different segments </a:t>
                      </a:r>
                      <a:endParaRPr lang="en-US" sz="1500" noProof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Blurring of the traditional boundaries between different industry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segments 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(Voice, cable TV, TV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Broadcasting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wireless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Technologies etc.</a:t>
                      </a: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1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relationship</a:t>
                      </a:r>
                      <a:r>
                        <a:rPr lang="en-US" sz="15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between infrastructure and the service 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ability to supply new services and contents independently from infrastructure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3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operator</a:t>
                      </a:r>
                      <a:r>
                        <a:rPr lang="en-US" sz="15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having full control over services supplied to end-users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End-users having more autonomy</a:t>
                      </a: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 descr="new Telecommunication Industr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163"/>
            <a:ext cx="8354291" cy="13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0" y="0"/>
            <a:ext cx="8893175" cy="538164"/>
            <a:chOff x="0" y="0"/>
            <a:chExt cx="8893175" cy="538163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8893175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8893175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>
              <a:lvl1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en-US" altLang="tr-TR" sz="2400" dirty="0">
                  <a:latin typeface="Times New Roman" panose="02020603050405020304" pitchFamily="18" charset="0"/>
                </a:rPr>
                <a:t>Overview of Broadcasting</a:t>
              </a:r>
              <a:endParaRPr dirty="0"/>
            </a:p>
          </p:txBody>
        </p:sp>
      </p:grpSp>
      <p:sp>
        <p:nvSpPr>
          <p:cNvPr id="90" name="Shape 90"/>
          <p:cNvSpPr/>
          <p:nvPr/>
        </p:nvSpPr>
        <p:spPr>
          <a:xfrm>
            <a:off x="3167062" y="6249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4779818" y="824346"/>
            <a:ext cx="4364182" cy="4953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hangingPunct="1"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Convergence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New Media</a:t>
            </a:r>
          </a:p>
          <a:p>
            <a:pPr hangingPunct="1"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«New Media»</a:t>
            </a:r>
          </a:p>
          <a:p>
            <a:pPr lvl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is no more a bottleneck </a:t>
            </a:r>
          </a:p>
          <a:p>
            <a:pPr lvl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 of customer choice (individualization)</a:t>
            </a:r>
          </a:p>
          <a:p>
            <a:pPr lvl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Widespread pay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platforms </a:t>
            </a:r>
          </a:p>
          <a:p>
            <a:pPr lvl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has come into prominence</a:t>
            </a:r>
          </a:p>
          <a:p>
            <a:pPr lvl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Multi-play bundles </a:t>
            </a:r>
          </a:p>
          <a:p>
            <a:pPr marL="457200" lvl="1" indent="0" hangingPunct="1">
              <a:buFontTx/>
              <a:buNone/>
              <a:defRPr/>
            </a:pP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broadcasting transmission platform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8164"/>
            <a:ext cx="4779818" cy="52391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1587" y="-1"/>
            <a:ext cx="9142413" cy="910651"/>
            <a:chOff x="0" y="0"/>
            <a:chExt cx="8026400" cy="542829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0"/>
              <a:ext cx="8026400" cy="542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alt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Broadcasting Industry </a:t>
              </a:r>
              <a:r>
                <a:rPr lang="tr-TR" alt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Turkey</a:t>
              </a:r>
              <a:br>
                <a:rPr lang="en-US" alt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(Transmission Platforms)</a:t>
              </a:r>
              <a:endParaRPr sz="2800" dirty="0"/>
            </a:p>
          </p:txBody>
        </p:sp>
      </p:grpSp>
      <p:sp>
        <p:nvSpPr>
          <p:cNvPr id="97" name="Shape 97"/>
          <p:cNvSpPr/>
          <p:nvPr/>
        </p:nvSpPr>
        <p:spPr>
          <a:xfrm>
            <a:off x="3348037" y="62372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587" y="910650"/>
            <a:ext cx="5378304" cy="512625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Among Transmission Platforms</a:t>
            </a:r>
          </a:p>
          <a:p>
            <a:pPr lvl="1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Terrestrial broadcasting transmission- Frequency Shortage  (24 national, 17 regional channel)</a:t>
            </a:r>
          </a:p>
          <a:p>
            <a:pPr lvl="1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Terrestrial Television Broadcasting?</a:t>
            </a:r>
          </a:p>
          <a:p>
            <a:pPr lvl="1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TV -  Country-wide (More than 500 channels)</a:t>
            </a:r>
          </a:p>
          <a:p>
            <a:pPr lvl="1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 TV- State monopoly (TURKSAT) (In 24 province)</a:t>
            </a:r>
          </a:p>
          <a:p>
            <a:pPr lvl="1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Broadband Internet</a:t>
            </a:r>
          </a:p>
          <a:p>
            <a:pPr lvl="2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Barriers for IP TV (Prevalence of fiber infrastructure, Internet speed)</a:t>
            </a:r>
          </a:p>
          <a:p>
            <a:pPr lvl="2" hangingPunct="1"/>
            <a:r>
              <a:rPr lang="en-US" alt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(Municipal) Right-of-way (ROW) problems </a:t>
            </a:r>
          </a:p>
          <a:p>
            <a:pPr lvl="2" hangingPunct="1"/>
            <a:r>
              <a:rPr lang="en-US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infrastructure of electricity and gas companies. </a:t>
            </a:r>
          </a:p>
          <a:p>
            <a:pPr lvl="1" hangingPunct="1"/>
            <a:endParaRPr lang="tr-TR" alt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tellite tv cable tv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90" y="1163349"/>
            <a:ext cx="3659911" cy="3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1587" y="-1"/>
            <a:ext cx="8541912" cy="538164"/>
            <a:chOff x="0" y="0"/>
            <a:chExt cx="8026400" cy="538163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0"/>
              <a:ext cx="8026400" cy="356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alt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PAY TV PLATFORM BUSINESS IN TURKEY</a:t>
              </a:r>
              <a:endParaRPr lang="en-US" sz="2000" dirty="0"/>
            </a:p>
          </p:txBody>
        </p:sp>
      </p:grpSp>
      <p:sp>
        <p:nvSpPr>
          <p:cNvPr id="102" name="Shape 102"/>
          <p:cNvSpPr/>
          <p:nvPr/>
        </p:nvSpPr>
        <p:spPr>
          <a:xfrm>
            <a:off x="3259137" y="6376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38163"/>
            <a:ext cx="8002588" cy="541178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marL="342900" lvl="1" indent="-342900" hangingPunct="1">
              <a:buFont typeface="Arial" panose="020B0604020202020204" pitchFamily="34" charset="0"/>
              <a:buChar char="•"/>
              <a:defRPr/>
            </a:pPr>
            <a:r>
              <a:rPr lang="en-US" altLang="tr-TR" sz="2400" dirty="0" smtClean="0">
                <a:latin typeface="Times New Roman" panose="02020603050405020304" pitchFamily="18" charset="0"/>
                <a:ea typeface="+mn-ea"/>
                <a:cs typeface="+mn-cs"/>
              </a:rPr>
              <a:t>Total Pay TV Subscribers:</a:t>
            </a:r>
          </a:p>
          <a:p>
            <a:pPr marL="457200" lvl="1" indent="0" hangingPunct="1">
              <a:buFontTx/>
              <a:buNone/>
              <a:defRPr/>
            </a:pPr>
            <a:endParaRPr lang="en-US" altLang="tr-TR" sz="2200" dirty="0" smtClean="0">
              <a:latin typeface="Times New Roman" panose="02020603050405020304" pitchFamily="18" charset="0"/>
            </a:endParaRPr>
          </a:p>
          <a:p>
            <a:pPr marL="457200" lvl="1" indent="0" hangingPunct="1">
              <a:buFontTx/>
              <a:buNone/>
              <a:defRPr/>
            </a:pPr>
            <a:endParaRPr lang="tr-TR" altLang="tr-TR" sz="2200" dirty="0" smtClean="0">
              <a:latin typeface="Times New Roman" panose="02020603050405020304" pitchFamily="18" charset="0"/>
            </a:endParaRPr>
          </a:p>
          <a:p>
            <a:pPr marL="0" lvl="1" indent="0" hangingPunct="1">
              <a:buNone/>
              <a:defRPr/>
            </a:pPr>
            <a:endParaRPr lang="tr-TR" altLang="tr-TR"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lvl="1" indent="-342900" hangingPunct="1">
              <a:buFont typeface="Arial" panose="020B0604020202020204" pitchFamily="34" charset="0"/>
              <a:buChar char="•"/>
              <a:defRPr/>
            </a:pPr>
            <a:r>
              <a:rPr lang="en-US" altLang="tr-TR" sz="2400" dirty="0" smtClean="0">
                <a:latin typeface="Times New Roman" panose="02020603050405020304" pitchFamily="18" charset="0"/>
                <a:ea typeface="+mn-ea"/>
                <a:cs typeface="+mn-cs"/>
              </a:rPr>
              <a:t>% of Subscribers of Pay TV Platforms Based on Infrastructure They Use. </a:t>
            </a:r>
            <a:r>
              <a:rPr lang="tr-TR" altLang="tr-TR" sz="2400" dirty="0" smtClean="0"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lvl="1" hangingPunct="1">
              <a:defRPr/>
            </a:pPr>
            <a:endParaRPr lang="tr-TR" altLang="tr-TR" sz="2200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7" y="965200"/>
            <a:ext cx="7972188" cy="12792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47" y="3228109"/>
            <a:ext cx="7670097" cy="25907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8"/>
          <p:cNvGrpSpPr/>
          <p:nvPr/>
        </p:nvGrpSpPr>
        <p:grpSpPr>
          <a:xfrm>
            <a:off x="1587" y="0"/>
            <a:ext cx="8026401" cy="538164"/>
            <a:chOff x="0" y="0"/>
            <a:chExt cx="8026400" cy="538163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8026400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alt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PAY TV PLATFORMS AND MULTI-PLAY BUNDLES </a:t>
              </a:r>
              <a:endParaRPr lang="en-US" dirty="0"/>
            </a:p>
          </p:txBody>
        </p:sp>
      </p:grpSp>
      <p:sp>
        <p:nvSpPr>
          <p:cNvPr id="109" name="Shape 109"/>
          <p:cNvSpPr/>
          <p:nvPr/>
        </p:nvSpPr>
        <p:spPr>
          <a:xfrm>
            <a:off x="3259137" y="6376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" y="538163"/>
            <a:ext cx="5084618" cy="539158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algn="just" hangingPunct="1">
              <a:defRPr/>
            </a:pPr>
            <a:r>
              <a:rPr lang="en-US" altLang="tr-TR" sz="2600" dirty="0" smtClean="0">
                <a:latin typeface="Times New Roman" panose="02020603050405020304" pitchFamily="18" charset="0"/>
              </a:rPr>
              <a:t>Multi-play bundles are more common in the industry</a:t>
            </a:r>
          </a:p>
          <a:p>
            <a:pPr lvl="1" algn="just" hangingPunct="1">
              <a:defRPr/>
            </a:pPr>
            <a:r>
              <a:rPr lang="en-US" altLang="tr-TR" sz="2200" dirty="0" smtClean="0">
                <a:latin typeface="Times New Roman" panose="02020603050405020304" pitchFamily="18" charset="0"/>
              </a:rPr>
              <a:t>Double-play bundles (</a:t>
            </a:r>
            <a:r>
              <a:rPr lang="en-US" altLang="tr-TR" sz="2200" dirty="0" err="1" smtClean="0">
                <a:latin typeface="Times New Roman" panose="02020603050405020304" pitchFamily="18" charset="0"/>
              </a:rPr>
              <a:t>tv</a:t>
            </a:r>
            <a:r>
              <a:rPr lang="en-US" altLang="tr-TR" sz="2200" dirty="0" smtClean="0">
                <a:latin typeface="Times New Roman" panose="02020603050405020304" pitchFamily="18" charset="0"/>
              </a:rPr>
              <a:t>-internet) are dominant. </a:t>
            </a:r>
          </a:p>
          <a:p>
            <a:pPr lvl="1" algn="just" hangingPunct="1">
              <a:defRPr/>
            </a:pPr>
            <a:r>
              <a:rPr lang="en-US" altLang="tr-TR" sz="2200" dirty="0" smtClean="0">
                <a:latin typeface="Times New Roman" panose="02020603050405020304" pitchFamily="18" charset="0"/>
              </a:rPr>
              <a:t>Competitive Concern: Technical and Economical Replicability of the bundles by competing operators. </a:t>
            </a:r>
          </a:p>
          <a:p>
            <a:pPr lvl="1" algn="just" hangingPunct="1">
              <a:defRPr/>
            </a:pPr>
            <a:r>
              <a:rPr lang="en-US" altLang="tr-TR" sz="2200" dirty="0" smtClean="0">
                <a:latin typeface="Times New Roman" panose="02020603050405020304" pitchFamily="18" charset="0"/>
              </a:rPr>
              <a:t>More competitive and efficient telecommunication sector</a:t>
            </a:r>
          </a:p>
          <a:p>
            <a:pPr marL="457200" lvl="1" indent="0" algn="just" hangingPunct="1">
              <a:buFontTx/>
              <a:buNone/>
              <a:defRPr/>
            </a:pPr>
            <a:r>
              <a:rPr lang="en-US" altLang="tr-TR" sz="2200" dirty="0" smtClean="0">
                <a:latin typeface="Times New Roman" panose="02020603050405020304" pitchFamily="18" charset="0"/>
              </a:rPr>
              <a:t>          Diversity in IPTV, increase in competing firms and competition level. </a:t>
            </a:r>
          </a:p>
          <a:p>
            <a:pPr marL="457200" lvl="1" indent="0" algn="just" hangingPunct="1">
              <a:buFontTx/>
              <a:buNone/>
              <a:defRPr/>
            </a:pPr>
            <a:r>
              <a:rPr lang="en-US" altLang="tr-TR" sz="2200" dirty="0" smtClean="0">
                <a:latin typeface="Times New Roman" panose="02020603050405020304" pitchFamily="18" charset="0"/>
              </a:rPr>
              <a:t>	    Contribution to competition among transmission platforms.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flipV="1">
            <a:off x="829974" y="4165021"/>
            <a:ext cx="360362" cy="185305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Interstate-Regular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Interstate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Interstate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Interstate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Times New Roman" panose="02020603050405020304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flipV="1">
            <a:off x="829974" y="4885455"/>
            <a:ext cx="360362" cy="254579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Interstate-Regular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Interstate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Interstate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Interstate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nterstate-Regular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MULTI-PLAY BUNDL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9" y="658118"/>
            <a:ext cx="3906982" cy="47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8"/>
          <p:cNvGrpSpPr/>
          <p:nvPr/>
        </p:nvGrpSpPr>
        <p:grpSpPr>
          <a:xfrm>
            <a:off x="1587" y="0"/>
            <a:ext cx="8026401" cy="538164"/>
            <a:chOff x="0" y="0"/>
            <a:chExt cx="8026400" cy="538163"/>
          </a:xfrm>
        </p:grpSpPr>
        <p:sp>
          <p:nvSpPr>
            <p:cNvPr id="116" name="Shape 116"/>
            <p:cNvSpPr/>
            <p:nvPr/>
          </p:nvSpPr>
          <p:spPr>
            <a:xfrm>
              <a:off x="0" y="0"/>
              <a:ext cx="8026400" cy="538163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0"/>
              <a:ext cx="8026400" cy="41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202" tIns="24202" rIns="24202" bIns="24202" numCol="1" anchor="t">
              <a:spAutoFit/>
            </a:bodyPr>
            <a:lstStyle/>
            <a:p>
              <a:pPr algn="ctr">
                <a:defRPr sz="2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tr-TR" alt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OTT TV/VIDEO SERVICES </a:t>
              </a:r>
              <a:r>
                <a:rPr lang="tr-TR" alt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tr-TR" alt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TURKEY</a:t>
              </a:r>
              <a:endParaRPr lang="tr-TR" dirty="0"/>
            </a:p>
          </p:txBody>
        </p:sp>
      </p:grpSp>
      <p:sp>
        <p:nvSpPr>
          <p:cNvPr id="119" name="Shape 119"/>
          <p:cNvSpPr/>
          <p:nvPr/>
        </p:nvSpPr>
        <p:spPr>
          <a:xfrm>
            <a:off x="3259137" y="6376987"/>
            <a:ext cx="25574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TURKISH COMPETITION AUTHORITY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96982" y="538164"/>
            <a:ext cx="5181600" cy="543342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200" dirty="0" smtClean="0">
                <a:latin typeface="Times New Roman" panose="02020603050405020304" pitchFamily="18" charset="0"/>
                <a:ea typeface="+mn-ea"/>
                <a:cs typeface="+mn-cs"/>
              </a:rPr>
              <a:t>OTT TV/Video services demonstrate increasing competitive burden on traditional TV services.  </a:t>
            </a:r>
          </a:p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200" dirty="0" smtClean="0">
                <a:latin typeface="Times New Roman" panose="02020603050405020304" pitchFamily="18" charset="0"/>
                <a:ea typeface="+mn-ea"/>
                <a:cs typeface="+mn-cs"/>
              </a:rPr>
              <a:t>Discussions on network neutrality. </a:t>
            </a:r>
          </a:p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Obstacles before OTT TV/Video services:</a:t>
            </a:r>
          </a:p>
          <a:p>
            <a:pPr marL="742950" lvl="2" indent="-342900" algn="just" hangingPunct="1">
              <a:defRPr/>
            </a:pPr>
            <a:r>
              <a:rPr lang="en-US" alt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Development level of broadband internet services,</a:t>
            </a:r>
          </a:p>
          <a:p>
            <a:pPr marL="742950" lvl="2" indent="-342900" algn="just" hangingPunct="1">
              <a:defRPr/>
            </a:pPr>
            <a:r>
              <a:rPr lang="en-US" alt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Over-the Air broadcasting,</a:t>
            </a:r>
          </a:p>
          <a:p>
            <a:pPr marL="742950" lvl="2" indent="-342900" algn="just" hangingPunct="1">
              <a:defRPr/>
            </a:pPr>
            <a:r>
              <a:rPr lang="en-US" alt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Access to bootleg stream and copy right infringements </a:t>
            </a:r>
          </a:p>
          <a:p>
            <a:pPr marL="342900" lvl="1" indent="-342900" algn="just" hangingPunct="1">
              <a:buFontTx/>
              <a:buChar char="•"/>
              <a:defRPr/>
            </a:pPr>
            <a:r>
              <a:rPr lang="en-US" alt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Currently, OTT TV/Video </a:t>
            </a:r>
            <a:r>
              <a:rPr lang="en-US" altLang="tr-TR" sz="2200" dirty="0" smtClean="0">
                <a:latin typeface="Times New Roman" panose="02020603050405020304" pitchFamily="18" charset="0"/>
                <a:ea typeface="+mn-ea"/>
                <a:cs typeface="+mn-cs"/>
              </a:rPr>
              <a:t>services are complementary rather than substitute to pay </a:t>
            </a:r>
            <a:r>
              <a:rPr lang="en-US" altLang="tr-TR" sz="2200" dirty="0" err="1" smtClean="0">
                <a:latin typeface="Times New Roman" panose="02020603050405020304" pitchFamily="18" charset="0"/>
                <a:ea typeface="+mn-ea"/>
                <a:cs typeface="+mn-cs"/>
              </a:rPr>
              <a:t>tv</a:t>
            </a:r>
            <a:r>
              <a:rPr lang="en-US" altLang="tr-TR" sz="2200" dirty="0" smtClean="0">
                <a:latin typeface="Times New Roman" panose="02020603050405020304" pitchFamily="18" charset="0"/>
                <a:ea typeface="+mn-ea"/>
                <a:cs typeface="+mn-cs"/>
              </a:rPr>
              <a:t> services in Turkey.  </a:t>
            </a:r>
          </a:p>
        </p:txBody>
      </p:sp>
      <p:pic>
        <p:nvPicPr>
          <p:cNvPr id="6146" name="Picture 2" descr="ott tv video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690362"/>
            <a:ext cx="3837710" cy="3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kabet Kurumu 01">
  <a:themeElements>
    <a:clrScheme name="1_Rekabet Kurumu 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Rekabet Kurumu 01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Rekabet Kurumu 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Rekabet Kurumu 01">
  <a:themeElements>
    <a:clrScheme name="1_Rekabet Kurumu 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Rekabet Kurumu 01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Rekabet Kurumu 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711</Words>
  <Application>Microsoft Office PowerPoint</Application>
  <PresentationFormat>Ekran Gösterisi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3" baseType="lpstr">
      <vt:lpstr>Aharoni</vt:lpstr>
      <vt:lpstr>Arial</vt:lpstr>
      <vt:lpstr>Calibri</vt:lpstr>
      <vt:lpstr>Century Gothic</vt:lpstr>
      <vt:lpstr>Helvetica</vt:lpstr>
      <vt:lpstr>Interstate-Regular</vt:lpstr>
      <vt:lpstr>Tahoma</vt:lpstr>
      <vt:lpstr>Times New Roman</vt:lpstr>
      <vt:lpstr>Wingdings</vt:lpstr>
      <vt:lpstr>Zapfino</vt:lpstr>
      <vt:lpstr>1_Rekabet Kurumu 01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 gündüz</dc:creator>
  <cp:lastModifiedBy>Recep GÜNDÜZ</cp:lastModifiedBy>
  <cp:revision>13</cp:revision>
  <dcterms:modified xsi:type="dcterms:W3CDTF">2017-09-17T13:50:25Z</dcterms:modified>
</cp:coreProperties>
</file>